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9" r:id="rId3"/>
    <p:sldId id="293" r:id="rId4"/>
    <p:sldId id="317" r:id="rId5"/>
    <p:sldId id="374" r:id="rId6"/>
    <p:sldId id="375" r:id="rId7"/>
    <p:sldId id="376" r:id="rId8"/>
    <p:sldId id="377" r:id="rId9"/>
    <p:sldId id="299" r:id="rId10"/>
    <p:sldId id="362" r:id="rId11"/>
    <p:sldId id="367" r:id="rId12"/>
    <p:sldId id="378" r:id="rId13"/>
    <p:sldId id="391" r:id="rId14"/>
    <p:sldId id="392" r:id="rId15"/>
    <p:sldId id="393" r:id="rId16"/>
    <p:sldId id="380" r:id="rId17"/>
    <p:sldId id="381" r:id="rId18"/>
    <p:sldId id="382" r:id="rId19"/>
    <p:sldId id="383" r:id="rId20"/>
    <p:sldId id="322" r:id="rId21"/>
    <p:sldId id="384" r:id="rId22"/>
    <p:sldId id="385" r:id="rId23"/>
    <p:sldId id="386" r:id="rId24"/>
    <p:sldId id="387" r:id="rId25"/>
    <p:sldId id="366" r:id="rId26"/>
    <p:sldId id="388" r:id="rId27"/>
    <p:sldId id="389" r:id="rId28"/>
    <p:sldId id="390" r:id="rId29"/>
    <p:sldId id="394" r:id="rId30"/>
    <p:sldId id="353" r:id="rId31"/>
    <p:sldId id="369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13/02/2018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13/02/2018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13/02/2018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jpe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52.png"/><Relationship Id="rId4" Type="http://schemas.openxmlformats.org/officeDocument/2006/relationships/image" Target="../media/image41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5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42.png"/><Relationship Id="rId10" Type="http://schemas.openxmlformats.org/officeDocument/2006/relationships/image" Target="../media/image57.png"/><Relationship Id="rId4" Type="http://schemas.openxmlformats.org/officeDocument/2006/relationships/image" Target="../media/image41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Cinquième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9: </a:t>
            </a:r>
            <a:br>
              <a:rPr lang="fr-FR" sz="3600" dirty="0" smtClean="0"/>
            </a:br>
            <a:r>
              <a:rPr lang="fr-FR" sz="3600" dirty="0" smtClean="0"/>
              <a:t>Nombres Relatifs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  <a:r>
                  <a:rPr lang="fr-FR" sz="2000" dirty="0" smtClean="0"/>
                  <a:t> </a:t>
                </a:r>
                <a:endParaRPr lang="fr-FR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 </a:t>
                </a:r>
              </a:p>
              <a:p>
                <a:pPr lvl="1"/>
                <a:endParaRPr lang="fr-FR" sz="1800" b="1" dirty="0"/>
              </a:p>
              <a:p>
                <a:pPr lvl="1"/>
                <a14:m>
                  <m:oMath xmlns:m="http://schemas.openxmlformats.org/officeDocument/2006/math"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18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fr-FR" sz="1800" b="1" dirty="0" smtClean="0"/>
                  <a:t> </a:t>
                </a:r>
                <a:r>
                  <a:rPr lang="fr-FR" sz="1800" dirty="0" smtClean="0"/>
                  <a:t>est un </a:t>
                </a:r>
                <a:r>
                  <a:rPr lang="fr-FR" sz="1800" b="1" dirty="0" smtClean="0"/>
                  <a:t>nombre …</a:t>
                </a:r>
              </a:p>
              <a:p>
                <a:pPr lvl="1"/>
                <a:endParaRPr lang="fr-FR" sz="1800" b="1" dirty="0"/>
              </a:p>
              <a:p>
                <a:pPr lvl="1"/>
                <a:r>
                  <a:rPr lang="fr-FR" sz="1800" b="1" dirty="0" smtClean="0"/>
                  <a:t>0 est le seul nombre à la fois 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positif </a:t>
                </a:r>
                <a:r>
                  <a:rPr lang="fr-FR" sz="1800" b="1" dirty="0" smtClean="0"/>
                  <a:t>et </a:t>
                </a:r>
                <a:r>
                  <a:rPr lang="fr-FR" sz="18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1800" b="1" dirty="0" smtClean="0"/>
                  <a:t>.</a:t>
                </a:r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 On peut aussi le noter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.</a:t>
                </a:r>
                <a:endParaRPr lang="fr-FR" b="1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79" y="2082764"/>
                <a:ext cx="395785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29" t="-9677" r="-922" b="-2258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3650587" y="2889241"/>
            <a:ext cx="13155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négatif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1880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2" y="1446378"/>
            <a:ext cx="6435630" cy="1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5" y="737960"/>
            <a:ext cx="4752401" cy="56685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fr-FR" dirty="0" smtClean="0"/>
              <a:t>Exercice: Ligue 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12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457934" y="737959"/>
            <a:ext cx="576787" cy="5668527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37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25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36" y="1345747"/>
            <a:ext cx="49911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93" y="1204776"/>
            <a:ext cx="6696423" cy="445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28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6" y="698318"/>
            <a:ext cx="100107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Une droite graduée est une droite sur laquelle on a choisi:</a:t>
            </a:r>
            <a:endParaRPr lang="fr-FR" dirty="0"/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FF0000"/>
                </a:solidFill>
              </a:rPr>
              <a:t>origine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Un </a:t>
            </a:r>
            <a:r>
              <a:rPr lang="fr-FR" b="1" dirty="0" smtClean="0">
                <a:solidFill>
                  <a:schemeClr val="accent2"/>
                </a:solidFill>
              </a:rPr>
              <a:t>sens</a:t>
            </a:r>
            <a:r>
              <a:rPr lang="fr-FR" dirty="0" smtClean="0"/>
              <a:t>	</a:t>
            </a:r>
          </a:p>
          <a:p>
            <a:pPr lvl="1"/>
            <a:r>
              <a:rPr lang="fr-FR" dirty="0" smtClean="0"/>
              <a:t>Une </a:t>
            </a:r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16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073260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5063319" y="5841242"/>
            <a:ext cx="968783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49065" y="6037155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Unité de longueur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  <p:bldP spid="14" grpId="0" animBg="1"/>
      <p:bldP spid="18" grpId="0"/>
      <p:bldP spid="20" grpId="0"/>
      <p:bldP spid="22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2. Propriétés: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Sur une </a:t>
            </a:r>
            <a:r>
              <a:rPr lang="fr-FR" sz="2000" b="1" dirty="0" smtClean="0">
                <a:solidFill>
                  <a:schemeClr val="accent2"/>
                </a:solidFill>
              </a:rPr>
              <a:t>droite graduée</a:t>
            </a:r>
            <a:r>
              <a:rPr lang="fr-FR" sz="2000" dirty="0" smtClean="0"/>
              <a:t>, chaque point est repéré </a:t>
            </a:r>
            <a:br>
              <a:rPr lang="fr-FR" sz="2000" dirty="0" smtClean="0"/>
            </a:br>
            <a:r>
              <a:rPr lang="fr-FR" sz="2000" dirty="0" smtClean="0"/>
              <a:t>par un </a:t>
            </a:r>
            <a:r>
              <a:rPr lang="fr-FR" sz="2000" b="1" dirty="0" smtClean="0">
                <a:solidFill>
                  <a:srgbClr val="FF0000"/>
                </a:solidFill>
              </a:rPr>
              <a:t>nombre relatif </a:t>
            </a:r>
            <a:r>
              <a:rPr lang="fr-FR" sz="2000" dirty="0" smtClean="0"/>
              <a:t>que l’on appelle </a:t>
            </a:r>
            <a:r>
              <a:rPr lang="fr-FR" sz="2000" b="1" dirty="0" smtClean="0">
                <a:solidFill>
                  <a:srgbClr val="0070C0"/>
                </a:solidFill>
              </a:rPr>
              <a:t>abscisse du point</a:t>
            </a:r>
            <a:r>
              <a:rPr lang="fr-FR" sz="2000" dirty="0" smtClean="0"/>
              <a:t>.</a:t>
            </a:r>
            <a:endParaRPr lang="fr-FR" dirty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17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4121623" y="4809752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13" y="5121386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6987652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2" y="5123902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/>
          <p:cNvCxnSpPr/>
          <p:nvPr/>
        </p:nvCxnSpPr>
        <p:spPr>
          <a:xfrm flipV="1">
            <a:off x="7929347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37" y="5123902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665" y="4368278"/>
                <a:ext cx="1064526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27"/>
          <p:cNvCxnSpPr/>
          <p:nvPr/>
        </p:nvCxnSpPr>
        <p:spPr>
          <a:xfrm flipV="1">
            <a:off x="3171682" y="48020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L’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abscisse du point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fr-FR" dirty="0" smtClean="0"/>
                  <a:t> est </a:t>
                </a:r>
                <a14:m>
                  <m:oMath xmlns:m="http://schemas.openxmlformats.org/officeDocument/2006/math"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dirty="0" smtClean="0"/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47" y="3254099"/>
                <a:ext cx="364395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333" t="-9677" b="-22581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7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0" grpId="0"/>
      <p:bldP spid="22" grpId="0"/>
      <p:bldP spid="24" grpId="0"/>
      <p:bldP spid="26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dirty="0" smtClean="0"/>
                  <a:t>La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distance à zéro </a:t>
                </a:r>
                <a:r>
                  <a:rPr lang="fr-FR" sz="2000" dirty="0" smtClean="0"/>
                  <a:t>d’un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la longueur du segment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𝑶𝑨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est le point d’abscisse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.</a:t>
                </a:r>
                <a:br>
                  <a:rPr lang="fr-FR" sz="2000" dirty="0" smtClean="0"/>
                </a:b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fr-FR" sz="2000" dirty="0" smtClean="0"/>
                  <a:t> est l’origine de la droite graduée.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18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riangle isocèle 13"/>
          <p:cNvSpPr/>
          <p:nvPr/>
        </p:nvSpPr>
        <p:spPr>
          <a:xfrm rot="5400000">
            <a:off x="9121577" y="4911018"/>
            <a:ext cx="228770" cy="1972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893323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5145210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avec flèche 24"/>
          <p:cNvCxnSpPr/>
          <p:nvPr/>
        </p:nvCxnSpPr>
        <p:spPr>
          <a:xfrm>
            <a:off x="2941194" y="4720141"/>
            <a:ext cx="2122125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060" y="4258476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6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4" grpId="0" animBg="1"/>
      <p:bldP spid="18" grpId="0"/>
      <p:bldP spid="2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Exemples:</a:t>
                </a:r>
              </a:p>
              <a:p>
                <a:r>
                  <a:rPr lang="fr-FR" sz="2000" dirty="0" smtClean="0"/>
                  <a:t>Le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/>
                  <a:t> a pour abscisse …  ; la distance à zéro de … est 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2000" dirty="0"/>
                  <a:t> a pour abscisse …  ; la distance à zéro de … est </a:t>
                </a:r>
                <a:r>
                  <a:rPr lang="fr-FR" sz="2000" dirty="0" smtClean="0"/>
                  <a:t>… 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point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dirty="0"/>
                  <a:t> a pour abscisse …  ; la distance à zéro de … est …</a:t>
                </a: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19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413757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316" y="4326779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173738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26" y="4326779"/>
                <a:ext cx="106452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6" grpId="0"/>
      <p:bldP spid="20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9: Nombres Relatifs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30 à 33 page 31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1" y="1426134"/>
            <a:ext cx="6062662" cy="47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35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55" y="1397000"/>
            <a:ext cx="718947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Repérage sur une droite graduée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3. Définition:</a:t>
            </a:r>
          </a:p>
          <a:p>
            <a:r>
              <a:rPr lang="fr-FR" sz="2000" dirty="0" smtClean="0"/>
              <a:t>Deux nombres relatifs sont </a:t>
            </a:r>
            <a:r>
              <a:rPr lang="fr-FR" sz="2000" b="1" dirty="0" smtClean="0">
                <a:solidFill>
                  <a:srgbClr val="FF0000"/>
                </a:solidFill>
              </a:rPr>
              <a:t>opposés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lorsqu’ils ont des </a:t>
            </a:r>
            <a:r>
              <a:rPr lang="fr-FR" sz="2000" b="1" dirty="0" smtClean="0">
                <a:solidFill>
                  <a:srgbClr val="0070C0"/>
                </a:solidFill>
              </a:rPr>
              <a:t>signes contraires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et la </a:t>
            </a:r>
            <a:r>
              <a:rPr lang="fr-FR" sz="2000" b="1" dirty="0" smtClean="0">
                <a:solidFill>
                  <a:schemeClr val="accent2"/>
                </a:solidFill>
              </a:rPr>
              <a:t>même distance à zéro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22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26" y="4458600"/>
            <a:ext cx="8239125" cy="1076325"/>
          </a:xfrm>
          <a:prstGeom prst="rect">
            <a:avLst/>
          </a:prstGeom>
        </p:spPr>
      </p:pic>
      <p:cxnSp>
        <p:nvCxnSpPr>
          <p:cNvPr id="5" name="Connecteur droit 4"/>
          <p:cNvCxnSpPr>
            <a:stCxn id="12" idx="1"/>
          </p:cNvCxnSpPr>
          <p:nvPr/>
        </p:nvCxnSpPr>
        <p:spPr>
          <a:xfrm>
            <a:off x="1205126" y="49967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506331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5145210"/>
                <a:ext cx="1064526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eur droit 16"/>
          <p:cNvCxnSpPr/>
          <p:nvPr/>
        </p:nvCxnSpPr>
        <p:spPr>
          <a:xfrm flipV="1">
            <a:off x="6032309" y="48603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5123902"/>
                <a:ext cx="106452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/>
          <p:cNvCxnSpPr/>
          <p:nvPr/>
        </p:nvCxnSpPr>
        <p:spPr>
          <a:xfrm flipV="1">
            <a:off x="2207179" y="4873145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16" y="4403765"/>
                <a:ext cx="1064526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necteur droit 18"/>
          <p:cNvCxnSpPr/>
          <p:nvPr/>
        </p:nvCxnSpPr>
        <p:spPr>
          <a:xfrm flipV="1">
            <a:off x="7931313" y="488405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457" y="4350443"/>
                <a:ext cx="1064526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51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37 page 32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1377950"/>
            <a:ext cx="6007976" cy="17081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626" y="4471300"/>
            <a:ext cx="8239125" cy="1076325"/>
          </a:xfrm>
          <a:prstGeom prst="rect">
            <a:avLst/>
          </a:prstGeom>
        </p:spPr>
      </p:pic>
      <p:cxnSp>
        <p:nvCxnSpPr>
          <p:cNvPr id="7" name="Connecteur droit 6"/>
          <p:cNvCxnSpPr>
            <a:stCxn id="6" idx="1"/>
          </p:cNvCxnSpPr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 . Comparer des nombres relatifs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Règles: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Lorsqu’on parcours une droite graduée dans </a:t>
            </a:r>
            <a:r>
              <a:rPr lang="fr-FR" sz="2000" b="1" dirty="0" smtClean="0">
                <a:solidFill>
                  <a:schemeClr val="accent2"/>
                </a:solidFill>
              </a:rPr>
              <a:t>le sens de la flèche</a:t>
            </a:r>
            <a:r>
              <a:rPr lang="fr-FR" sz="2000" dirty="0" smtClean="0"/>
              <a:t>, </a:t>
            </a:r>
            <a:br>
              <a:rPr lang="fr-FR" sz="2000" dirty="0" smtClean="0"/>
            </a:br>
            <a:r>
              <a:rPr lang="fr-FR" sz="2000" b="1" dirty="0" smtClean="0">
                <a:solidFill>
                  <a:srgbClr val="0070C0"/>
                </a:solidFill>
              </a:rPr>
              <a:t>le plus petit </a:t>
            </a:r>
            <a:r>
              <a:rPr lang="fr-FR" sz="2000" dirty="0" smtClean="0"/>
              <a:t>des deux nombres relatifs est celui qu’on rencontre en </a:t>
            </a:r>
            <a:r>
              <a:rPr lang="fr-FR" sz="2000" b="1" dirty="0" smtClean="0">
                <a:solidFill>
                  <a:srgbClr val="FF0000"/>
                </a:solidFill>
              </a:rPr>
              <a:t>premier</a:t>
            </a:r>
            <a:r>
              <a:rPr lang="fr-FR" sz="2000" dirty="0" smtClean="0"/>
              <a:t>.</a:t>
            </a:r>
            <a:endParaRPr lang="fr-FR" dirty="0"/>
          </a:p>
          <a:p>
            <a:r>
              <a:rPr lang="fr-FR" sz="2000" dirty="0" smtClean="0"/>
              <a:t>Un </a:t>
            </a:r>
            <a:r>
              <a:rPr lang="fr-FR" sz="2000" b="1" dirty="0" smtClean="0">
                <a:solidFill>
                  <a:srgbClr val="FF0000"/>
                </a:solidFill>
              </a:rPr>
              <a:t>nombre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est toujours plus petit qu’un </a:t>
            </a:r>
            <a:r>
              <a:rPr lang="fr-FR" sz="2000" b="1" dirty="0" smtClean="0">
                <a:solidFill>
                  <a:schemeClr val="accent2"/>
                </a:solidFill>
              </a:rPr>
              <a:t>nombre positif</a:t>
            </a:r>
            <a:r>
              <a:rPr lang="fr-FR" sz="2000" dirty="0" smtClean="0"/>
              <a:t>.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endParaRPr lang="fr-FR" dirty="0" smtClean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24</a:t>
            </a:fld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649626" y="5009463"/>
            <a:ext cx="8093452" cy="11965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52 page 33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25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5" y="1270000"/>
            <a:ext cx="5509874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1. Définition:</a:t>
            </a:r>
            <a:r>
              <a:rPr lang="fr-FR" sz="2000" dirty="0" smtClean="0"/>
              <a:t> </a:t>
            </a:r>
          </a:p>
          <a:p>
            <a:r>
              <a:rPr lang="fr-FR" sz="2000" dirty="0" smtClean="0"/>
              <a:t>Un repère du plan est formé par deux droites graduées de même origine.</a:t>
            </a:r>
            <a:br>
              <a:rPr lang="fr-FR" sz="2000" dirty="0" smtClean="0"/>
            </a:br>
            <a:r>
              <a:rPr lang="fr-FR" sz="2000" dirty="0" smtClean="0"/>
              <a:t>L’une est appelée l’</a:t>
            </a:r>
            <a:r>
              <a:rPr lang="fr-FR" sz="2000" b="1" dirty="0" smtClean="0">
                <a:solidFill>
                  <a:srgbClr val="0070C0"/>
                </a:solidFill>
              </a:rPr>
              <a:t>axe des abscisses</a:t>
            </a:r>
            <a:r>
              <a:rPr lang="fr-FR" sz="2000" dirty="0" smtClean="0"/>
              <a:t>, et l’autre l’</a:t>
            </a:r>
            <a:r>
              <a:rPr lang="fr-FR" sz="2000" b="1" dirty="0" smtClean="0">
                <a:solidFill>
                  <a:srgbClr val="FF0000"/>
                </a:solidFill>
              </a:rPr>
              <a:t>axe des ordonnées</a:t>
            </a:r>
            <a:r>
              <a:rPr lang="fr-FR" sz="2000" dirty="0" smtClean="0"/>
              <a:t>. </a:t>
            </a:r>
          </a:p>
          <a:p>
            <a:r>
              <a:rPr lang="fr-FR" sz="2000" dirty="0" smtClean="0"/>
              <a:t>Lorsque les deux droites sont </a:t>
            </a:r>
            <a:r>
              <a:rPr lang="fr-FR" sz="2000" b="1" dirty="0" smtClean="0">
                <a:solidFill>
                  <a:schemeClr val="accent2"/>
                </a:solidFill>
              </a:rPr>
              <a:t>perpendiculaires</a:t>
            </a:r>
            <a:r>
              <a:rPr lang="fr-FR" sz="2000" dirty="0" smtClean="0"/>
              <a:t>, on dit que le repère est </a:t>
            </a:r>
            <a:r>
              <a:rPr lang="fr-FR" sz="2000" b="1" dirty="0" smtClean="0">
                <a:solidFill>
                  <a:srgbClr val="7030A0"/>
                </a:solidFill>
              </a:rPr>
              <a:t>orthogonal</a:t>
            </a:r>
            <a:r>
              <a:rPr lang="fr-FR" sz="2000" dirty="0" smtClean="0"/>
              <a:t>.</a:t>
            </a:r>
            <a:endParaRPr lang="fr-FR" dirty="0" smtClean="0"/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9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97" y="2029257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79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abscisse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5730867"/>
                <a:ext cx="3885249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L’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ordonnée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est… 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6" y="6163751"/>
                <a:ext cx="3885249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567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coordonnées</a:t>
                </a: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du point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:b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se notent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( </m:t>
                    </m:r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000" b="1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fr-FR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.</a:t>
                </a:r>
                <a:endPara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267" y="5798562"/>
                <a:ext cx="6565496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1021" t="-5172" b="-137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589" y="5735537"/>
                <a:ext cx="427026" cy="40011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9"/>
              <p:cNvSpPr txBox="1"/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845" y="6157999"/>
                <a:ext cx="42702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5"/>
          <p:cNvCxnSpPr>
            <a:stCxn id="27" idx="1"/>
          </p:cNvCxnSpPr>
          <p:nvPr/>
        </p:nvCxnSpPr>
        <p:spPr>
          <a:xfrm>
            <a:off x="6237389" y="3256115"/>
            <a:ext cx="1486" cy="920598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stCxn id="27" idx="2"/>
          </p:cNvCxnSpPr>
          <p:nvPr/>
        </p:nvCxnSpPr>
        <p:spPr>
          <a:xfrm flipH="1" flipV="1">
            <a:off x="4735756" y="3150802"/>
            <a:ext cx="1396320" cy="1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8" grpId="0"/>
      <p:bldP spid="23" grpId="0"/>
      <p:bldP spid="22" grpId="0"/>
      <p:bldP spid="25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2036364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6094087" y="300750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944" y="2731116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2542653" y="3527498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510" y="3251113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4063958" y="5034620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815" y="4758235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7130562" y="5061268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419" y="4784883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584955" y="2533808"/>
            <a:ext cx="286603" cy="286603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2" y="2257423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1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IV. Repérage dans le 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54152"/>
            <a:ext cx="9954272" cy="3880773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Exercice:</a:t>
            </a:r>
            <a:r>
              <a:rPr lang="fr-FR" sz="2000" dirty="0" smtClean="0"/>
              <a:t> 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29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134" y="2036364"/>
            <a:ext cx="6296906" cy="3751780"/>
          </a:xfrm>
          <a:prstGeom prst="rect">
            <a:avLst/>
          </a:prstGeom>
        </p:spPr>
      </p:pic>
      <p:cxnSp>
        <p:nvCxnSpPr>
          <p:cNvPr id="12" name="Connecteur droit 11"/>
          <p:cNvCxnSpPr/>
          <p:nvPr/>
        </p:nvCxnSpPr>
        <p:spPr>
          <a:xfrm flipV="1">
            <a:off x="2197100" y="4178301"/>
            <a:ext cx="6070600" cy="12699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4720419" y="4042718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156" y="4276533"/>
                <a:ext cx="53226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eur droit 14"/>
          <p:cNvCxnSpPr/>
          <p:nvPr/>
        </p:nvCxnSpPr>
        <p:spPr>
          <a:xfrm flipH="1" flipV="1">
            <a:off x="4720418" y="2036364"/>
            <a:ext cx="1" cy="363414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5219509" y="4034894"/>
            <a:ext cx="0" cy="271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758" y="4279555"/>
                <a:ext cx="571501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/>
          <p:cNvCxnSpPr/>
          <p:nvPr/>
        </p:nvCxnSpPr>
        <p:spPr>
          <a:xfrm flipV="1">
            <a:off x="4548968" y="3667125"/>
            <a:ext cx="299257" cy="9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713" y="3427205"/>
                <a:ext cx="57150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7807013" y="4267330"/>
            <a:ext cx="21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Axe des abscisses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106654" y="1636533"/>
            <a:ext cx="249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Axe des ordonnées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5595907" y="2514231"/>
            <a:ext cx="286603" cy="286603"/>
          </a:xfrm>
          <a:prstGeom prst="mathPlus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9"/>
              <p:cNvSpPr txBox="1"/>
              <p:nvPr/>
            </p:nvSpPr>
            <p:spPr>
              <a:xfrm>
                <a:off x="5723229" y="2269897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</m:oMath>
                  </m:oMathPara>
                </a14:m>
                <a:endParaRPr lang="fr-FR" sz="2000" b="1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1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29" y="2269897"/>
                <a:ext cx="43989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lus 23"/>
          <p:cNvSpPr/>
          <p:nvPr/>
        </p:nvSpPr>
        <p:spPr>
          <a:xfrm>
            <a:off x="3045303" y="3009564"/>
            <a:ext cx="286603" cy="286603"/>
          </a:xfrm>
          <a:prstGeom prst="mathPlus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9"/>
              <p:cNvSpPr txBox="1"/>
              <p:nvPr/>
            </p:nvSpPr>
            <p:spPr>
              <a:xfrm>
                <a:off x="3150761" y="2720954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761" y="2720954"/>
                <a:ext cx="439892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lus 26"/>
          <p:cNvSpPr/>
          <p:nvPr/>
        </p:nvSpPr>
        <p:spPr>
          <a:xfrm>
            <a:off x="3060391" y="4567650"/>
            <a:ext cx="286603" cy="286603"/>
          </a:xfrm>
          <a:prstGeom prst="mathPlus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9"/>
              <p:cNvSpPr txBox="1"/>
              <p:nvPr/>
            </p:nvSpPr>
            <p:spPr>
              <a:xfrm>
                <a:off x="3129702" y="4262797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FR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702" y="4262797"/>
                <a:ext cx="439892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lus 28"/>
          <p:cNvSpPr/>
          <p:nvPr/>
        </p:nvSpPr>
        <p:spPr>
          <a:xfrm>
            <a:off x="5855326" y="4558940"/>
            <a:ext cx="286603" cy="286603"/>
          </a:xfrm>
          <a:prstGeom prst="mathPlus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19"/>
              <p:cNvSpPr txBox="1"/>
              <p:nvPr/>
            </p:nvSpPr>
            <p:spPr>
              <a:xfrm>
                <a:off x="5977204" y="4305721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fr-FR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204" y="4305721"/>
                <a:ext cx="439892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lus 30"/>
          <p:cNvSpPr/>
          <p:nvPr/>
        </p:nvSpPr>
        <p:spPr>
          <a:xfrm>
            <a:off x="4080527" y="3177891"/>
            <a:ext cx="286603" cy="286603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19"/>
              <p:cNvSpPr txBox="1"/>
              <p:nvPr/>
            </p:nvSpPr>
            <p:spPr>
              <a:xfrm>
                <a:off x="4109076" y="2857876"/>
                <a:ext cx="4398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</m:oMath>
                  </m:oMathPara>
                </a14:m>
                <a:endParaRPr lang="fr-FR" sz="20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76" y="2857876"/>
                <a:ext cx="439892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35131" y="2257423"/>
                <a:ext cx="1724298" cy="3456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(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fr-FR" b="1" dirty="0" smtClean="0">
                  <a:solidFill>
                    <a:srgbClr val="FFC000"/>
                  </a:solidFill>
                </a:endParaRP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; 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;−</m:t>
                          </m:r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;−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  −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en-US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endParaRPr lang="en-US" b="1" dirty="0" smtClean="0"/>
              </a:p>
              <a:p>
                <a:endParaRPr lang="fr-FR" b="1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2257423"/>
                <a:ext cx="1724298" cy="34566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07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21" grpId="0"/>
      <p:bldP spid="24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67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1200421"/>
            <a:ext cx="7027401" cy="34064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74 page 36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764" y="173915"/>
            <a:ext cx="76295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69 page 35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31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38" y="1385751"/>
            <a:ext cx="7002644" cy="41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87581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2728"/>
          <a:stretch/>
        </p:blipFill>
        <p:spPr>
          <a:xfrm>
            <a:off x="7454537" y="81887"/>
            <a:ext cx="4562386" cy="31405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1: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Jean-Louis</a:t>
            </a:r>
            <a:r>
              <a:rPr lang="fr-FR" sz="2400" dirty="0" smtClean="0"/>
              <a:t> se situe au </a:t>
            </a:r>
            <a:r>
              <a:rPr lang="fr-FR" sz="2400" b="1" dirty="0" smtClean="0">
                <a:solidFill>
                  <a:schemeClr val="accent2"/>
                </a:solidFill>
              </a:rPr>
              <a:t>4</a:t>
            </a:r>
            <a:r>
              <a:rPr lang="fr-FR" sz="2400" b="1" baseline="30000" dirty="0" smtClean="0">
                <a:solidFill>
                  <a:schemeClr val="accent2"/>
                </a:solidFill>
              </a:rPr>
              <a:t>ème</a:t>
            </a:r>
            <a:r>
              <a:rPr lang="fr-FR" sz="2400" b="1" dirty="0" smtClean="0">
                <a:solidFill>
                  <a:schemeClr val="accent2"/>
                </a:solidFill>
              </a:rPr>
              <a:t> étage</a:t>
            </a:r>
            <a:r>
              <a:rPr lang="fr-FR" sz="2400" dirty="0" smtClean="0"/>
              <a:t>, et descend</a:t>
            </a:r>
            <a:br>
              <a:rPr lang="fr-FR" sz="2400" dirty="0" smtClean="0"/>
            </a:br>
            <a:r>
              <a:rPr lang="fr-FR" sz="2400" dirty="0" smtClean="0"/>
              <a:t>de </a:t>
            </a:r>
            <a:r>
              <a:rPr lang="fr-FR" sz="2400" b="1" dirty="0" smtClean="0">
                <a:solidFill>
                  <a:srgbClr val="FF0000"/>
                </a:solidFill>
              </a:rPr>
              <a:t>3</a:t>
            </a:r>
            <a:r>
              <a:rPr lang="fr-FR" sz="2400" dirty="0" smtClean="0"/>
              <a:t>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3274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2:</a:t>
            </a:r>
            <a:br>
              <a:rPr lang="fr-FR" sz="2800" dirty="0" smtClean="0"/>
            </a:br>
            <a:r>
              <a:rPr lang="fr-FR" sz="2400" b="1" dirty="0" err="1" smtClean="0">
                <a:solidFill>
                  <a:srgbClr val="0070C0"/>
                </a:solidFill>
              </a:rPr>
              <a:t>Jean-Lou</a:t>
            </a:r>
            <a:r>
              <a:rPr lang="fr-FR" sz="2400" dirty="0" smtClean="0"/>
              <a:t> se situe au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étage, et descend</a:t>
            </a:r>
            <a:br>
              <a:rPr lang="fr-FR" sz="2400" dirty="0" smtClean="0"/>
            </a:br>
            <a:r>
              <a:rPr lang="fr-FR" sz="2400" dirty="0" smtClean="0"/>
              <a:t>de 6 étages.</a:t>
            </a:r>
            <a:br>
              <a:rPr lang="fr-FR" sz="2400" dirty="0" smtClean="0"/>
            </a:br>
            <a:r>
              <a:rPr lang="fr-FR" sz="2400" dirty="0" smtClean="0"/>
              <a:t>A quel étage se situe-t-il ? 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598" y="81887"/>
            <a:ext cx="4690325" cy="314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5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Jean-Jean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100 €uros </a:t>
            </a:r>
            <a:r>
              <a:rPr lang="fr-FR" sz="2400" dirty="0" smtClean="0"/>
              <a:t>sur son compte bancaire.</a:t>
            </a:r>
            <a:br>
              <a:rPr lang="fr-FR" sz="2400" dirty="0" smtClean="0"/>
            </a:br>
            <a:r>
              <a:rPr lang="fr-FR" sz="2400" dirty="0" smtClean="0"/>
              <a:t>Il dépense </a:t>
            </a:r>
            <a:r>
              <a:rPr lang="fr-FR" sz="2400" b="1" dirty="0" smtClean="0">
                <a:solidFill>
                  <a:srgbClr val="FF0000"/>
                </a:solidFill>
              </a:rPr>
              <a:t>120 €uros </a:t>
            </a:r>
            <a:r>
              <a:rPr lang="fr-FR" sz="2400" dirty="0" smtClean="0"/>
              <a:t>avec sa carte bancaire.</a:t>
            </a:r>
            <a:br>
              <a:rPr lang="fr-FR" sz="2400" dirty="0" smtClean="0"/>
            </a:br>
            <a:r>
              <a:rPr lang="fr-FR" sz="2400" dirty="0" smtClean="0"/>
              <a:t>Quelle somme d’argent lui reste-t-il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017138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3487">
            <a:off x="5689394" y="362742"/>
            <a:ext cx="2859234" cy="18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b="1" dirty="0" smtClean="0">
                <a:solidFill>
                  <a:srgbClr val="0070C0"/>
                </a:solidFill>
              </a:rPr>
              <a:t>Jean-Loulou</a:t>
            </a:r>
            <a:r>
              <a:rPr lang="fr-FR" sz="2400" dirty="0" smtClean="0"/>
              <a:t> à </a:t>
            </a:r>
            <a:r>
              <a:rPr lang="fr-FR" sz="2400" b="1" dirty="0" smtClean="0">
                <a:solidFill>
                  <a:srgbClr val="0070C0"/>
                </a:solidFill>
              </a:rPr>
              <a:t>10 pommes </a:t>
            </a:r>
            <a:r>
              <a:rPr lang="fr-FR" sz="2400" dirty="0" smtClean="0"/>
              <a:t>et en distribue </a:t>
            </a:r>
            <a:r>
              <a:rPr lang="fr-FR" sz="2400" b="1" dirty="0" smtClean="0">
                <a:solidFill>
                  <a:srgbClr val="FF0000"/>
                </a:solidFill>
              </a:rPr>
              <a:t>15</a:t>
            </a:r>
            <a:r>
              <a:rPr lang="fr-FR" sz="2400" dirty="0" smtClean="0"/>
              <a:t>?</a:t>
            </a:r>
            <a:br>
              <a:rPr lang="fr-FR" sz="2400" dirty="0" smtClean="0"/>
            </a:br>
            <a:r>
              <a:rPr lang="fr-FR" sz="2400" dirty="0" smtClean="0"/>
              <a:t>Combien lui en reste-il ?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884652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3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Quel nombre est plus petit que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𝟒𝟓</m:t>
                    </m:r>
                  </m:oMath>
                </a14:m>
                <a:r>
                  <a:rPr lang="fr-FR" sz="2400" dirty="0" smtClean="0"/>
                  <a:t> ?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𝟑𝟗𝟎𝟎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209797"/>
                  </p:ext>
                </p:extLst>
              </p:nvPr>
            </p:nvGraphicFramePr>
            <p:xfrm>
              <a:off x="1146003" y="3938695"/>
              <a:ext cx="9608432" cy="9144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112000" r="-300000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112000" r="-200761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12000" r="-100253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112000" r="-508" b="-2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23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1. Définitions:</a:t>
                </a:r>
                <a:r>
                  <a:rPr lang="fr-FR" sz="2000" dirty="0" smtClean="0"/>
                  <a:t> </a:t>
                </a:r>
              </a:p>
              <a:p>
                <a:r>
                  <a:rPr lang="fr-FR" sz="2000" dirty="0" smtClean="0"/>
                  <a:t>Un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nombre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est un nombre supérieur à 0.</a:t>
                </a:r>
                <a:br>
                  <a:rPr lang="fr-FR" sz="2000" dirty="0" smtClean="0"/>
                </a:br>
                <a:r>
                  <a:rPr lang="fr-FR" sz="2000" dirty="0" smtClean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fr-FR" sz="2000" dirty="0" smtClean="0"/>
                  <a:t> ou sans signe.</a:t>
                </a:r>
              </a:p>
              <a:p>
                <a:r>
                  <a:rPr lang="fr-FR" sz="2000" dirty="0"/>
                  <a:t>Un </a:t>
                </a:r>
                <a:r>
                  <a:rPr lang="fr-FR" sz="2000" b="1" dirty="0">
                    <a:solidFill>
                      <a:srgbClr val="FF0000"/>
                    </a:solidFill>
                  </a:rPr>
                  <a:t>nombre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est </a:t>
                </a:r>
                <a:r>
                  <a:rPr lang="fr-FR" sz="2000" dirty="0"/>
                  <a:t>un nombre </a:t>
                </a:r>
                <a:r>
                  <a:rPr lang="fr-FR" sz="2000" dirty="0" smtClean="0"/>
                  <a:t>inférieur à </a:t>
                </a:r>
                <a:r>
                  <a:rPr lang="fr-FR" sz="2000" dirty="0"/>
                  <a:t>0.</a:t>
                </a:r>
                <a:br>
                  <a:rPr lang="fr-FR" sz="2000" dirty="0"/>
                </a:br>
                <a:r>
                  <a:rPr lang="fr-FR" sz="2000" dirty="0"/>
                  <a:t>On le note avec un signe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fr-FR" sz="2000" dirty="0" smtClean="0"/>
                  <a:t>.</a:t>
                </a:r>
                <a:endParaRPr lang="fr-FR" sz="2000" dirty="0"/>
              </a:p>
              <a:p>
                <a:endParaRPr lang="fr-FR" sz="2000" dirty="0"/>
              </a:p>
              <a:p>
                <a:r>
                  <a:rPr lang="fr-FR" sz="2000" dirty="0" smtClean="0"/>
                  <a:t>Les nombres </a:t>
                </a:r>
                <a:r>
                  <a:rPr lang="fr-FR" sz="2000" b="1" dirty="0" smtClean="0">
                    <a:solidFill>
                      <a:schemeClr val="accent2"/>
                    </a:solidFill>
                  </a:rPr>
                  <a:t>positifs</a:t>
                </a:r>
                <a:r>
                  <a:rPr lang="fr-FR" sz="20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2000" dirty="0" smtClean="0"/>
                  <a:t>et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négatifs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forment l’ensemble des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nombres relatifs</a:t>
                </a:r>
                <a:r>
                  <a:rPr lang="fr-FR" sz="2000" dirty="0" smtClean="0"/>
                  <a:t>. </a:t>
                </a:r>
                <a:endParaRPr lang="fr-FR" sz="2000" u="sng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9954272" cy="3880773"/>
              </a:xfrm>
              <a:blipFill rotWithShape="0">
                <a:blip r:embed="rId2"/>
                <a:stretch>
                  <a:fillRect l="-245" t="-9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561</Words>
  <Application>Microsoft Office PowerPoint</Application>
  <PresentationFormat>Grand écran</PresentationFormat>
  <Paragraphs>214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Trebuchet MS</vt:lpstr>
      <vt:lpstr>Wingdings 3</vt:lpstr>
      <vt:lpstr>Facette</vt:lpstr>
      <vt:lpstr>Cinquième Chapitre 9:  Nombres Relatifs</vt:lpstr>
      <vt:lpstr>Chapitre 9: Nombres Relatifs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I. Nombres relatifs</vt:lpstr>
      <vt:lpstr>I. Nombres relatifs</vt:lpstr>
      <vt:lpstr>Exercice 23 page 31</vt:lpstr>
      <vt:lpstr>Exercice: Ligue 1</vt:lpstr>
      <vt:lpstr>Exercice 25 page 31</vt:lpstr>
      <vt:lpstr>Exercice 28 page 31</vt:lpstr>
      <vt:lpstr>Exercice 28 page 31</vt:lpstr>
      <vt:lpstr>II. Repérage sur une droite graduée</vt:lpstr>
      <vt:lpstr>II. Repérage sur une droite graduée</vt:lpstr>
      <vt:lpstr>II. Repérage sur une droite graduée</vt:lpstr>
      <vt:lpstr>II. Repérage sur une droite graduée</vt:lpstr>
      <vt:lpstr>Exercice 30 à 33 page 31</vt:lpstr>
      <vt:lpstr>Exercice 35 page 32</vt:lpstr>
      <vt:lpstr>II. Repérage sur une droite graduée</vt:lpstr>
      <vt:lpstr>Exercice 37 page 32</vt:lpstr>
      <vt:lpstr>III . Comparer des nombres relatifs</vt:lpstr>
      <vt:lpstr>Exercice 52 page 33</vt:lpstr>
      <vt:lpstr>IV. Repérage dans le plan</vt:lpstr>
      <vt:lpstr>IV. Repérage dans le plan</vt:lpstr>
      <vt:lpstr>IV. Repérage dans le plan</vt:lpstr>
      <vt:lpstr>IV. Repérage dans le plan</vt:lpstr>
      <vt:lpstr>Exercice 74 page 36</vt:lpstr>
      <vt:lpstr>Exercice 69 page 35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303</cp:revision>
  <dcterms:created xsi:type="dcterms:W3CDTF">2016-06-28T13:11:46Z</dcterms:created>
  <dcterms:modified xsi:type="dcterms:W3CDTF">2018-02-13T19:54:50Z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ced1723a-2283-4d53-9a19-a220a252e856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