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9" r:id="rId3"/>
    <p:sldId id="293" r:id="rId4"/>
    <p:sldId id="317" r:id="rId5"/>
    <p:sldId id="324" r:id="rId6"/>
    <p:sldId id="325" r:id="rId7"/>
    <p:sldId id="320" r:id="rId8"/>
    <p:sldId id="321" r:id="rId9"/>
    <p:sldId id="299" r:id="rId10"/>
    <p:sldId id="326" r:id="rId11"/>
    <p:sldId id="322" r:id="rId12"/>
    <p:sldId id="327" r:id="rId13"/>
    <p:sldId id="329" r:id="rId14"/>
    <p:sldId id="331" r:id="rId15"/>
    <p:sldId id="330" r:id="rId16"/>
    <p:sldId id="332" r:id="rId17"/>
    <p:sldId id="337" r:id="rId18"/>
    <p:sldId id="307" r:id="rId19"/>
    <p:sldId id="338" r:id="rId20"/>
    <p:sldId id="339" r:id="rId21"/>
    <p:sldId id="340" r:id="rId22"/>
    <p:sldId id="341" r:id="rId23"/>
    <p:sldId id="342" r:id="rId24"/>
    <p:sldId id="343" r:id="rId25"/>
    <p:sldId id="276" r:id="rId26"/>
    <p:sldId id="277" r:id="rId27"/>
    <p:sldId id="333" r:id="rId28"/>
    <p:sldId id="334" r:id="rId29"/>
    <p:sldId id="335" r:id="rId30"/>
    <p:sldId id="336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2CC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08/12/2017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08/12/2017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08/12/2017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08/12/2017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08/12/2017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08/12/2017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08/12/2017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5: </a:t>
            </a:r>
            <a:br>
              <a:rPr lang="fr-FR" sz="3600" dirty="0" smtClean="0"/>
            </a:br>
            <a:r>
              <a:rPr lang="fr-FR" sz="3600" dirty="0" smtClean="0"/>
              <a:t>Expressions littérales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752335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Exemples:</a:t>
                </a:r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chemeClr val="accent2"/>
                    </a:solidFill>
                  </a:rPr>
                  <a:t>L’aire d’un rectangle </a:t>
                </a:r>
                <a:r>
                  <a:rPr lang="fr-FR" sz="2000" dirty="0" smtClean="0"/>
                  <a:t>de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longueur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fr-FR" sz="2000" dirty="0" smtClean="0"/>
                  <a:t> et de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largeur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fr-FR" sz="2000" dirty="0" smtClean="0"/>
                  <a:t> est donnée par la formule: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			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𝑨𝒊𝒓𝒆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endParaRPr lang="fr-FR" sz="2000" b="1" dirty="0" smtClean="0"/>
              </a:p>
              <a:p>
                <a:pPr marL="0" indent="0">
                  <a:buNone/>
                </a:pPr>
                <a:endParaRPr lang="fr-FR" sz="2000" b="1" dirty="0" smtClean="0"/>
              </a:p>
              <a:p>
                <a:pPr marL="0" indent="0">
                  <a:buNone/>
                </a:pPr>
                <a:endParaRPr lang="fr-FR" sz="2000" b="1" dirty="0"/>
              </a:p>
              <a:p>
                <a:pPr marL="0" indent="0">
                  <a:buNone/>
                </a:pPr>
                <a:endParaRPr lang="fr-FR" sz="2000" b="1" dirty="0" smtClean="0"/>
              </a:p>
              <a:p>
                <a:pPr marL="0" indent="0">
                  <a:buNone/>
                </a:pPr>
                <a:r>
                  <a:rPr lang="fr-FR" sz="2000" dirty="0" smtClean="0">
                    <a:solidFill>
                      <a:schemeClr val="accent2"/>
                    </a:solidFill>
                  </a:rPr>
                  <a:t>Le périmètre </a:t>
                </a:r>
                <a:r>
                  <a:rPr lang="fr-FR" sz="2000" dirty="0">
                    <a:solidFill>
                      <a:schemeClr val="accent2"/>
                    </a:solidFill>
                  </a:rPr>
                  <a:t>d’un rectangle </a:t>
                </a:r>
                <a:r>
                  <a:rPr lang="fr-FR" sz="2000" dirty="0" smtClean="0"/>
                  <a:t>de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longueur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fr-FR" sz="2000" dirty="0"/>
                  <a:t> et de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largeur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fr-FR" sz="2000" dirty="0"/>
                  <a:t> est donnée par la formule</a:t>
                </a:r>
                <a:r>
                  <a:rPr lang="fr-FR" sz="2000" dirty="0" smtClean="0"/>
                  <a:t>: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endParaRPr lang="fr-FR" sz="200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accent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𝑷𝒆𝒓𝒊𝒎𝒆𝒕𝒓𝒆</m:t>
                    </m:r>
                    <m:r>
                      <a:rPr lang="fr-FR" sz="20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b="1" dirty="0"/>
              </a:p>
              <a:p>
                <a:pPr marL="0" indent="0">
                  <a:buNone/>
                </a:pPr>
                <a:endParaRPr lang="fr-FR" sz="2000" b="1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752335"/>
              </a:xfrm>
              <a:blipFill rotWithShape="0">
                <a:blip r:embed="rId2"/>
                <a:stretch>
                  <a:fillRect l="-612" t="-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5207317" y="2908759"/>
            <a:ext cx="3927023" cy="1647807"/>
            <a:chOff x="5207317" y="2908759"/>
            <a:chExt cx="3927023" cy="1647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6929962" y="2908759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fr-FR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9962" y="2908759"/>
                  <a:ext cx="76200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5207317" y="3855112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fr-FR" sz="28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7317" y="3855112"/>
                  <a:ext cx="76200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8847699" y="3443730"/>
              <a:ext cx="286641" cy="286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47699" y="4267946"/>
              <a:ext cx="286641" cy="286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32340" y="3443217"/>
              <a:ext cx="286641" cy="286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32340" y="4267433"/>
              <a:ext cx="286641" cy="286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2340" y="3443730"/>
              <a:ext cx="3302000" cy="1112836"/>
            </a:xfrm>
            <a:prstGeom prst="rect">
              <a:avLst/>
            </a:prstGeom>
            <a:solidFill>
              <a:srgbClr val="7030A0">
                <a:alpha val="41176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53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 (fiche)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Écrire une expression littérale.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2 et 3  (fiche)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Utiliser une expression littérale.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Test d’une égalité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1754581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Une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égalité </a:t>
                </a:r>
                <a:r>
                  <a:rPr lang="fr-FR" sz="2000" dirty="0" smtClean="0"/>
                  <a:t>est constituée de deux membres séparés par un signe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>Une égalité est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vraie </a:t>
                </a:r>
                <a:r>
                  <a:rPr lang="fr-FR" sz="2000" dirty="0" smtClean="0"/>
                  <a:t>quand les deux membres ont la même valeur.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1754581"/>
              </a:xfrm>
              <a:blipFill rotWithShape="0">
                <a:blip r:embed="rId2"/>
                <a:stretch>
                  <a:fillRect l="-612" t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284617" y="3594538"/>
                <a:ext cx="24035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3594538"/>
                <a:ext cx="240356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415937" y="3594538"/>
                <a:ext cx="17373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37" y="3594538"/>
                <a:ext cx="1737360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827968" y="3594537"/>
                <a:ext cx="2063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68" y="3594537"/>
                <a:ext cx="206393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à coins arrondis 19"/>
          <p:cNvSpPr/>
          <p:nvPr/>
        </p:nvSpPr>
        <p:spPr>
          <a:xfrm>
            <a:off x="3415937" y="3534148"/>
            <a:ext cx="1726813" cy="870145"/>
          </a:xfrm>
          <a:prstGeom prst="roundRect">
            <a:avLst/>
          </a:prstGeom>
          <a:solidFill>
            <a:srgbClr val="90C22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5817421" y="3534147"/>
            <a:ext cx="2074479" cy="870146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675016" y="4414331"/>
            <a:ext cx="580571" cy="609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21" idx="2"/>
          </p:cNvCxnSpPr>
          <p:nvPr/>
        </p:nvCxnSpPr>
        <p:spPr>
          <a:xfrm>
            <a:off x="6854661" y="4404293"/>
            <a:ext cx="100584" cy="609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788158" y="5023930"/>
            <a:ext cx="312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chemeClr val="accent2"/>
                </a:solidFill>
                <a:latin typeface="+mj-lt"/>
              </a:rPr>
              <a:t>membre de gauche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17325" y="5023930"/>
            <a:ext cx="29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membre de droite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2" grpId="0"/>
      <p:bldP spid="13" grpId="0"/>
      <p:bldP spid="20" grpId="0" animBg="1"/>
      <p:bldP spid="21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Test d’une égalité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13269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Méthode:</a:t>
            </a:r>
            <a:endParaRPr lang="fr-FR" sz="2000" u="sng" dirty="0"/>
          </a:p>
          <a:p>
            <a:r>
              <a:rPr lang="fr-FR" sz="2000" dirty="0" smtClean="0"/>
              <a:t>Pour tester si une égalité est vraie: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939143" y="2757083"/>
                <a:ext cx="44805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3" y="2757083"/>
                <a:ext cx="4480560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à coins arrondis 13"/>
          <p:cNvSpPr/>
          <p:nvPr/>
        </p:nvSpPr>
        <p:spPr>
          <a:xfrm>
            <a:off x="3176433" y="2735108"/>
            <a:ext cx="2558161" cy="870145"/>
          </a:xfrm>
          <a:prstGeom prst="roundRect">
            <a:avLst/>
          </a:prstGeom>
          <a:solidFill>
            <a:srgbClr val="90C22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200031" y="2686519"/>
            <a:ext cx="1115170" cy="918733"/>
          </a:xfrm>
          <a:prstGeom prst="round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589897" y="3625754"/>
            <a:ext cx="580571" cy="609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5" idx="2"/>
          </p:cNvCxnSpPr>
          <p:nvPr/>
        </p:nvCxnSpPr>
        <p:spPr>
          <a:xfrm>
            <a:off x="6757616" y="3605252"/>
            <a:ext cx="580238" cy="561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614695" y="4150166"/>
            <a:ext cx="312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chemeClr val="accent2"/>
                </a:solidFill>
                <a:latin typeface="+mj-lt"/>
              </a:rPr>
              <a:t>membre de gauche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39875" y="4166265"/>
            <a:ext cx="29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0" dirty="0" smtClean="0">
                <a:solidFill>
                  <a:srgbClr val="FF0000"/>
                </a:solidFill>
                <a:latin typeface="+mj-lt"/>
              </a:rPr>
              <a:t>membre de droite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 animBg="1"/>
      <p:bldP spid="15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Test d’une égalité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13269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Méthode:</a:t>
            </a:r>
            <a:endParaRPr lang="fr-FR" sz="2000" u="sng" dirty="0"/>
          </a:p>
          <a:p>
            <a:r>
              <a:rPr lang="fr-FR" sz="2000" dirty="0" smtClean="0"/>
              <a:t>Pour tester si une égalité est vraie:</a:t>
            </a:r>
          </a:p>
          <a:p>
            <a:pPr lvl="1"/>
            <a:r>
              <a:rPr lang="fr-FR" dirty="0" smtClean="0"/>
              <a:t>1. On </a:t>
            </a:r>
            <a:r>
              <a:rPr lang="fr-FR" b="1" dirty="0" smtClean="0">
                <a:solidFill>
                  <a:schemeClr val="accent2"/>
                </a:solidFill>
              </a:rPr>
              <a:t>calcule</a:t>
            </a:r>
            <a:r>
              <a:rPr lang="fr-FR" dirty="0" smtClean="0"/>
              <a:t> la valeur du </a:t>
            </a:r>
            <a:r>
              <a:rPr lang="fr-FR" b="1" dirty="0" smtClean="0">
                <a:solidFill>
                  <a:schemeClr val="accent2"/>
                </a:solidFill>
              </a:rPr>
              <a:t>membre de gauche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2. On </a:t>
            </a:r>
            <a:r>
              <a:rPr lang="fr-FR" b="1" dirty="0" smtClean="0">
                <a:solidFill>
                  <a:schemeClr val="accent2"/>
                </a:solidFill>
              </a:rPr>
              <a:t>calcule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smtClean="0"/>
              <a:t>la valeur du </a:t>
            </a:r>
            <a:r>
              <a:rPr lang="fr-FR" b="1" dirty="0" smtClean="0">
                <a:solidFill>
                  <a:srgbClr val="FF0000"/>
                </a:solidFill>
              </a:rPr>
              <a:t>membre de droite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3. On </a:t>
            </a:r>
            <a:r>
              <a:rPr lang="fr-FR" b="1" dirty="0" smtClean="0">
                <a:solidFill>
                  <a:srgbClr val="0070C0"/>
                </a:solidFill>
              </a:rPr>
              <a:t>observe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si les deux membres sont égaux.</a:t>
            </a:r>
          </a:p>
          <a:p>
            <a:pPr lvl="1"/>
            <a:r>
              <a:rPr lang="fr-FR" dirty="0" smtClean="0"/>
              <a:t>4. On </a:t>
            </a:r>
            <a:r>
              <a:rPr lang="fr-FR" b="1" dirty="0" smtClean="0">
                <a:solidFill>
                  <a:srgbClr val="7030A0"/>
                </a:solidFill>
              </a:rPr>
              <a:t>conclut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Test d’une égalité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</a:t>
                </a:r>
                <a:endParaRPr lang="fr-FR" sz="2000" u="sng" dirty="0"/>
              </a:p>
              <a:p>
                <a:r>
                  <a:rPr lang="fr-FR" sz="2000" dirty="0" smtClean="0"/>
                  <a:t>On considère l’égalité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2000" dirty="0" smtClean="0"/>
                  <a:t>:</a:t>
                </a:r>
              </a:p>
              <a:p>
                <a:endParaRPr lang="fr-FR" sz="2000" dirty="0" smtClean="0"/>
              </a:p>
              <a:p>
                <a:pPr lvl="1"/>
                <a:r>
                  <a:rPr lang="fr-FR" sz="1800" dirty="0" smtClean="0"/>
                  <a:t>Si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fr-FR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1800" dirty="0" smtClean="0"/>
                  <a:t>, alors l’égalité est…</a:t>
                </a:r>
              </a:p>
              <a:p>
                <a:pPr lvl="1"/>
                <a:endParaRPr lang="fr-FR" sz="1800" dirty="0" smtClean="0"/>
              </a:p>
              <a:p>
                <a:pPr lvl="1"/>
                <a:endParaRPr lang="fr-FR" sz="1800" dirty="0"/>
              </a:p>
              <a:p>
                <a:pPr lvl="1"/>
                <a:r>
                  <a:rPr lang="fr-FR" sz="1800" dirty="0"/>
                  <a:t>Si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1800" dirty="0"/>
                  <a:t>, alors l’égalité est…</a:t>
                </a:r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0" indent="0">
                  <a:buNone/>
                </a:pPr>
                <a:endParaRPr lang="fr-FR" sz="20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  <a:blipFill rotWithShape="0">
                <a:blip r:embed="rId2"/>
                <a:stretch>
                  <a:fillRect l="-245" t="-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5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 (fiche)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838939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Tester une égalité.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3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53 et 54 page 149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244" y="1270000"/>
            <a:ext cx="8036416" cy="401820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41 page 148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43" y="1471276"/>
            <a:ext cx="6978445" cy="37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5: </a:t>
            </a:r>
            <a:r>
              <a:rPr lang="fr-FR" dirty="0"/>
              <a:t>Expressions littérales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3623"/>
            <a:ext cx="11726800" cy="262027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55 page 149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96" y="1386436"/>
            <a:ext cx="8566463" cy="4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40 page 149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63" y="1495204"/>
            <a:ext cx="7674883" cy="45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69 page 152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667" y="1480805"/>
            <a:ext cx="6363107" cy="38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70 page 152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80" y="1795464"/>
            <a:ext cx="4890073" cy="31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75 page 152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18" y="1398029"/>
            <a:ext cx="4956358" cy="47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Le produit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2400" dirty="0" smtClean="0"/>
                  <a:t> par la somme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et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04390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×(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04390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est un nombre. Le triple du nombre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0775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0775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Calculer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pour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8035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8035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400" dirty="0" smtClean="0"/>
                  <a:t>L’égalité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est vraie pour: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38460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𝒕𝒐𝒖𝒋𝒐𝒖𝒓𝒔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𝒗𝒓𝒂𝒊𝒆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38460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400" dirty="0" smtClean="0"/>
                  <a:t>L’égalité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est vraie pour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sz="2400" dirty="0" smtClean="0"/>
                  <a:t>et:</a:t>
                </a:r>
                <a:endParaRPr lang="fr-FR" sz="1600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03592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fr-FR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fr-FR" sz="20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fr-FR" sz="20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03592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29107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29107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est égal à…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 égal à…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86699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86699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Pour ce triangle on peut </a:t>
            </a:r>
            <a:br>
              <a:rPr lang="fr-FR" sz="2400" dirty="0" smtClean="0"/>
            </a:br>
            <a:r>
              <a:rPr lang="fr-FR" sz="2400" dirty="0" smtClean="0"/>
              <a:t>affirmer que…</a:t>
            </a:r>
            <a:br>
              <a:rPr lang="fr-FR" sz="2400" dirty="0" smtClean="0"/>
            </a:b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291688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b="1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 i="0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fr-FR" sz="2400" b="1" i="0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sz="2400" b="1" i="0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𝐚𝐢𝐫𝐞</m:t>
                                </m:r>
                                <m:r>
                                  <a:rPr lang="fr-FR" sz="2400" b="1" i="0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0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𝐦𝐞𝐬𝐮𝐫𝐞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fr-FR" sz="24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fr-FR" sz="24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fr-FR" sz="2400" b="1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fr-FR" sz="2400" b="1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b="1" i="1" noProof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1" i="0" noProof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</m:t>
                                    </m:r>
                                  </m:e>
                                  <m:sup>
                                    <m:r>
                                      <a:rPr lang="fr-FR" sz="2400" b="1" i="0" noProof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r-FR" sz="2400" b="1" i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𝐚𝐢𝐫𝐞</m:t>
                                </m:r>
                                <m:r>
                                  <a:rPr lang="fr-FR" sz="2400" b="1" i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𝐦𝐞𝐬𝐮𝐫𝐞</m:t>
                                </m:r>
                              </m:oMath>
                            </m:oMathPara>
                          </a14:m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fr-FR" sz="2400" b="1" i="1" noProof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noProof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FR" sz="2400" b="1" i="1" noProof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1" i="1" noProof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oMath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a:t>le périmètre </a:t>
                          </a:r>
                          <a:r>
                            <a:rPr lang="fr-FR" sz="2400" b="1" i="1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fr-FR" sz="2400" b="1" i="1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fr-FR" sz="2400" b="1" i="0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a:t>mesure</a:t>
                          </a:r>
                          <a:r>
                            <a:rPr lang="fr-FR" sz="2400" b="1" i="1" noProof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b="1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fr-FR" sz="2400" b="1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1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fr-FR" sz="2400" b="1" i="1" noProof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1" i="1" noProof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fr-FR" sz="2400" b="1" i="1" noProof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noProof="0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noProof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291688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0526" r="-300000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0526" r="-200761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0526" r="-100253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noProof="0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noProof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569219" y="3140348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19" y="3140348"/>
                <a:ext cx="762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856155" y="513361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155" y="513361"/>
                <a:ext cx="762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816616" y="2025961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616" y="2025961"/>
                <a:ext cx="762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46655" y="2624617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55" y="2624617"/>
                <a:ext cx="7620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00" r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750913" y="1319141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913" y="1319141"/>
                <a:ext cx="76200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600" r="-7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872822" y="1570107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822" y="1570107"/>
                <a:ext cx="76200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400" r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 rot="19803569">
            <a:off x="7653115" y="1965385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/>
          <p:cNvSpPr/>
          <p:nvPr/>
        </p:nvSpPr>
        <p:spPr>
          <a:xfrm rot="19767051">
            <a:off x="5713165" y="1445019"/>
            <a:ext cx="2090211" cy="1335887"/>
          </a:xfrm>
          <a:prstGeom prst="triangle">
            <a:avLst>
              <a:gd name="adj" fmla="val 1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9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dirty="0" smtClean="0"/>
              <a:t>Pour ce rectangle, on peut </a:t>
            </a:r>
            <a:br>
              <a:rPr lang="fr-FR" sz="2400" dirty="0" smtClean="0"/>
            </a:br>
            <a:r>
              <a:rPr lang="fr-FR" sz="2400" dirty="0" smtClean="0"/>
              <a:t>affirmer que…</a:t>
            </a:r>
            <a:br>
              <a:rPr lang="fr-FR" sz="2400" dirty="0" smtClean="0"/>
            </a:b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624682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A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B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C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D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noProof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le périmètre est</a:t>
                          </a:r>
                          <a:endParaRPr lang="fr-FR" sz="2000" b="1" noProof="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00B050"/>
                              </a:solidFill>
                            </a:rPr>
                            <a:t>le</a:t>
                          </a:r>
                          <a:r>
                            <a:rPr lang="fr-FR" sz="2000" b="1" baseline="0" noProof="0" dirty="0" smtClean="0">
                              <a:solidFill>
                                <a:srgbClr val="00B050"/>
                              </a:solidFill>
                            </a:rPr>
                            <a:t> périmètre est</a:t>
                          </a:r>
                          <a:br>
                            <a:rPr lang="fr-FR" sz="2000" b="1" baseline="0" noProof="0" dirty="0" smtClean="0">
                              <a:solidFill>
                                <a:srgbClr val="00B050"/>
                              </a:solidFill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baseline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fr-FR" sz="2000" b="1" i="1" baseline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1" i="1" baseline="0" noProof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l′aire est</a:t>
                          </a:r>
                          <a:r>
                            <a:rPr lang="fr-FR" sz="2000" b="1" noProof="0" dirty="0" smtClean="0">
                              <a:solidFill>
                                <a:srgbClr val="0070C0"/>
                              </a:solidFill>
                            </a:rPr>
                            <a:t/>
                          </a:r>
                          <a:br>
                            <a:rPr lang="fr-FR" sz="2000" b="1" noProof="0" dirty="0" smtClean="0">
                              <a:solidFill>
                                <a:srgbClr val="0070C0"/>
                              </a:solidFill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1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fr-FR" sz="2000" b="1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0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624682"/>
                  </p:ext>
                </p:extLst>
              </p:nvPr>
            </p:nvGraphicFramePr>
            <p:xfrm>
              <a:off x="1146003" y="3938694"/>
              <a:ext cx="9608432" cy="14334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5119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A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B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C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noProof="0" dirty="0" smtClean="0"/>
                            <a:t>D</a:t>
                          </a:r>
                          <a:endParaRPr lang="fr-FR" sz="2400" noProof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1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0526" r="-300000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0526" r="-200761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0526" r="-100253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0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711022" y="1260493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022" y="1260493"/>
                <a:ext cx="7620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988377" y="2206846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77" y="2206846"/>
                <a:ext cx="7620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628759" y="1795464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28759" y="2619680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613400" y="1794951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613400" y="2619167"/>
            <a:ext cx="286641" cy="286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13400" y="1795464"/>
            <a:ext cx="3302000" cy="1112836"/>
          </a:xfrm>
          <a:prstGeom prst="rect">
            <a:avLst/>
          </a:prstGeom>
          <a:solidFill>
            <a:srgbClr val="7030A0">
              <a:alpha val="4117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Définition:</a:t>
            </a:r>
          </a:p>
          <a:p>
            <a:pPr marL="0" indent="0">
              <a:buNone/>
            </a:pPr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chemeClr val="accent2"/>
                </a:solidFill>
              </a:rPr>
              <a:t>expression littérale </a:t>
            </a:r>
            <a:r>
              <a:rPr lang="fr-FR" sz="2000" dirty="0" smtClean="0"/>
              <a:t>est une </a:t>
            </a:r>
            <a:r>
              <a:rPr lang="fr-FR" sz="2000" dirty="0"/>
              <a:t>expression dans laquelle certains </a:t>
            </a:r>
            <a:r>
              <a:rPr lang="fr-FR" sz="2000" b="1" dirty="0" smtClean="0">
                <a:solidFill>
                  <a:srgbClr val="0070C0"/>
                </a:solidFill>
              </a:rPr>
              <a:t>nombres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/>
              <a:t>sont représentés par des </a:t>
            </a:r>
            <a:r>
              <a:rPr lang="fr-FR" sz="2000" b="1" dirty="0">
                <a:solidFill>
                  <a:srgbClr val="FF0000"/>
                </a:solidFill>
              </a:rPr>
              <a:t>lettres</a:t>
            </a:r>
            <a:r>
              <a:rPr lang="fr-FR" sz="2000" dirty="0"/>
              <a:t>.</a:t>
            </a:r>
          </a:p>
          <a:p>
            <a:pPr lvl="1"/>
            <a:r>
              <a:rPr lang="fr-FR" sz="2000" dirty="0"/>
              <a:t>Si une lettre apparait plusieurs fois, elle désigne toujours le même nombre.</a:t>
            </a:r>
          </a:p>
          <a:p>
            <a:pPr lvl="1"/>
            <a:r>
              <a:rPr lang="fr-FR" sz="2000" dirty="0"/>
              <a:t>Une expression littérale traduit un programme de calcul.</a:t>
            </a:r>
          </a:p>
          <a:p>
            <a:pPr marL="0" indent="0"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527</Words>
  <Application>Microsoft Office PowerPoint</Application>
  <PresentationFormat>Grand écran</PresentationFormat>
  <Paragraphs>213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Trebuchet MS</vt:lpstr>
      <vt:lpstr>Wingdings 3</vt:lpstr>
      <vt:lpstr>Facette</vt:lpstr>
      <vt:lpstr>Cinquième Chapitre 5:  Expressions littérales</vt:lpstr>
      <vt:lpstr>Chapitre 5: Expressions littérales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Expression littérale</vt:lpstr>
      <vt:lpstr>I. Expression littérale</vt:lpstr>
      <vt:lpstr>Exercice 1 (fiche)</vt:lpstr>
      <vt:lpstr>Exercices 2 et 3  (fiche)</vt:lpstr>
      <vt:lpstr>II. Test d’une égalité</vt:lpstr>
      <vt:lpstr>II. Test d’une égalité</vt:lpstr>
      <vt:lpstr>II. Test d’une égalité</vt:lpstr>
      <vt:lpstr>II. Test d’une égalité</vt:lpstr>
      <vt:lpstr>Exercice 4 (fiche)</vt:lpstr>
      <vt:lpstr>Exercices 53 et 54 page 149</vt:lpstr>
      <vt:lpstr>Exercice 41 page 148</vt:lpstr>
      <vt:lpstr>Exercice 55 page 149</vt:lpstr>
      <vt:lpstr>Exercice 40 page 149</vt:lpstr>
      <vt:lpstr>Exercice 69 page 152</vt:lpstr>
      <vt:lpstr>Exercice 70 page 152</vt:lpstr>
      <vt:lpstr>Exercice 75 page 152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161</cp:revision>
  <dcterms:created xsi:type="dcterms:W3CDTF">2016-06-28T13:11:46Z</dcterms:created>
  <dcterms:modified xsi:type="dcterms:W3CDTF">2017-12-08T20:26:51Z</dcterms:modified>
</cp:coreProperties>
</file>