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9" r:id="rId3"/>
    <p:sldId id="293" r:id="rId4"/>
    <p:sldId id="258" r:id="rId5"/>
    <p:sldId id="284" r:id="rId6"/>
    <p:sldId id="285" r:id="rId7"/>
    <p:sldId id="260" r:id="rId8"/>
    <p:sldId id="276" r:id="rId9"/>
    <p:sldId id="277" r:id="rId10"/>
    <p:sldId id="278" r:id="rId11"/>
    <p:sldId id="294" r:id="rId12"/>
    <p:sldId id="295" r:id="rId13"/>
    <p:sldId id="296" r:id="rId14"/>
    <p:sldId id="281" r:id="rId15"/>
    <p:sldId id="297" r:id="rId16"/>
    <p:sldId id="283" r:id="rId17"/>
    <p:sldId id="286" r:id="rId18"/>
    <p:sldId id="287" r:id="rId19"/>
    <p:sldId id="299" r:id="rId20"/>
    <p:sldId id="300" r:id="rId21"/>
    <p:sldId id="301" r:id="rId22"/>
    <p:sldId id="288" r:id="rId23"/>
    <p:sldId id="289" r:id="rId24"/>
    <p:sldId id="290" r:id="rId25"/>
    <p:sldId id="263" r:id="rId26"/>
    <p:sldId id="291" r:id="rId27"/>
    <p:sldId id="298" r:id="rId28"/>
    <p:sldId id="267" r:id="rId29"/>
    <p:sldId id="268" r:id="rId30"/>
    <p:sldId id="269" r:id="rId31"/>
    <p:sldId id="270" r:id="rId32"/>
    <p:sldId id="292" r:id="rId33"/>
    <p:sldId id="272" r:id="rId34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0C22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90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F63A13-85C4-47B2-9484-216BD9FEB385}" type="datetimeFigureOut">
              <a:rPr lang="fr-FR" smtClean="0"/>
              <a:t>17/10/2017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67366-62C5-41E4-A9AA-063ACD10647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505944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et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F63A13-85C4-47B2-9484-216BD9FEB385}" type="datetimeFigureOut">
              <a:rPr lang="fr-FR" smtClean="0"/>
              <a:t>17/10/2017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67366-62C5-41E4-A9AA-063ACD10647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440642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ion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F63A13-85C4-47B2-9484-216BD9FEB385}" type="datetimeFigureOut">
              <a:rPr lang="fr-FR" smtClean="0"/>
              <a:t>17/10/2017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67366-62C5-41E4-A9AA-063ACD106478}" type="slidenum">
              <a:rPr lang="fr-FR" smtClean="0"/>
              <a:t>‹N°›</a:t>
            </a:fld>
            <a:endParaRPr lang="fr-FR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56668378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F63A13-85C4-47B2-9484-216BD9FEB385}" type="datetimeFigureOut">
              <a:rPr lang="fr-FR" smtClean="0"/>
              <a:t>17/10/2017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67366-62C5-41E4-A9AA-063ACD10647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323923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 cit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F63A13-85C4-47B2-9484-216BD9FEB385}" type="datetimeFigureOut">
              <a:rPr lang="fr-FR" smtClean="0"/>
              <a:t>17/10/2017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67366-62C5-41E4-A9AA-063ACD106478}" type="slidenum">
              <a:rPr lang="fr-FR" smtClean="0"/>
              <a:t>‹N°›</a:t>
            </a:fld>
            <a:endParaRPr lang="fr-FR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88854993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rai ou fau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F63A13-85C4-47B2-9484-216BD9FEB385}" type="datetimeFigureOut">
              <a:rPr lang="fr-FR" smtClean="0"/>
              <a:t>17/10/2017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67366-62C5-41E4-A9AA-063ACD10647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6647751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F63A13-85C4-47B2-9484-216BD9FEB385}" type="datetimeFigureOut">
              <a:rPr lang="fr-FR" smtClean="0"/>
              <a:t>17/10/2017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67366-62C5-41E4-A9AA-063ACD10647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0258059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F63A13-85C4-47B2-9484-216BD9FEB385}" type="datetimeFigureOut">
              <a:rPr lang="fr-FR" smtClean="0"/>
              <a:t>17/10/2017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67366-62C5-41E4-A9AA-063ACD10647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965579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F63A13-85C4-47B2-9484-216BD9FEB385}" type="datetimeFigureOut">
              <a:rPr lang="fr-FR" smtClean="0"/>
              <a:t>17/10/2017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67366-62C5-41E4-A9AA-063ACD10647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390950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F63A13-85C4-47B2-9484-216BD9FEB385}" type="datetimeFigureOut">
              <a:rPr lang="fr-FR" smtClean="0"/>
              <a:t>17/10/2017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67366-62C5-41E4-A9AA-063ACD10647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690061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F63A13-85C4-47B2-9484-216BD9FEB385}" type="datetimeFigureOut">
              <a:rPr lang="fr-FR" smtClean="0"/>
              <a:t>17/10/2017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67366-62C5-41E4-A9AA-063ACD10647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977760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F63A13-85C4-47B2-9484-216BD9FEB385}" type="datetimeFigureOut">
              <a:rPr lang="fr-FR" smtClean="0"/>
              <a:t>17/10/2017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67366-62C5-41E4-A9AA-063ACD10647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079105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F63A13-85C4-47B2-9484-216BD9FEB385}" type="datetimeFigureOut">
              <a:rPr lang="fr-FR" smtClean="0"/>
              <a:t>17/10/2017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67366-62C5-41E4-A9AA-063ACD10647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145762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F63A13-85C4-47B2-9484-216BD9FEB385}" type="datetimeFigureOut">
              <a:rPr lang="fr-FR" smtClean="0"/>
              <a:t>17/10/2017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67366-62C5-41E4-A9AA-063ACD10647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774119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F63A13-85C4-47B2-9484-216BD9FEB385}" type="datetimeFigureOut">
              <a:rPr lang="fr-FR" smtClean="0"/>
              <a:t>17/10/2017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67366-62C5-41E4-A9AA-063ACD10647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163691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F63A13-85C4-47B2-9484-216BD9FEB385}" type="datetimeFigureOut">
              <a:rPr lang="fr-FR" smtClean="0"/>
              <a:t>17/10/2017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67366-62C5-41E4-A9AA-063ACD10647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738942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F63A13-85C4-47B2-9484-216BD9FEB385}" type="datetimeFigureOut">
              <a:rPr lang="fr-FR" smtClean="0"/>
              <a:t>17/10/2017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89A67366-62C5-41E4-A9AA-063ACD10647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939743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0.png"/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18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0.png"/><Relationship Id="rId2" Type="http://schemas.openxmlformats.org/officeDocument/2006/relationships/image" Target="../media/image19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0.png"/><Relationship Id="rId2" Type="http://schemas.openxmlformats.org/officeDocument/2006/relationships/image" Target="../media/image2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0.png"/><Relationship Id="rId2" Type="http://schemas.openxmlformats.org/officeDocument/2006/relationships/image" Target="../media/image24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1.png"/><Relationship Id="rId13" Type="http://schemas.openxmlformats.org/officeDocument/2006/relationships/image" Target="../media/image36.png"/><Relationship Id="rId3" Type="http://schemas.openxmlformats.org/officeDocument/2006/relationships/image" Target="../media/image260.png"/><Relationship Id="rId7" Type="http://schemas.openxmlformats.org/officeDocument/2006/relationships/image" Target="../media/image301.png"/><Relationship Id="rId12" Type="http://schemas.openxmlformats.org/officeDocument/2006/relationships/image" Target="../media/image351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1.png"/><Relationship Id="rId11" Type="http://schemas.openxmlformats.org/officeDocument/2006/relationships/image" Target="../media/image340.png"/><Relationship Id="rId5" Type="http://schemas.openxmlformats.org/officeDocument/2006/relationships/image" Target="../media/image281.png"/><Relationship Id="rId10" Type="http://schemas.openxmlformats.org/officeDocument/2006/relationships/image" Target="../media/image331.png"/><Relationship Id="rId4" Type="http://schemas.openxmlformats.org/officeDocument/2006/relationships/image" Target="../media/image270.png"/><Relationship Id="rId9" Type="http://schemas.openxmlformats.org/officeDocument/2006/relationships/image" Target="../media/image32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0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7.png"/><Relationship Id="rId4" Type="http://schemas.openxmlformats.org/officeDocument/2006/relationships/image" Target="../media/image200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png"/><Relationship Id="rId5" Type="http://schemas.openxmlformats.org/officeDocument/2006/relationships/image" Target="../media/image40.png"/><Relationship Id="rId4" Type="http://schemas.openxmlformats.org/officeDocument/2006/relationships/image" Target="../media/image35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0.png"/><Relationship Id="rId7" Type="http://schemas.openxmlformats.org/officeDocument/2006/relationships/image" Target="../media/image310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0.png"/><Relationship Id="rId5" Type="http://schemas.openxmlformats.org/officeDocument/2006/relationships/image" Target="../media/image290.png"/><Relationship Id="rId4" Type="http://schemas.openxmlformats.org/officeDocument/2006/relationships/image" Target="../media/image280.png"/><Relationship Id="rId9" Type="http://schemas.openxmlformats.org/officeDocument/2006/relationships/image" Target="../media/image330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png"/><Relationship Id="rId3" Type="http://schemas.openxmlformats.org/officeDocument/2006/relationships/image" Target="../media/image47.png"/><Relationship Id="rId7" Type="http://schemas.openxmlformats.org/officeDocument/2006/relationships/image" Target="../media/image51.png"/><Relationship Id="rId2" Type="http://schemas.openxmlformats.org/officeDocument/2006/relationships/image" Target="../media/image46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0.png"/><Relationship Id="rId5" Type="http://schemas.openxmlformats.org/officeDocument/2006/relationships/image" Target="../media/image49.png"/><Relationship Id="rId4" Type="http://schemas.openxmlformats.org/officeDocument/2006/relationships/image" Target="../media/image48.png"/><Relationship Id="rId9" Type="http://schemas.openxmlformats.org/officeDocument/2006/relationships/image" Target="../media/image53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0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0.png"/><Relationship Id="rId2" Type="http://schemas.openxmlformats.org/officeDocument/2006/relationships/image" Target="../media/image37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0.png"/><Relationship Id="rId2" Type="http://schemas.openxmlformats.org/officeDocument/2006/relationships/image" Target="../media/image39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0.png"/><Relationship Id="rId2" Type="http://schemas.openxmlformats.org/officeDocument/2006/relationships/image" Target="../media/image4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0.png"/><Relationship Id="rId2" Type="http://schemas.openxmlformats.org/officeDocument/2006/relationships/image" Target="../media/image43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0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13" Type="http://schemas.openxmlformats.org/officeDocument/2006/relationships/image" Target="../media/image24.png"/><Relationship Id="rId18" Type="http://schemas.openxmlformats.org/officeDocument/2006/relationships/image" Target="../media/image29.pn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12" Type="http://schemas.openxmlformats.org/officeDocument/2006/relationships/image" Target="../media/image23.png"/><Relationship Id="rId17" Type="http://schemas.openxmlformats.org/officeDocument/2006/relationships/image" Target="../media/image28.png"/><Relationship Id="rId2" Type="http://schemas.openxmlformats.org/officeDocument/2006/relationships/image" Target="../media/image11.jpeg"/><Relationship Id="rId16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11" Type="http://schemas.openxmlformats.org/officeDocument/2006/relationships/image" Target="../media/image22.png"/><Relationship Id="rId5" Type="http://schemas.openxmlformats.org/officeDocument/2006/relationships/image" Target="../media/image16.png"/><Relationship Id="rId15" Type="http://schemas.openxmlformats.org/officeDocument/2006/relationships/image" Target="../media/image26.png"/><Relationship Id="rId10" Type="http://schemas.openxmlformats.org/officeDocument/2006/relationships/image" Target="../media/image21.png"/><Relationship Id="rId4" Type="http://schemas.openxmlformats.org/officeDocument/2006/relationships/image" Target="../media/image15.png"/><Relationship Id="rId9" Type="http://schemas.openxmlformats.org/officeDocument/2006/relationships/image" Target="../media/image20.png"/><Relationship Id="rId14" Type="http://schemas.openxmlformats.org/officeDocument/2006/relationships/image" Target="../media/image2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2580" y="2404534"/>
            <a:ext cx="8591423" cy="1646302"/>
          </a:xfrm>
        </p:spPr>
        <p:txBody>
          <a:bodyPr/>
          <a:lstStyle/>
          <a:p>
            <a:r>
              <a:rPr lang="fr-FR" dirty="0" smtClean="0"/>
              <a:t>Cinquième</a:t>
            </a:r>
            <a:r>
              <a:rPr lang="fr-FR" dirty="0"/>
              <a:t/>
            </a:r>
            <a:br>
              <a:rPr lang="fr-FR" dirty="0"/>
            </a:br>
            <a:r>
              <a:rPr lang="fr-FR" sz="3600" dirty="0"/>
              <a:t>Chapitre </a:t>
            </a:r>
            <a:r>
              <a:rPr lang="fr-FR" sz="3600" dirty="0" smtClean="0"/>
              <a:t>3: </a:t>
            </a:r>
            <a:br>
              <a:rPr lang="fr-FR" sz="3600" dirty="0" smtClean="0"/>
            </a:br>
            <a:r>
              <a:rPr lang="fr-FR" sz="3600" dirty="0" smtClean="0"/>
              <a:t>Nombres décimaux</a:t>
            </a:r>
            <a:endParaRPr lang="fr-FR" sz="36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r-FR" dirty="0" err="1" smtClean="0"/>
              <a:t>M.Felt</a:t>
            </a:r>
            <a:endParaRPr lang="fr-FR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1E259-A82A-4652-B66A-7488AC197EC8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93248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9094464" cy="1320800"/>
          </a:xfrm>
        </p:spPr>
        <p:txBody>
          <a:bodyPr/>
          <a:lstStyle/>
          <a:p>
            <a:r>
              <a:rPr lang="fr-FR" dirty="0" smtClean="0"/>
              <a:t>Calcul mental</a:t>
            </a:r>
            <a:endParaRPr lang="fr-F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677333" y="2160589"/>
                <a:ext cx="9299179" cy="3880773"/>
              </a:xfrm>
            </p:spPr>
            <p:txBody>
              <a:bodyPr/>
              <a:lstStyle/>
              <a:p>
                <a:r>
                  <a:rPr lang="fr-FR" sz="2800" dirty="0" smtClean="0"/>
                  <a:t>Question 2:</a:t>
                </a:r>
                <a:br>
                  <a:rPr lang="fr-FR" sz="2800" dirty="0" smtClean="0"/>
                </a:br>
                <a14:m>
                  <m:oMath xmlns:m="http://schemas.openxmlformats.org/officeDocument/2006/math">
                    <m:r>
                      <a:rPr lang="en-US" sz="2400" b="1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𝟕</m:t>
                    </m:r>
                    <m:r>
                      <a:rPr lang="en-US" sz="2400" b="1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400" b="1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𝟑</m:t>
                    </m:r>
                    <m:r>
                      <a:rPr lang="en-US" sz="2400" b="1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en-US" sz="2400" b="1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𝟐</m:t>
                    </m:r>
                  </m:oMath>
                </a14:m>
                <a:r>
                  <a:rPr lang="fr-FR" sz="2400" dirty="0" smtClean="0"/>
                  <a:t> est égal à…</a:t>
                </a:r>
                <a:endParaRPr lang="fr-FR" sz="1600" dirty="0" smtClean="0"/>
              </a:p>
              <a:p>
                <a:pPr lvl="1"/>
                <a:endParaRPr lang="fr-FR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77333" y="2160589"/>
                <a:ext cx="9299179" cy="3880773"/>
              </a:xfrm>
              <a:blipFill rotWithShape="0">
                <a:blip r:embed="rId2"/>
                <a:stretch>
                  <a:fillRect l="-786" t="-1413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1E259-A82A-4652-B66A-7488AC197EC8}" type="slidenum">
              <a:rPr lang="fr-FR" smtClean="0"/>
              <a:t>10</a:t>
            </a:fld>
            <a:endParaRPr lang="fr-FR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6" name="Table 5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088743012"/>
                  </p:ext>
                </p:extLst>
              </p:nvPr>
            </p:nvGraphicFramePr>
            <p:xfrm>
              <a:off x="1146003" y="3938695"/>
              <a:ext cx="9608432" cy="1280160"/>
            </p:xfrm>
            <a:graphic>
              <a:graphicData uri="http://schemas.openxmlformats.org/drawingml/2006/table">
                <a:tbl>
                  <a:tblPr>
                    <a:tableStyleId>{5C22544A-7EE6-4342-B048-85BDC9FD1C3A}</a:tableStyleId>
                  </a:tblPr>
                  <a:tblGrid>
                    <a:gridCol w="2402108"/>
                    <a:gridCol w="2402108"/>
                    <a:gridCol w="2402108"/>
                    <a:gridCol w="2402108"/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400" dirty="0" smtClean="0"/>
                            <a:t>A</a:t>
                          </a:r>
                          <a:endParaRPr lang="fr-FR" sz="2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400" dirty="0" smtClean="0"/>
                            <a:t>B</a:t>
                          </a:r>
                          <a:endParaRPr lang="fr-FR" sz="2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400" dirty="0" smtClean="0"/>
                            <a:t>C</a:t>
                          </a:r>
                          <a:endParaRPr lang="fr-FR" sz="2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400" dirty="0" smtClean="0"/>
                            <a:t>D</a:t>
                          </a:r>
                          <a:endParaRPr lang="fr-FR" sz="2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b="1" i="1" dirty="0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𝟖</m:t>
                                </m:r>
                              </m:oMath>
                            </m:oMathPara>
                          </a14:m>
                          <a:endParaRPr lang="fr-FR" sz="2400" b="1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b="1" i="1" dirty="0" smtClean="0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</a:rPr>
                                  <m:t>𝟏𝟑</m:t>
                                </m:r>
                              </m:oMath>
                            </m:oMathPara>
                          </a14:m>
                          <a:endParaRPr lang="fr-FR" sz="2400" b="1" dirty="0">
                            <a:solidFill>
                              <a:srgbClr val="00B050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b="1" i="1" dirty="0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𝟐𝟎</m:t>
                                </m:r>
                              </m:oMath>
                            </m:oMathPara>
                          </a14:m>
                          <a:endParaRPr lang="fr-FR" sz="2400" b="1" dirty="0">
                            <a:solidFill>
                              <a:srgbClr val="0070C0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400" b="1" dirty="0" smtClean="0">
                              <a:solidFill>
                                <a:srgbClr val="FFC000"/>
                              </a:solidFill>
                            </a:rPr>
                            <a:t>Aucune de ces propositions</a:t>
                          </a:r>
                          <a:endParaRPr lang="fr-FR" sz="2400" b="1" dirty="0">
                            <a:solidFill>
                              <a:srgbClr val="FFC000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6" name="Table 5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088743012"/>
                  </p:ext>
                </p:extLst>
              </p:nvPr>
            </p:nvGraphicFramePr>
            <p:xfrm>
              <a:off x="1146003" y="3938695"/>
              <a:ext cx="9608432" cy="1280160"/>
            </p:xfrm>
            <a:graphic>
              <a:graphicData uri="http://schemas.openxmlformats.org/drawingml/2006/table">
                <a:tbl>
                  <a:tblPr>
                    <a:tableStyleId>{5C22544A-7EE6-4342-B048-85BDC9FD1C3A}</a:tableStyleId>
                  </a:tblPr>
                  <a:tblGrid>
                    <a:gridCol w="2402108"/>
                    <a:gridCol w="2402108"/>
                    <a:gridCol w="2402108"/>
                    <a:gridCol w="2402108"/>
                  </a:tblGrid>
                  <a:tr h="4572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400" dirty="0" smtClean="0"/>
                            <a:t>A</a:t>
                          </a:r>
                          <a:endParaRPr lang="fr-FR" sz="2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400" dirty="0" smtClean="0"/>
                            <a:t>B</a:t>
                          </a:r>
                          <a:endParaRPr lang="fr-FR" sz="2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400" dirty="0" smtClean="0"/>
                            <a:t>C</a:t>
                          </a:r>
                          <a:endParaRPr lang="fr-FR" sz="2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400" dirty="0" smtClean="0"/>
                            <a:t>D</a:t>
                          </a:r>
                          <a:endParaRPr lang="fr-FR" sz="2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822960"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3"/>
                          <a:stretch>
                            <a:fillRect l="-253" t="-61029" r="-300000" b="-1617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3"/>
                          <a:stretch>
                            <a:fillRect l="-100508" t="-61029" r="-200761" b="-1617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3"/>
                          <a:stretch>
                            <a:fillRect l="-200000" t="-61029" r="-100253" b="-1617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400" b="1" dirty="0" smtClean="0">
                              <a:solidFill>
                                <a:srgbClr val="FFC000"/>
                              </a:solidFill>
                            </a:rPr>
                            <a:t>Aucune de ces propositions</a:t>
                          </a:r>
                          <a:endParaRPr lang="fr-FR" sz="2400" b="1" dirty="0">
                            <a:solidFill>
                              <a:srgbClr val="FFC000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</a:tbl>
              </a:graphicData>
            </a:graphic>
          </p:graphicFrame>
        </mc:Fallback>
      </mc:AlternateContent>
      <p:pic>
        <p:nvPicPr>
          <p:cNvPr id="7" name="Picture 2" descr="Afficher l'image d'origin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59423" y="81887"/>
            <a:ext cx="28575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01379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9094464" cy="1320800"/>
          </a:xfrm>
        </p:spPr>
        <p:txBody>
          <a:bodyPr/>
          <a:lstStyle/>
          <a:p>
            <a:r>
              <a:rPr lang="fr-FR" dirty="0" smtClean="0"/>
              <a:t>Calcul mental</a:t>
            </a:r>
            <a:endParaRPr lang="fr-F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3" y="2160589"/>
            <a:ext cx="9299179" cy="3880773"/>
          </a:xfrm>
        </p:spPr>
        <p:txBody>
          <a:bodyPr/>
          <a:lstStyle/>
          <a:p>
            <a:r>
              <a:rPr lang="fr-FR" sz="2800" dirty="0" smtClean="0"/>
              <a:t>Question 3:</a:t>
            </a:r>
            <a:br>
              <a:rPr lang="fr-FR" sz="2800" dirty="0" smtClean="0"/>
            </a:br>
            <a:r>
              <a:rPr lang="fr-FR" sz="2400" dirty="0" smtClean="0"/>
              <a:t>J’ai </a:t>
            </a:r>
            <a:r>
              <a:rPr lang="fr-FR" sz="2400" b="1" dirty="0" smtClean="0">
                <a:solidFill>
                  <a:srgbClr val="0070C0"/>
                </a:solidFill>
              </a:rPr>
              <a:t>7 pièces </a:t>
            </a:r>
            <a:r>
              <a:rPr lang="fr-FR" sz="2400" dirty="0" smtClean="0"/>
              <a:t>de 1 €uro et </a:t>
            </a:r>
            <a:r>
              <a:rPr lang="fr-FR" sz="2400" b="1" dirty="0" smtClean="0">
                <a:solidFill>
                  <a:srgbClr val="0070C0"/>
                </a:solidFill>
              </a:rPr>
              <a:t>3 pièces </a:t>
            </a:r>
            <a:r>
              <a:rPr lang="fr-FR" sz="2400" dirty="0" smtClean="0"/>
              <a:t>de 2 €uros.</a:t>
            </a:r>
            <a:br>
              <a:rPr lang="fr-FR" sz="2400" dirty="0" smtClean="0"/>
            </a:br>
            <a:r>
              <a:rPr lang="fr-FR" sz="2400" dirty="0" smtClean="0"/>
              <a:t>Je dispose alors de...</a:t>
            </a:r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1E259-A82A-4652-B66A-7488AC197EC8}" type="slidenum">
              <a:rPr lang="fr-FR" smtClean="0"/>
              <a:t>11</a:t>
            </a:fld>
            <a:endParaRPr lang="fr-FR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6" name="Table 5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769088124"/>
                  </p:ext>
                </p:extLst>
              </p:nvPr>
            </p:nvGraphicFramePr>
            <p:xfrm>
              <a:off x="1146003" y="3938695"/>
              <a:ext cx="9608432" cy="1280160"/>
            </p:xfrm>
            <a:graphic>
              <a:graphicData uri="http://schemas.openxmlformats.org/drawingml/2006/table">
                <a:tbl>
                  <a:tblPr>
                    <a:tableStyleId>{5C22544A-7EE6-4342-B048-85BDC9FD1C3A}</a:tableStyleId>
                  </a:tblPr>
                  <a:tblGrid>
                    <a:gridCol w="2402108"/>
                    <a:gridCol w="2402108"/>
                    <a:gridCol w="2402108"/>
                    <a:gridCol w="2402108"/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400" dirty="0" smtClean="0"/>
                            <a:t>A</a:t>
                          </a:r>
                          <a:endParaRPr lang="fr-FR" sz="2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400" dirty="0" smtClean="0"/>
                            <a:t>B</a:t>
                          </a:r>
                          <a:endParaRPr lang="fr-FR" sz="2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400" dirty="0" smtClean="0"/>
                            <a:t>C</a:t>
                          </a:r>
                          <a:endParaRPr lang="fr-FR" sz="2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400" dirty="0" smtClean="0"/>
                            <a:t>D</a:t>
                          </a:r>
                          <a:endParaRPr lang="fr-FR" sz="2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"/>
                              </m:oMathParaPr>
                              <m:oMath xmlns:m="http://schemas.openxmlformats.org/officeDocument/2006/math">
                                <m:r>
                                  <a:rPr lang="en-US" sz="2400" b="1" i="1" dirty="0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𝟖</m:t>
                                </m:r>
                                <m:r>
                                  <a:rPr lang="en-US" sz="2400" b="1" i="1" dirty="0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 €</m:t>
                                </m:r>
                              </m:oMath>
                            </m:oMathPara>
                          </a14:m>
                          <a:endParaRPr lang="fr-FR" sz="2400" b="1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US" sz="2400" b="1" i="1" dirty="0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𝟏𝟑</m:t>
                              </m:r>
                              <m:r>
                                <a:rPr lang="en-US" sz="2400" b="1" i="1" dirty="0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 €</m:t>
                              </m:r>
                            </m:oMath>
                          </a14:m>
                          <a:r>
                            <a:rPr lang="fr-FR" sz="2400" b="1" dirty="0" smtClean="0">
                              <a:solidFill>
                                <a:srgbClr val="00B050"/>
                              </a:solidFill>
                            </a:rPr>
                            <a:t> </a:t>
                          </a:r>
                          <a:endParaRPr lang="fr-FR" sz="2400" b="1" dirty="0">
                            <a:solidFill>
                              <a:srgbClr val="00B050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b="1" i="1" dirty="0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𝟐𝟎</m:t>
                                </m:r>
                                <m:r>
                                  <a:rPr lang="en-US" sz="2400" b="1" i="1" dirty="0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 €</m:t>
                                </m:r>
                              </m:oMath>
                            </m:oMathPara>
                          </a14:m>
                          <a:endParaRPr lang="fr-FR" sz="2400" b="1" dirty="0">
                            <a:solidFill>
                              <a:srgbClr val="0070C0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400" b="1" dirty="0" smtClean="0">
                              <a:solidFill>
                                <a:srgbClr val="FFC000"/>
                              </a:solidFill>
                            </a:rPr>
                            <a:t>Aucune de ces propositions</a:t>
                          </a:r>
                          <a:endParaRPr lang="fr-FR" sz="2400" b="1" dirty="0">
                            <a:solidFill>
                              <a:srgbClr val="FFC000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6" name="Table 5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769088124"/>
                  </p:ext>
                </p:extLst>
              </p:nvPr>
            </p:nvGraphicFramePr>
            <p:xfrm>
              <a:off x="1146003" y="3938695"/>
              <a:ext cx="9608432" cy="1280160"/>
            </p:xfrm>
            <a:graphic>
              <a:graphicData uri="http://schemas.openxmlformats.org/drawingml/2006/table">
                <a:tbl>
                  <a:tblPr>
                    <a:tableStyleId>{5C22544A-7EE6-4342-B048-85BDC9FD1C3A}</a:tableStyleId>
                  </a:tblPr>
                  <a:tblGrid>
                    <a:gridCol w="2402108"/>
                    <a:gridCol w="2402108"/>
                    <a:gridCol w="2402108"/>
                    <a:gridCol w="2402108"/>
                  </a:tblGrid>
                  <a:tr h="4572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400" dirty="0" smtClean="0"/>
                            <a:t>A</a:t>
                          </a:r>
                          <a:endParaRPr lang="fr-FR" sz="2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400" dirty="0" smtClean="0"/>
                            <a:t>B</a:t>
                          </a:r>
                          <a:endParaRPr lang="fr-FR" sz="2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400" dirty="0" smtClean="0"/>
                            <a:t>C</a:t>
                          </a:r>
                          <a:endParaRPr lang="fr-FR" sz="2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400" dirty="0" smtClean="0"/>
                            <a:t>D</a:t>
                          </a:r>
                          <a:endParaRPr lang="fr-FR" sz="2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822960"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2"/>
                          <a:stretch>
                            <a:fillRect l="-253" t="-61029" r="-300000" b="-1617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2"/>
                          <a:stretch>
                            <a:fillRect l="-100508" t="-61029" r="-200761" b="-1617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2"/>
                          <a:stretch>
                            <a:fillRect l="-200000" t="-61029" r="-100253" b="-1617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400" b="1" dirty="0" smtClean="0">
                              <a:solidFill>
                                <a:srgbClr val="FFC000"/>
                              </a:solidFill>
                            </a:rPr>
                            <a:t>Aucune de ces propositions</a:t>
                          </a:r>
                          <a:endParaRPr lang="fr-FR" sz="2400" b="1" dirty="0">
                            <a:solidFill>
                              <a:srgbClr val="FFC000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</a:tbl>
              </a:graphicData>
            </a:graphic>
          </p:graphicFrame>
        </mc:Fallback>
      </mc:AlternateContent>
      <p:pic>
        <p:nvPicPr>
          <p:cNvPr id="7" name="Picture 2" descr="Afficher l'image d'origin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59423" y="81887"/>
            <a:ext cx="28575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934638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9094464" cy="1320800"/>
          </a:xfrm>
        </p:spPr>
        <p:txBody>
          <a:bodyPr/>
          <a:lstStyle/>
          <a:p>
            <a:r>
              <a:rPr lang="fr-FR" dirty="0" smtClean="0"/>
              <a:t>Calcul mental</a:t>
            </a:r>
            <a:endParaRPr lang="fr-F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677333" y="2160589"/>
                <a:ext cx="9299179" cy="3880773"/>
              </a:xfrm>
            </p:spPr>
            <p:txBody>
              <a:bodyPr/>
              <a:lstStyle/>
              <a:p>
                <a:r>
                  <a:rPr lang="fr-FR" sz="2800" dirty="0" smtClean="0"/>
                  <a:t>Question 4:</a:t>
                </a:r>
                <a:br>
                  <a:rPr lang="fr-FR" sz="2800" dirty="0" smtClean="0"/>
                </a:br>
                <a14:m>
                  <m:oMath xmlns:m="http://schemas.openxmlformats.org/officeDocument/2006/math">
                    <m:r>
                      <a:rPr lang="fr-FR" sz="3200" b="1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𝟕</m:t>
                    </m:r>
                    <m:r>
                      <a:rPr lang="fr-FR" sz="3200" b="1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fr-FR" sz="3200" b="1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            </m:t>
                    </m:r>
                    <m:r>
                      <a:rPr lang="en-US" sz="3200" b="1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  </m:t>
                    </m:r>
                    <m:r>
                      <a:rPr lang="fr-FR" sz="3200" b="1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+ </m:t>
                    </m:r>
                    <m:r>
                      <a:rPr lang="fr-FR" sz="3200" b="1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𝟑</m:t>
                    </m:r>
                    <m:r>
                      <a:rPr lang="fr-FR" sz="3200" b="1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 ×</m:t>
                    </m:r>
                  </m:oMath>
                </a14:m>
                <a:endParaRPr lang="fr-FR" sz="2400" b="1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77333" y="2160589"/>
                <a:ext cx="9299179" cy="3880773"/>
              </a:xfrm>
              <a:blipFill rotWithShape="0">
                <a:blip r:embed="rId2"/>
                <a:stretch>
                  <a:fillRect l="-786" t="-1413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1E259-A82A-4652-B66A-7488AC197EC8}" type="slidenum">
              <a:rPr lang="fr-FR" smtClean="0"/>
              <a:t>12</a:t>
            </a:fld>
            <a:endParaRPr lang="fr-FR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6" name="Table 5"/>
              <p:cNvGraphicFramePr>
                <a:graphicFrameLocks noGrp="1"/>
              </p:cNvGraphicFramePr>
              <p:nvPr>
                <p:extLst/>
              </p:nvPr>
            </p:nvGraphicFramePr>
            <p:xfrm>
              <a:off x="1146003" y="3938695"/>
              <a:ext cx="9608432" cy="1280160"/>
            </p:xfrm>
            <a:graphic>
              <a:graphicData uri="http://schemas.openxmlformats.org/drawingml/2006/table">
                <a:tbl>
                  <a:tblPr>
                    <a:tableStyleId>{5C22544A-7EE6-4342-B048-85BDC9FD1C3A}</a:tableStyleId>
                  </a:tblPr>
                  <a:tblGrid>
                    <a:gridCol w="2402108"/>
                    <a:gridCol w="2402108"/>
                    <a:gridCol w="2402108"/>
                    <a:gridCol w="2402108"/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400" dirty="0" smtClean="0"/>
                            <a:t>A</a:t>
                          </a:r>
                          <a:endParaRPr lang="fr-FR" sz="2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400" dirty="0" smtClean="0"/>
                            <a:t>B</a:t>
                          </a:r>
                          <a:endParaRPr lang="fr-FR" sz="2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400" dirty="0" smtClean="0"/>
                            <a:t>C</a:t>
                          </a:r>
                          <a:endParaRPr lang="fr-FR" sz="2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400" dirty="0" smtClean="0"/>
                            <a:t>D</a:t>
                          </a:r>
                          <a:endParaRPr lang="fr-FR" sz="2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"/>
                              </m:oMathParaPr>
                              <m:oMath xmlns:m="http://schemas.openxmlformats.org/officeDocument/2006/math">
                                <m:r>
                                  <a:rPr lang="en-US" sz="2400" b="1" i="1" dirty="0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𝟖</m:t>
                                </m:r>
                                <m:r>
                                  <a:rPr lang="en-US" sz="2400" b="1" i="1" dirty="0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 €</m:t>
                                </m:r>
                              </m:oMath>
                            </m:oMathPara>
                          </a14:m>
                          <a:endParaRPr lang="fr-FR" sz="2400" b="1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US" sz="2400" b="1" i="1" dirty="0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𝟏𝟑</m:t>
                              </m:r>
                              <m:r>
                                <a:rPr lang="en-US" sz="2400" b="1" i="1" dirty="0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 €</m:t>
                              </m:r>
                            </m:oMath>
                          </a14:m>
                          <a:r>
                            <a:rPr lang="fr-FR" sz="2400" b="1" dirty="0" smtClean="0">
                              <a:solidFill>
                                <a:srgbClr val="00B050"/>
                              </a:solidFill>
                            </a:rPr>
                            <a:t> </a:t>
                          </a:r>
                          <a:endParaRPr lang="fr-FR" sz="2400" b="1" dirty="0">
                            <a:solidFill>
                              <a:srgbClr val="00B050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b="1" i="1" dirty="0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𝟐𝟎</m:t>
                                </m:r>
                                <m:r>
                                  <a:rPr lang="en-US" sz="2400" b="1" i="1" dirty="0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 €</m:t>
                                </m:r>
                              </m:oMath>
                            </m:oMathPara>
                          </a14:m>
                          <a:endParaRPr lang="fr-FR" sz="2400" b="1" dirty="0">
                            <a:solidFill>
                              <a:srgbClr val="0070C0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400" b="1" dirty="0" smtClean="0">
                              <a:solidFill>
                                <a:srgbClr val="FFC000"/>
                              </a:solidFill>
                            </a:rPr>
                            <a:t>Aucune de ces propositions</a:t>
                          </a:r>
                          <a:endParaRPr lang="fr-FR" sz="2400" b="1" dirty="0">
                            <a:solidFill>
                              <a:srgbClr val="FFC000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6" name="Table 5"/>
              <p:cNvGraphicFramePr>
                <a:graphicFrameLocks noGrp="1"/>
              </p:cNvGraphicFramePr>
              <p:nvPr>
                <p:extLst/>
              </p:nvPr>
            </p:nvGraphicFramePr>
            <p:xfrm>
              <a:off x="1146003" y="3938695"/>
              <a:ext cx="9608432" cy="1280160"/>
            </p:xfrm>
            <a:graphic>
              <a:graphicData uri="http://schemas.openxmlformats.org/drawingml/2006/table">
                <a:tbl>
                  <a:tblPr>
                    <a:tableStyleId>{5C22544A-7EE6-4342-B048-85BDC9FD1C3A}</a:tableStyleId>
                  </a:tblPr>
                  <a:tblGrid>
                    <a:gridCol w="2402108"/>
                    <a:gridCol w="2402108"/>
                    <a:gridCol w="2402108"/>
                    <a:gridCol w="2402108"/>
                  </a:tblGrid>
                  <a:tr h="4572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400" dirty="0" smtClean="0"/>
                            <a:t>A</a:t>
                          </a:r>
                          <a:endParaRPr lang="fr-FR" sz="2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400" dirty="0" smtClean="0"/>
                            <a:t>B</a:t>
                          </a:r>
                          <a:endParaRPr lang="fr-FR" sz="2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400" dirty="0" smtClean="0"/>
                            <a:t>C</a:t>
                          </a:r>
                          <a:endParaRPr lang="fr-FR" sz="2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400" dirty="0" smtClean="0"/>
                            <a:t>D</a:t>
                          </a:r>
                          <a:endParaRPr lang="fr-FR" sz="2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822960"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3"/>
                          <a:stretch>
                            <a:fillRect l="-253" t="-61029" r="-300000" b="-1617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3"/>
                          <a:stretch>
                            <a:fillRect l="-100508" t="-61029" r="-200761" b="-1617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3"/>
                          <a:stretch>
                            <a:fillRect l="-200000" t="-61029" r="-100253" b="-1617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400" b="1" dirty="0" smtClean="0">
                              <a:solidFill>
                                <a:srgbClr val="FFC000"/>
                              </a:solidFill>
                            </a:rPr>
                            <a:t>Aucune de ces propositions</a:t>
                          </a:r>
                          <a:endParaRPr lang="fr-FR" sz="2400" b="1" dirty="0">
                            <a:solidFill>
                              <a:srgbClr val="FFC000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</a:tbl>
              </a:graphicData>
            </a:graphic>
          </p:graphicFrame>
        </mc:Fallback>
      </mc:AlternateContent>
      <p:pic>
        <p:nvPicPr>
          <p:cNvPr id="7" name="Picture 2" descr="Afficher l'image d'origin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59423" y="81887"/>
            <a:ext cx="28575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Afficher l'image d'origin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3366" y="2367887"/>
            <a:ext cx="1143000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Pièce de 2 euros (pile)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8065" y="2292375"/>
            <a:ext cx="1294023" cy="12940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8" descr="Afficher l'image d'origin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0779" y="1969972"/>
            <a:ext cx="1143000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8" descr="Afficher l'image d'origin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9088" y="2448581"/>
            <a:ext cx="1143000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376022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20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9094464" cy="1320800"/>
          </a:xfrm>
        </p:spPr>
        <p:txBody>
          <a:bodyPr/>
          <a:lstStyle/>
          <a:p>
            <a:r>
              <a:rPr lang="fr-FR" dirty="0" smtClean="0"/>
              <a:t>Calcul mental</a:t>
            </a:r>
            <a:endParaRPr lang="fr-F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677333" y="2160589"/>
                <a:ext cx="9299179" cy="3880773"/>
              </a:xfrm>
            </p:spPr>
            <p:txBody>
              <a:bodyPr/>
              <a:lstStyle/>
              <a:p>
                <a:r>
                  <a:rPr lang="fr-FR" sz="2800" dirty="0" smtClean="0"/>
                  <a:t>Question 5:</a:t>
                </a:r>
                <a:br>
                  <a:rPr lang="fr-FR" sz="2800" dirty="0" smtClean="0"/>
                </a:br>
                <a14:m>
                  <m:oMath xmlns:m="http://schemas.openxmlformats.org/officeDocument/2006/math">
                    <m:r>
                      <a:rPr lang="en-US" sz="2400" b="1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𝟕</m:t>
                    </m:r>
                    <m:r>
                      <a:rPr lang="en-US" sz="2400" b="1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400" b="1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𝟑</m:t>
                    </m:r>
                    <m:r>
                      <a:rPr lang="en-US" sz="2400" b="1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en-US" sz="2400" b="1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𝟐</m:t>
                    </m:r>
                  </m:oMath>
                </a14:m>
                <a:r>
                  <a:rPr lang="fr-FR" sz="2400" dirty="0" smtClean="0"/>
                  <a:t> est égal à…</a:t>
                </a:r>
                <a:endParaRPr lang="fr-FR" sz="1600" dirty="0" smtClean="0"/>
              </a:p>
              <a:p>
                <a:pPr lvl="1"/>
                <a:endParaRPr lang="fr-FR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77333" y="2160589"/>
                <a:ext cx="9299179" cy="3880773"/>
              </a:xfrm>
              <a:blipFill rotWithShape="0">
                <a:blip r:embed="rId2"/>
                <a:stretch>
                  <a:fillRect l="-786" t="-1413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1E259-A82A-4652-B66A-7488AC197EC8}" type="slidenum">
              <a:rPr lang="fr-FR" smtClean="0"/>
              <a:t>13</a:t>
            </a:fld>
            <a:endParaRPr lang="fr-FR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6" name="Table 5"/>
              <p:cNvGraphicFramePr>
                <a:graphicFrameLocks noGrp="1"/>
              </p:cNvGraphicFramePr>
              <p:nvPr>
                <p:extLst/>
              </p:nvPr>
            </p:nvGraphicFramePr>
            <p:xfrm>
              <a:off x="1146003" y="3938695"/>
              <a:ext cx="9608432" cy="1280160"/>
            </p:xfrm>
            <a:graphic>
              <a:graphicData uri="http://schemas.openxmlformats.org/drawingml/2006/table">
                <a:tbl>
                  <a:tblPr>
                    <a:tableStyleId>{5C22544A-7EE6-4342-B048-85BDC9FD1C3A}</a:tableStyleId>
                  </a:tblPr>
                  <a:tblGrid>
                    <a:gridCol w="2402108"/>
                    <a:gridCol w="2402108"/>
                    <a:gridCol w="2402108"/>
                    <a:gridCol w="2402108"/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400" dirty="0" smtClean="0"/>
                            <a:t>A</a:t>
                          </a:r>
                          <a:endParaRPr lang="fr-FR" sz="2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400" dirty="0" smtClean="0"/>
                            <a:t>B</a:t>
                          </a:r>
                          <a:endParaRPr lang="fr-FR" sz="2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400" dirty="0" smtClean="0"/>
                            <a:t>C</a:t>
                          </a:r>
                          <a:endParaRPr lang="fr-FR" sz="2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400" dirty="0" smtClean="0"/>
                            <a:t>D</a:t>
                          </a:r>
                          <a:endParaRPr lang="fr-FR" sz="2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b="1" i="1" dirty="0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𝟖</m:t>
                                </m:r>
                              </m:oMath>
                            </m:oMathPara>
                          </a14:m>
                          <a:endParaRPr lang="fr-FR" sz="2400" b="1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b="1" i="1" dirty="0" smtClean="0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</a:rPr>
                                  <m:t>𝟏𝟑</m:t>
                                </m:r>
                              </m:oMath>
                            </m:oMathPara>
                          </a14:m>
                          <a:endParaRPr lang="fr-FR" sz="2400" b="1" dirty="0">
                            <a:solidFill>
                              <a:srgbClr val="00B050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b="1" i="1" dirty="0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𝟐𝟎</m:t>
                                </m:r>
                              </m:oMath>
                            </m:oMathPara>
                          </a14:m>
                          <a:endParaRPr lang="fr-FR" sz="2400" b="1" dirty="0">
                            <a:solidFill>
                              <a:srgbClr val="0070C0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400" b="1" dirty="0" smtClean="0">
                              <a:solidFill>
                                <a:srgbClr val="FFC000"/>
                              </a:solidFill>
                            </a:rPr>
                            <a:t>Aucune de ces propositions</a:t>
                          </a:r>
                          <a:endParaRPr lang="fr-FR" sz="2400" b="1" dirty="0">
                            <a:solidFill>
                              <a:srgbClr val="FFC000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6" name="Table 5"/>
              <p:cNvGraphicFramePr>
                <a:graphicFrameLocks noGrp="1"/>
              </p:cNvGraphicFramePr>
              <p:nvPr>
                <p:extLst/>
              </p:nvPr>
            </p:nvGraphicFramePr>
            <p:xfrm>
              <a:off x="1146003" y="3938695"/>
              <a:ext cx="9608432" cy="1280160"/>
            </p:xfrm>
            <a:graphic>
              <a:graphicData uri="http://schemas.openxmlformats.org/drawingml/2006/table">
                <a:tbl>
                  <a:tblPr>
                    <a:tableStyleId>{5C22544A-7EE6-4342-B048-85BDC9FD1C3A}</a:tableStyleId>
                  </a:tblPr>
                  <a:tblGrid>
                    <a:gridCol w="2402108"/>
                    <a:gridCol w="2402108"/>
                    <a:gridCol w="2402108"/>
                    <a:gridCol w="2402108"/>
                  </a:tblGrid>
                  <a:tr h="4572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400" dirty="0" smtClean="0"/>
                            <a:t>A</a:t>
                          </a:r>
                          <a:endParaRPr lang="fr-FR" sz="2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400" dirty="0" smtClean="0"/>
                            <a:t>B</a:t>
                          </a:r>
                          <a:endParaRPr lang="fr-FR" sz="2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400" dirty="0" smtClean="0"/>
                            <a:t>C</a:t>
                          </a:r>
                          <a:endParaRPr lang="fr-FR" sz="2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400" dirty="0" smtClean="0"/>
                            <a:t>D</a:t>
                          </a:r>
                          <a:endParaRPr lang="fr-FR" sz="2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822960"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3"/>
                          <a:stretch>
                            <a:fillRect l="-253" t="-61029" r="-300000" b="-1617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3"/>
                          <a:stretch>
                            <a:fillRect l="-100508" t="-61029" r="-200761" b="-1617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3"/>
                          <a:stretch>
                            <a:fillRect l="-200000" t="-61029" r="-100253" b="-1617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400" b="1" dirty="0" smtClean="0">
                              <a:solidFill>
                                <a:srgbClr val="FFC000"/>
                              </a:solidFill>
                            </a:rPr>
                            <a:t>Aucune de ces propositions</a:t>
                          </a:r>
                          <a:endParaRPr lang="fr-FR" sz="2400" b="1" dirty="0">
                            <a:solidFill>
                              <a:srgbClr val="FFC000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</a:tbl>
              </a:graphicData>
            </a:graphic>
          </p:graphicFrame>
        </mc:Fallback>
      </mc:AlternateContent>
      <p:pic>
        <p:nvPicPr>
          <p:cNvPr id="7" name="Picture 2" descr="Afficher l'image d'origin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59423" y="81887"/>
            <a:ext cx="28575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060665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9094464" cy="1320800"/>
          </a:xfrm>
        </p:spPr>
        <p:txBody>
          <a:bodyPr/>
          <a:lstStyle/>
          <a:p>
            <a:r>
              <a:rPr lang="fr-FR" dirty="0" smtClean="0"/>
              <a:t>Calcul mental</a:t>
            </a:r>
            <a:endParaRPr lang="fr-F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677333" y="2160589"/>
                <a:ext cx="9299179" cy="3880773"/>
              </a:xfrm>
            </p:spPr>
            <p:txBody>
              <a:bodyPr/>
              <a:lstStyle/>
              <a:p>
                <a:r>
                  <a:rPr lang="fr-FR" sz="2800" dirty="0" smtClean="0"/>
                  <a:t>Question 6:</a:t>
                </a:r>
                <a:br>
                  <a:rPr lang="fr-FR" sz="2800" dirty="0" smtClean="0"/>
                </a:br>
                <a14:m>
                  <m:oMath xmlns:m="http://schemas.openxmlformats.org/officeDocument/2006/math">
                    <m:r>
                      <a:rPr lang="en-US" sz="2400" b="1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𝟏</m:t>
                    </m:r>
                    <m:r>
                      <a:rPr lang="en-US" sz="2400" b="1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400" b="1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𝟑</m:t>
                    </m:r>
                    <m:r>
                      <a:rPr lang="en-US" sz="2400" b="1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en-US" sz="2400" b="1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𝟒</m:t>
                    </m:r>
                  </m:oMath>
                </a14:m>
                <a:r>
                  <a:rPr lang="fr-FR" sz="2400" dirty="0" smtClean="0"/>
                  <a:t> est égal à…</a:t>
                </a:r>
                <a:endParaRPr lang="fr-FR" sz="1600" dirty="0" smtClean="0"/>
              </a:p>
              <a:p>
                <a:pPr lvl="1"/>
                <a:endParaRPr lang="fr-FR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77333" y="2160589"/>
                <a:ext cx="9299179" cy="3880773"/>
              </a:xfrm>
              <a:blipFill rotWithShape="0">
                <a:blip r:embed="rId2"/>
                <a:stretch>
                  <a:fillRect l="-786" t="-1413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1E259-A82A-4652-B66A-7488AC197EC8}" type="slidenum">
              <a:rPr lang="fr-FR" smtClean="0"/>
              <a:t>14</a:t>
            </a:fld>
            <a:endParaRPr lang="fr-FR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6" name="Table 5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650607646"/>
                  </p:ext>
                </p:extLst>
              </p:nvPr>
            </p:nvGraphicFramePr>
            <p:xfrm>
              <a:off x="1146003" y="3938695"/>
              <a:ext cx="9608432" cy="1280160"/>
            </p:xfrm>
            <a:graphic>
              <a:graphicData uri="http://schemas.openxmlformats.org/drawingml/2006/table">
                <a:tbl>
                  <a:tblPr>
                    <a:tableStyleId>{5C22544A-7EE6-4342-B048-85BDC9FD1C3A}</a:tableStyleId>
                  </a:tblPr>
                  <a:tblGrid>
                    <a:gridCol w="2402108"/>
                    <a:gridCol w="2402108"/>
                    <a:gridCol w="2402108"/>
                    <a:gridCol w="2402108"/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400" dirty="0" smtClean="0"/>
                            <a:t>A</a:t>
                          </a:r>
                          <a:endParaRPr lang="fr-FR" sz="2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400" dirty="0" smtClean="0"/>
                            <a:t>B</a:t>
                          </a:r>
                          <a:endParaRPr lang="fr-FR" sz="2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400" dirty="0" smtClean="0"/>
                            <a:t>C</a:t>
                          </a:r>
                          <a:endParaRPr lang="fr-FR" sz="2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400" dirty="0" smtClean="0"/>
                            <a:t>D</a:t>
                          </a:r>
                          <a:endParaRPr lang="fr-FR" sz="2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b="1" i="1" dirty="0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𝟏𝟐</m:t>
                                </m:r>
                              </m:oMath>
                            </m:oMathPara>
                          </a14:m>
                          <a:endParaRPr lang="fr-FR" sz="2400" b="1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b="1" i="1" dirty="0" smtClean="0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</a:rPr>
                                  <m:t>𝟏𝟑</m:t>
                                </m:r>
                              </m:oMath>
                            </m:oMathPara>
                          </a14:m>
                          <a:endParaRPr lang="fr-FR" sz="2400" b="1" dirty="0">
                            <a:solidFill>
                              <a:srgbClr val="00B050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b="1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𝟏𝟔</m:t>
                                </m:r>
                              </m:oMath>
                            </m:oMathPara>
                          </a14:m>
                          <a:endParaRPr lang="fr-FR" sz="2400" b="1" dirty="0">
                            <a:solidFill>
                              <a:srgbClr val="0070C0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400" b="1" dirty="0" smtClean="0">
                              <a:solidFill>
                                <a:srgbClr val="FFC000"/>
                              </a:solidFill>
                            </a:rPr>
                            <a:t>Aucune de ces propositions</a:t>
                          </a:r>
                          <a:endParaRPr lang="fr-FR" sz="2400" b="1" dirty="0">
                            <a:solidFill>
                              <a:srgbClr val="FFC000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6" name="Table 5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650607646"/>
                  </p:ext>
                </p:extLst>
              </p:nvPr>
            </p:nvGraphicFramePr>
            <p:xfrm>
              <a:off x="1146003" y="3938695"/>
              <a:ext cx="9608432" cy="1280160"/>
            </p:xfrm>
            <a:graphic>
              <a:graphicData uri="http://schemas.openxmlformats.org/drawingml/2006/table">
                <a:tbl>
                  <a:tblPr>
                    <a:tableStyleId>{5C22544A-7EE6-4342-B048-85BDC9FD1C3A}</a:tableStyleId>
                  </a:tblPr>
                  <a:tblGrid>
                    <a:gridCol w="2402108"/>
                    <a:gridCol w="2402108"/>
                    <a:gridCol w="2402108"/>
                    <a:gridCol w="2402108"/>
                  </a:tblGrid>
                  <a:tr h="4572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400" dirty="0" smtClean="0"/>
                            <a:t>A</a:t>
                          </a:r>
                          <a:endParaRPr lang="fr-FR" sz="2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400" dirty="0" smtClean="0"/>
                            <a:t>B</a:t>
                          </a:r>
                          <a:endParaRPr lang="fr-FR" sz="2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400" dirty="0" smtClean="0"/>
                            <a:t>C</a:t>
                          </a:r>
                          <a:endParaRPr lang="fr-FR" sz="2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400" dirty="0" smtClean="0"/>
                            <a:t>D</a:t>
                          </a:r>
                          <a:endParaRPr lang="fr-FR" sz="2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822960"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3"/>
                          <a:stretch>
                            <a:fillRect l="-253" t="-61029" r="-300000" b="-1617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3"/>
                          <a:stretch>
                            <a:fillRect l="-100508" t="-61029" r="-200761" b="-1617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3"/>
                          <a:stretch>
                            <a:fillRect l="-200000" t="-61029" r="-100253" b="-1617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400" b="1" dirty="0" smtClean="0">
                              <a:solidFill>
                                <a:srgbClr val="FFC000"/>
                              </a:solidFill>
                            </a:rPr>
                            <a:t>Aucune de ces propositions</a:t>
                          </a:r>
                          <a:endParaRPr lang="fr-FR" sz="2400" b="1" dirty="0">
                            <a:solidFill>
                              <a:srgbClr val="FFC000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</a:tbl>
              </a:graphicData>
            </a:graphic>
          </p:graphicFrame>
        </mc:Fallback>
      </mc:AlternateContent>
      <p:pic>
        <p:nvPicPr>
          <p:cNvPr id="7" name="Picture 2" descr="Afficher l'image d'origin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59423" y="81887"/>
            <a:ext cx="28575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722947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II. Calculer une expression numérique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77334" y="1654152"/>
            <a:ext cx="9954272" cy="3880773"/>
          </a:xfrm>
        </p:spPr>
        <p:txBody>
          <a:bodyPr>
            <a:normAutofit/>
          </a:bodyPr>
          <a:lstStyle/>
          <a:p>
            <a:r>
              <a:rPr lang="fr-FR" sz="2000" u="sng" dirty="0" smtClean="0"/>
              <a:t>Règle 1:</a:t>
            </a:r>
          </a:p>
          <a:p>
            <a:r>
              <a:rPr lang="fr-FR" sz="2000" dirty="0" smtClean="0"/>
              <a:t>Pour calculer une </a:t>
            </a:r>
            <a:r>
              <a:rPr lang="fr-FR" sz="2000" b="1" dirty="0" smtClean="0">
                <a:solidFill>
                  <a:schemeClr val="accent2"/>
                </a:solidFill>
              </a:rPr>
              <a:t>expression</a:t>
            </a:r>
            <a:r>
              <a:rPr lang="fr-FR" sz="2000" dirty="0" smtClean="0">
                <a:solidFill>
                  <a:schemeClr val="accent2"/>
                </a:solidFill>
              </a:rPr>
              <a:t> </a:t>
            </a:r>
            <a:r>
              <a:rPr lang="fr-FR" sz="2000" dirty="0" smtClean="0"/>
              <a:t>numérique sans parenthèses, on effectue</a:t>
            </a:r>
            <a:br>
              <a:rPr lang="fr-FR" sz="2000" dirty="0" smtClean="0"/>
            </a:br>
            <a:r>
              <a:rPr lang="fr-FR" sz="2000" dirty="0" smtClean="0"/>
              <a:t>les </a:t>
            </a:r>
            <a:r>
              <a:rPr lang="fr-FR" sz="2000" b="1" i="0" dirty="0" smtClean="0">
                <a:solidFill>
                  <a:srgbClr val="FF0000"/>
                </a:solidFill>
                <a:latin typeface="+mj-lt"/>
              </a:rPr>
              <a:t>multiplications</a:t>
            </a:r>
            <a:r>
              <a:rPr lang="fr-FR" sz="2000" dirty="0" smtClean="0"/>
              <a:t> </a:t>
            </a:r>
            <a:r>
              <a:rPr lang="fr-FR" sz="2000" b="1" dirty="0" smtClean="0">
                <a:solidFill>
                  <a:srgbClr val="FF0000"/>
                </a:solidFill>
              </a:rPr>
              <a:t>et</a:t>
            </a:r>
            <a:r>
              <a:rPr lang="fr-FR" sz="2000" dirty="0" smtClean="0"/>
              <a:t> </a:t>
            </a:r>
            <a:r>
              <a:rPr lang="fr-FR" sz="2000" b="1" dirty="0" smtClean="0">
                <a:solidFill>
                  <a:srgbClr val="FF0000"/>
                </a:solidFill>
              </a:rPr>
              <a:t>divisions</a:t>
            </a:r>
            <a:r>
              <a:rPr lang="fr-FR" sz="2000" dirty="0" smtClean="0"/>
              <a:t> avant les </a:t>
            </a:r>
            <a:r>
              <a:rPr lang="fr-FR" sz="2000" b="1" dirty="0" smtClean="0">
                <a:solidFill>
                  <a:srgbClr val="0070C0"/>
                </a:solidFill>
              </a:rPr>
              <a:t>additions</a:t>
            </a:r>
            <a:r>
              <a:rPr lang="fr-FR" sz="2000" dirty="0" smtClean="0">
                <a:solidFill>
                  <a:srgbClr val="0070C0"/>
                </a:solidFill>
              </a:rPr>
              <a:t> </a:t>
            </a:r>
            <a:r>
              <a:rPr lang="fr-FR" sz="2000" b="1" dirty="0" smtClean="0">
                <a:solidFill>
                  <a:srgbClr val="0070C0"/>
                </a:solidFill>
              </a:rPr>
              <a:t>et</a:t>
            </a:r>
            <a:r>
              <a:rPr lang="fr-FR" sz="2000" dirty="0" smtClean="0">
                <a:solidFill>
                  <a:srgbClr val="0070C0"/>
                </a:solidFill>
              </a:rPr>
              <a:t> </a:t>
            </a:r>
            <a:r>
              <a:rPr lang="fr-FR" sz="2000" b="1" dirty="0" smtClean="0">
                <a:solidFill>
                  <a:srgbClr val="0070C0"/>
                </a:solidFill>
              </a:rPr>
              <a:t>soustractions</a:t>
            </a:r>
            <a:r>
              <a:rPr lang="fr-FR" sz="2000" dirty="0" smtClean="0"/>
              <a:t>.</a:t>
            </a:r>
            <a:br>
              <a:rPr lang="fr-FR" sz="2000" dirty="0" smtClean="0"/>
            </a:br>
            <a:endParaRPr lang="fr-FR" sz="2000" dirty="0" smtClean="0"/>
          </a:p>
          <a:p>
            <a:r>
              <a:rPr lang="fr-FR" sz="2000" u="sng" dirty="0" smtClean="0"/>
              <a:t>Exemples:</a:t>
            </a:r>
          </a:p>
        </p:txBody>
      </p:sp>
      <p:grpSp>
        <p:nvGrpSpPr>
          <p:cNvPr id="9" name="Group 20"/>
          <p:cNvGrpSpPr/>
          <p:nvPr/>
        </p:nvGrpSpPr>
        <p:grpSpPr>
          <a:xfrm>
            <a:off x="8932332" y="402033"/>
            <a:ext cx="2263566" cy="1634331"/>
            <a:chOff x="7010436" y="978297"/>
            <a:chExt cx="2263566" cy="1634331"/>
          </a:xfrm>
        </p:grpSpPr>
        <p:sp>
          <p:nvSpPr>
            <p:cNvPr id="10" name="Oval 21"/>
            <p:cNvSpPr/>
            <p:nvPr/>
          </p:nvSpPr>
          <p:spPr>
            <a:xfrm>
              <a:off x="7010436" y="978297"/>
              <a:ext cx="2263566" cy="1634331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pic>
          <p:nvPicPr>
            <p:cNvPr id="11" name="Picture 2" descr="Résultat de recherche d'images pour &quot;ecrire&quot;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76682" y="1209676"/>
              <a:ext cx="1524000" cy="11715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3" name="Accolade ouvrante 12"/>
          <p:cNvSpPr/>
          <p:nvPr/>
        </p:nvSpPr>
        <p:spPr>
          <a:xfrm rot="16200000">
            <a:off x="2653052" y="3805707"/>
            <a:ext cx="328406" cy="676141"/>
          </a:xfrm>
          <a:prstGeom prst="leftBrac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ZoneTexte 13"/>
              <p:cNvSpPr txBox="1"/>
              <p:nvPr/>
            </p:nvSpPr>
            <p:spPr>
              <a:xfrm>
                <a:off x="2572555" y="4321288"/>
                <a:ext cx="489399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dirty="0" smtClean="0">
                          <a:latin typeface="Cambria Math" panose="02040503050406030204" pitchFamily="18" charset="0"/>
                        </a:rPr>
                        <m:t>𝟔</m:t>
                      </m:r>
                    </m:oMath>
                  </m:oMathPara>
                </a14:m>
                <a:endParaRPr lang="fr-FR" b="1" dirty="0"/>
              </a:p>
            </p:txBody>
          </p:sp>
        </mc:Choice>
        <mc:Fallback xmlns="">
          <p:sp>
            <p:nvSpPr>
              <p:cNvPr id="14" name="ZoneTexte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72555" y="4321288"/>
                <a:ext cx="489399" cy="400110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ZoneTexte 15"/>
              <p:cNvSpPr txBox="1"/>
              <p:nvPr/>
            </p:nvSpPr>
            <p:spPr>
              <a:xfrm>
                <a:off x="1419650" y="4321716"/>
                <a:ext cx="1254499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000" b="1" i="1" dirty="0" smtClean="0">
                          <a:latin typeface="Cambria Math" panose="02040503050406030204" pitchFamily="18" charset="0"/>
                        </a:rPr>
                        <m:t>𝑨</m:t>
                      </m:r>
                      <m:r>
                        <a:rPr lang="en-US" sz="2000" b="1" i="1" dirty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000" b="1" i="1" dirty="0" smtClean="0">
                          <a:latin typeface="Cambria Math" panose="02040503050406030204" pitchFamily="18" charset="0"/>
                        </a:rPr>
                        <m:t>𝟏</m:t>
                      </m:r>
                      <m:r>
                        <a:rPr lang="en-US" sz="2000" b="1" i="1" dirty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</m:oMath>
                  </m:oMathPara>
                </a14:m>
                <a:endParaRPr lang="fr-FR" b="1" dirty="0"/>
              </a:p>
            </p:txBody>
          </p:sp>
        </mc:Choice>
        <mc:Fallback xmlns="">
          <p:sp>
            <p:nvSpPr>
              <p:cNvPr id="16" name="ZoneTexte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19650" y="4321716"/>
                <a:ext cx="1254499" cy="400110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ZoneTexte 16"/>
              <p:cNvSpPr txBox="1"/>
              <p:nvPr/>
            </p:nvSpPr>
            <p:spPr>
              <a:xfrm>
                <a:off x="1458287" y="4858777"/>
                <a:ext cx="1020898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000" b="1" i="1" dirty="0" smtClean="0">
                          <a:latin typeface="Cambria Math" panose="02040503050406030204" pitchFamily="18" charset="0"/>
                        </a:rPr>
                        <m:t>𝑨</m:t>
                      </m:r>
                      <m:r>
                        <a:rPr lang="en-US" sz="2000" b="1" i="1" dirty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000" b="1" i="1" dirty="0" smtClean="0">
                          <a:latin typeface="Cambria Math" panose="02040503050406030204" pitchFamily="18" charset="0"/>
                        </a:rPr>
                        <m:t>𝟕</m:t>
                      </m:r>
                    </m:oMath>
                  </m:oMathPara>
                </a14:m>
                <a:endParaRPr lang="fr-FR" b="1" dirty="0"/>
              </a:p>
            </p:txBody>
          </p:sp>
        </mc:Choice>
        <mc:Fallback xmlns="">
          <p:sp>
            <p:nvSpPr>
              <p:cNvPr id="17" name="ZoneTexte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58287" y="4858777"/>
                <a:ext cx="1020898" cy="400110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Rectangle 17"/>
          <p:cNvSpPr/>
          <p:nvPr/>
        </p:nvSpPr>
        <p:spPr>
          <a:xfrm>
            <a:off x="1458287" y="4884535"/>
            <a:ext cx="898547" cy="400110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ZoneTexte 18"/>
              <p:cNvSpPr txBox="1"/>
              <p:nvPr/>
            </p:nvSpPr>
            <p:spPr>
              <a:xfrm>
                <a:off x="1431687" y="3800731"/>
                <a:ext cx="1929207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lvl="1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000" b="1" i="1" dirty="0" smtClean="0">
                          <a:latin typeface="Cambria Math" panose="02040503050406030204" pitchFamily="18" charset="0"/>
                        </a:rPr>
                        <m:t>𝑨</m:t>
                      </m:r>
                      <m:r>
                        <a:rPr lang="en-US" sz="2000" b="1" i="1" dirty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000" b="1" i="1" dirty="0" smtClean="0">
                          <a:latin typeface="Cambria Math" panose="02040503050406030204" pitchFamily="18" charset="0"/>
                        </a:rPr>
                        <m:t>𝟏</m:t>
                      </m:r>
                      <m:r>
                        <a:rPr lang="en-US" sz="2000" b="1" i="1" dirty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+ </m:t>
                      </m:r>
                      <m:r>
                        <a:rPr lang="en-US" sz="2000" b="1" i="1" dirty="0"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en-US" sz="2000" b="1" i="1" dirty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lang="en-US" sz="2000" b="1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𝟑</m:t>
                      </m:r>
                    </m:oMath>
                  </m:oMathPara>
                </a14:m>
                <a:endParaRPr lang="fr-FR" b="1" dirty="0"/>
              </a:p>
            </p:txBody>
          </p:sp>
        </mc:Choice>
        <mc:Fallback xmlns="">
          <p:sp>
            <p:nvSpPr>
              <p:cNvPr id="19" name="ZoneTexte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31687" y="3800731"/>
                <a:ext cx="1929207" cy="400110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ZoneTexte 19"/>
              <p:cNvSpPr txBox="1"/>
              <p:nvPr/>
            </p:nvSpPr>
            <p:spPr>
              <a:xfrm>
                <a:off x="5372622" y="3805450"/>
                <a:ext cx="3695178" cy="4264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lvl="1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000" b="1" i="1" dirty="0" smtClean="0">
                          <a:latin typeface="Cambria Math" panose="02040503050406030204" pitchFamily="18" charset="0"/>
                        </a:rPr>
                        <m:t>𝑩</m:t>
                      </m:r>
                      <m:r>
                        <a:rPr lang="en-US" sz="2000" b="1" i="1" dirty="0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000" b="1" i="1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b="1" i="1" dirty="0" smtClean="0">
                              <a:latin typeface="Cambria Math" panose="02040503050406030204" pitchFamily="18" charset="0"/>
                            </a:rPr>
                            <m:t>𝟔</m:t>
                          </m:r>
                          <m:r>
                            <a:rPr lang="en-US" sz="2000" b="1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×</m:t>
                          </m:r>
                          <m:r>
                            <a:rPr lang="en-US" sz="2000" b="1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𝟔</m:t>
                          </m:r>
                        </m:e>
                        <m:sup/>
                      </m:sSup>
                      <m:r>
                        <a:rPr lang="en-US" sz="2000" b="1" i="1" dirty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− </m:t>
                      </m:r>
                      <m:r>
                        <a:rPr lang="en-US" sz="2000" b="1" i="1" dirty="0" smtClean="0">
                          <a:latin typeface="Cambria Math" panose="02040503050406030204" pitchFamily="18" charset="0"/>
                        </a:rPr>
                        <m:t>𝟑𝟎</m:t>
                      </m:r>
                      <m:r>
                        <a:rPr lang="en-US" sz="2000" b="1" i="1" dirty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000" b="1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𝟑</m:t>
                      </m:r>
                      <m:r>
                        <a:rPr lang="en-US" sz="20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lang="en-US" sz="2000" b="1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𝟗</m:t>
                      </m:r>
                    </m:oMath>
                  </m:oMathPara>
                </a14:m>
                <a:endParaRPr lang="fr-FR" b="1" dirty="0"/>
              </a:p>
            </p:txBody>
          </p:sp>
        </mc:Choice>
        <mc:Fallback xmlns="">
          <p:sp>
            <p:nvSpPr>
              <p:cNvPr id="20" name="ZoneTexte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72622" y="3805450"/>
                <a:ext cx="3695178" cy="426463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ZoneTexte 20"/>
              <p:cNvSpPr txBox="1"/>
              <p:nvPr/>
            </p:nvSpPr>
            <p:spPr>
              <a:xfrm>
                <a:off x="5371606" y="5000362"/>
                <a:ext cx="3011524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lvl="1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000" b="1" i="1" dirty="0" smtClean="0">
                          <a:latin typeface="Cambria Math" panose="02040503050406030204" pitchFamily="18" charset="0"/>
                        </a:rPr>
                        <m:t>𝑩</m:t>
                      </m:r>
                      <m:r>
                        <a:rPr lang="en-US" sz="2000" b="1" i="1" dirty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000" b="1" i="1" dirty="0" smtClean="0">
                          <a:latin typeface="Cambria Math" panose="02040503050406030204" pitchFamily="18" charset="0"/>
                        </a:rPr>
                        <m:t>𝟑𝟔</m:t>
                      </m:r>
                      <m:r>
                        <a:rPr lang="en-US" sz="2000" b="1" i="1" dirty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2000" b="1" i="1" dirty="0" smtClean="0">
                          <a:latin typeface="Cambria Math" panose="02040503050406030204" pitchFamily="18" charset="0"/>
                        </a:rPr>
                        <m:t>𝟑𝟎</m:t>
                      </m:r>
                      <m:r>
                        <a:rPr lang="en-US" sz="2000" b="1" i="1" dirty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</m:oMath>
                  </m:oMathPara>
                </a14:m>
                <a:endParaRPr lang="fr-FR" b="1" dirty="0"/>
              </a:p>
            </p:txBody>
          </p:sp>
        </mc:Choice>
        <mc:Fallback xmlns="">
          <p:sp>
            <p:nvSpPr>
              <p:cNvPr id="21" name="ZoneTexte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71606" y="5000362"/>
                <a:ext cx="3011524" cy="400110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Accolade ouvrante 21"/>
          <p:cNvSpPr/>
          <p:nvPr/>
        </p:nvSpPr>
        <p:spPr>
          <a:xfrm rot="16200000">
            <a:off x="6121728" y="3857370"/>
            <a:ext cx="328406" cy="686944"/>
          </a:xfrm>
          <a:prstGeom prst="leftBrace">
            <a:avLst>
              <a:gd name="adj1" fmla="val 8333"/>
              <a:gd name="adj2" fmla="val 35210"/>
            </a:avLst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FF0000"/>
              </a:solidFill>
            </a:endParaRPr>
          </a:p>
        </p:txBody>
      </p:sp>
      <p:sp>
        <p:nvSpPr>
          <p:cNvPr id="23" name="Accolade ouvrante 22"/>
          <p:cNvSpPr/>
          <p:nvPr/>
        </p:nvSpPr>
        <p:spPr>
          <a:xfrm rot="16200000">
            <a:off x="7299092" y="4451565"/>
            <a:ext cx="328406" cy="676141"/>
          </a:xfrm>
          <a:prstGeom prst="leftBrac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ZoneTexte 23"/>
              <p:cNvSpPr txBox="1"/>
              <p:nvPr/>
            </p:nvSpPr>
            <p:spPr>
              <a:xfrm>
                <a:off x="5371606" y="4410990"/>
                <a:ext cx="3011524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lvl="1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000" b="1" i="1" dirty="0" smtClean="0">
                          <a:latin typeface="Cambria Math" panose="02040503050406030204" pitchFamily="18" charset="0"/>
                        </a:rPr>
                        <m:t>𝑩</m:t>
                      </m:r>
                      <m:r>
                        <a:rPr lang="en-US" sz="2000" b="1" i="1" dirty="0" smtClean="0">
                          <a:latin typeface="Cambria Math" panose="02040503050406030204" pitchFamily="18" charset="0"/>
                        </a:rPr>
                        <m:t>=      − </m:t>
                      </m:r>
                      <m:r>
                        <a:rPr lang="en-US" sz="2000" b="1" i="1" dirty="0" smtClean="0">
                          <a:latin typeface="Cambria Math" panose="02040503050406030204" pitchFamily="18" charset="0"/>
                        </a:rPr>
                        <m:t>𝟑𝟎</m:t>
                      </m:r>
                      <m:r>
                        <a:rPr lang="en-US" sz="2000" b="1" i="1" dirty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000" b="1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𝟑</m:t>
                      </m:r>
                      <m:r>
                        <a:rPr lang="en-US" sz="20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lang="en-US" sz="2000" b="1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𝟗</m:t>
                      </m:r>
                    </m:oMath>
                  </m:oMathPara>
                </a14:m>
                <a:endParaRPr lang="fr-FR" b="1" dirty="0"/>
              </a:p>
            </p:txBody>
          </p:sp>
        </mc:Choice>
        <mc:Fallback xmlns="">
          <p:sp>
            <p:nvSpPr>
              <p:cNvPr id="24" name="ZoneTexte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71606" y="4410990"/>
                <a:ext cx="3011524" cy="400110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ZoneTexte 24"/>
              <p:cNvSpPr txBox="1"/>
              <p:nvPr/>
            </p:nvSpPr>
            <p:spPr>
              <a:xfrm>
                <a:off x="5849658" y="4409057"/>
                <a:ext cx="489399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dirty="0" smtClean="0">
                          <a:latin typeface="Cambria Math" panose="02040503050406030204" pitchFamily="18" charset="0"/>
                        </a:rPr>
                        <m:t>𝟑𝟔</m:t>
                      </m:r>
                    </m:oMath>
                  </m:oMathPara>
                </a14:m>
                <a:endParaRPr lang="fr-FR" b="1" dirty="0"/>
              </a:p>
            </p:txBody>
          </p:sp>
        </mc:Choice>
        <mc:Fallback xmlns="">
          <p:sp>
            <p:nvSpPr>
              <p:cNvPr id="25" name="ZoneTexte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49658" y="4409057"/>
                <a:ext cx="489399" cy="400110"/>
              </a:xfrm>
              <a:prstGeom prst="rect">
                <a:avLst/>
              </a:prstGeom>
              <a:blipFill rotWithShape="0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ZoneTexte 25"/>
              <p:cNvSpPr txBox="1"/>
              <p:nvPr/>
            </p:nvSpPr>
            <p:spPr>
              <a:xfrm>
                <a:off x="7218595" y="5000531"/>
                <a:ext cx="489399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dirty="0" smtClean="0">
                          <a:latin typeface="Cambria Math" panose="02040503050406030204" pitchFamily="18" charset="0"/>
                        </a:rPr>
                        <m:t>𝟐𝟕</m:t>
                      </m:r>
                    </m:oMath>
                  </m:oMathPara>
                </a14:m>
                <a:endParaRPr lang="fr-FR" b="1" dirty="0"/>
              </a:p>
            </p:txBody>
          </p:sp>
        </mc:Choice>
        <mc:Fallback xmlns="">
          <p:sp>
            <p:nvSpPr>
              <p:cNvPr id="26" name="ZoneTexte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18595" y="5000531"/>
                <a:ext cx="489399" cy="400110"/>
              </a:xfrm>
              <a:prstGeom prst="rect">
                <a:avLst/>
              </a:prstGeom>
              <a:blipFill rotWithShape="0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ZoneTexte 26"/>
              <p:cNvSpPr txBox="1"/>
              <p:nvPr/>
            </p:nvSpPr>
            <p:spPr>
              <a:xfrm>
                <a:off x="5371606" y="5524132"/>
                <a:ext cx="3011524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lvl="1"/>
                <a14:m>
                  <m:oMath xmlns:m="http://schemas.openxmlformats.org/officeDocument/2006/math">
                    <m:r>
                      <a:rPr lang="en-US" sz="2000" b="1" i="1" dirty="0" smtClean="0">
                        <a:latin typeface="Cambria Math" panose="02040503050406030204" pitchFamily="18" charset="0"/>
                      </a:rPr>
                      <m:t>𝑩</m:t>
                    </m:r>
                    <m:r>
                      <a:rPr lang="en-US" sz="2000" b="1" i="1" dirty="0" smtClean="0">
                        <a:latin typeface="Cambria Math" panose="02040503050406030204" pitchFamily="18" charset="0"/>
                      </a:rPr>
                      <m:t>=        </m:t>
                    </m:r>
                    <m:r>
                      <a:rPr lang="en-US" sz="2000" b="1" i="1" dirty="0" smtClean="0">
                        <a:latin typeface="Cambria Math" panose="02040503050406030204" pitchFamily="18" charset="0"/>
                      </a:rPr>
                      <m:t>𝟔</m:t>
                    </m:r>
                    <m:r>
                      <a:rPr lang="en-US" sz="2000" b="1" i="1" dirty="0" smtClean="0">
                        <a:latin typeface="Cambria Math" panose="02040503050406030204" pitchFamily="18" charset="0"/>
                      </a:rPr>
                      <m:t>      + </m:t>
                    </m:r>
                    <m:r>
                      <a:rPr lang="en-US" sz="2000" b="1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𝟐𝟕</m:t>
                    </m:r>
                  </m:oMath>
                </a14:m>
                <a:r>
                  <a:rPr lang="fr-FR" b="1" dirty="0" smtClean="0"/>
                  <a:t> </a:t>
                </a:r>
                <a:endParaRPr lang="fr-FR" b="1" dirty="0"/>
              </a:p>
            </p:txBody>
          </p:sp>
        </mc:Choice>
        <mc:Fallback xmlns="">
          <p:sp>
            <p:nvSpPr>
              <p:cNvPr id="27" name="ZoneTexte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71606" y="5524132"/>
                <a:ext cx="3011524" cy="400110"/>
              </a:xfrm>
              <a:prstGeom prst="rect">
                <a:avLst/>
              </a:prstGeom>
              <a:blipFill rotWithShape="0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8" name="Accolade ouvrante 27"/>
          <p:cNvSpPr/>
          <p:nvPr/>
        </p:nvSpPr>
        <p:spPr>
          <a:xfrm rot="16200000">
            <a:off x="6310928" y="4904990"/>
            <a:ext cx="328406" cy="1036200"/>
          </a:xfrm>
          <a:prstGeom prst="leftBrac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0070C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ZoneTexte 28"/>
              <p:cNvSpPr txBox="1"/>
              <p:nvPr/>
            </p:nvSpPr>
            <p:spPr>
              <a:xfrm>
                <a:off x="5371606" y="5994156"/>
                <a:ext cx="3011524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lvl="1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000" b="1" i="1" dirty="0" smtClean="0">
                          <a:latin typeface="Cambria Math" panose="02040503050406030204" pitchFamily="18" charset="0"/>
                        </a:rPr>
                        <m:t>𝑩</m:t>
                      </m:r>
                      <m:r>
                        <a:rPr lang="en-US" sz="2000" b="1" i="1" dirty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000" b="1" i="1" dirty="0" smtClean="0">
                          <a:latin typeface="Cambria Math" panose="02040503050406030204" pitchFamily="18" charset="0"/>
                        </a:rPr>
                        <m:t>𝟑𝟑</m:t>
                      </m:r>
                    </m:oMath>
                  </m:oMathPara>
                </a14:m>
                <a:endParaRPr lang="fr-FR" b="1" dirty="0"/>
              </a:p>
            </p:txBody>
          </p:sp>
        </mc:Choice>
        <mc:Fallback xmlns="">
          <p:sp>
            <p:nvSpPr>
              <p:cNvPr id="29" name="ZoneTexte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71606" y="5994156"/>
                <a:ext cx="3011524" cy="400110"/>
              </a:xfrm>
              <a:prstGeom prst="rect">
                <a:avLst/>
              </a:prstGeom>
              <a:blipFill rotWithShape="0"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" name="Rectangle 29"/>
          <p:cNvSpPr/>
          <p:nvPr/>
        </p:nvSpPr>
        <p:spPr>
          <a:xfrm>
            <a:off x="5440510" y="6000821"/>
            <a:ext cx="898547" cy="400110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790086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13" grpId="0" animBg="1"/>
      <p:bldP spid="14" grpId="0"/>
      <p:bldP spid="16" grpId="0"/>
      <p:bldP spid="17" grpId="0"/>
      <p:bldP spid="18" grpId="0" animBg="1"/>
      <p:bldP spid="19" grpId="0"/>
      <p:bldP spid="20" grpId="0"/>
      <p:bldP spid="21" grpId="0"/>
      <p:bldP spid="22" grpId="0" animBg="1"/>
      <p:bldP spid="23" grpId="0" animBg="1"/>
      <p:bldP spid="24" grpId="0"/>
      <p:bldP spid="25" grpId="0"/>
      <p:bldP spid="26" grpId="0"/>
      <p:bldP spid="27" grpId="0"/>
      <p:bldP spid="28" grpId="0" animBg="1"/>
      <p:bldP spid="29" grpId="0"/>
      <p:bldP spid="30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II. Calculer une expression numérique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77334" y="1654152"/>
            <a:ext cx="9141915" cy="4380888"/>
          </a:xfrm>
        </p:spPr>
        <p:txBody>
          <a:bodyPr>
            <a:normAutofit/>
          </a:bodyPr>
          <a:lstStyle/>
          <a:p>
            <a:r>
              <a:rPr lang="fr-FR" sz="2000" u="sng" dirty="0" smtClean="0"/>
              <a:t>Règle 2:</a:t>
            </a:r>
            <a:r>
              <a:rPr lang="fr-FR" sz="2000" dirty="0" smtClean="0"/>
              <a:t/>
            </a:r>
            <a:br>
              <a:rPr lang="fr-FR" sz="2000" dirty="0" smtClean="0"/>
            </a:br>
            <a:r>
              <a:rPr lang="fr-FR" sz="2000" dirty="0" smtClean="0"/>
              <a:t>Pour calculer une </a:t>
            </a:r>
            <a:r>
              <a:rPr lang="fr-FR" sz="2000" b="1" dirty="0" smtClean="0">
                <a:solidFill>
                  <a:schemeClr val="accent2"/>
                </a:solidFill>
              </a:rPr>
              <a:t>expression</a:t>
            </a:r>
            <a:r>
              <a:rPr lang="fr-FR" sz="2000" dirty="0" smtClean="0">
                <a:solidFill>
                  <a:schemeClr val="accent2"/>
                </a:solidFill>
              </a:rPr>
              <a:t> </a:t>
            </a:r>
            <a:r>
              <a:rPr lang="fr-FR" sz="2000" dirty="0" smtClean="0"/>
              <a:t>où figurent des parenthèses, on effectue</a:t>
            </a:r>
            <a:br>
              <a:rPr lang="fr-FR" sz="2000" dirty="0" smtClean="0"/>
            </a:br>
            <a:r>
              <a:rPr lang="fr-FR" sz="2000" dirty="0" smtClean="0"/>
              <a:t>d’abord </a:t>
            </a:r>
            <a:r>
              <a:rPr lang="fr-FR" sz="2000" b="1" dirty="0" smtClean="0">
                <a:solidFill>
                  <a:srgbClr val="FF0000"/>
                </a:solidFill>
              </a:rPr>
              <a:t>les calculs entre parenthèses</a:t>
            </a:r>
            <a:r>
              <a:rPr lang="fr-FR" sz="2000" dirty="0" smtClean="0"/>
              <a:t>.</a:t>
            </a:r>
          </a:p>
          <a:p>
            <a:endParaRPr lang="fr-FR" sz="2000" dirty="0"/>
          </a:p>
          <a:p>
            <a:r>
              <a:rPr lang="fr-FR" sz="2000" u="sng" dirty="0" smtClean="0"/>
              <a:t>Exemples:</a:t>
            </a:r>
          </a:p>
          <a:p>
            <a:pPr lvl="1"/>
            <a:endParaRPr lang="en-US" sz="2000" b="1" dirty="0" smtClean="0">
              <a:ea typeface="Cambria Math" panose="02040503050406030204" pitchFamily="18" charset="0"/>
            </a:endParaRPr>
          </a:p>
        </p:txBody>
      </p:sp>
      <p:grpSp>
        <p:nvGrpSpPr>
          <p:cNvPr id="8" name="Group 20"/>
          <p:cNvGrpSpPr/>
          <p:nvPr/>
        </p:nvGrpSpPr>
        <p:grpSpPr>
          <a:xfrm>
            <a:off x="8932332" y="402033"/>
            <a:ext cx="2263566" cy="1634331"/>
            <a:chOff x="7010436" y="978297"/>
            <a:chExt cx="2263566" cy="1634331"/>
          </a:xfrm>
        </p:grpSpPr>
        <p:sp>
          <p:nvSpPr>
            <p:cNvPr id="9" name="Oval 21"/>
            <p:cNvSpPr/>
            <p:nvPr/>
          </p:nvSpPr>
          <p:spPr>
            <a:xfrm>
              <a:off x="7010436" y="978297"/>
              <a:ext cx="2263566" cy="1634331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pic>
          <p:nvPicPr>
            <p:cNvPr id="14" name="Picture 2" descr="Résultat de recherche d'images pour &quot;ecrire&quot;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76682" y="1209676"/>
              <a:ext cx="1524000" cy="11715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ZoneTexte 4"/>
              <p:cNvSpPr txBox="1"/>
              <p:nvPr/>
            </p:nvSpPr>
            <p:spPr>
              <a:xfrm>
                <a:off x="373489" y="3788096"/>
                <a:ext cx="3155324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dirty="0" smtClean="0">
                          <a:latin typeface="Cambria Math" panose="02040503050406030204" pitchFamily="18" charset="0"/>
                        </a:rPr>
                        <m:t>𝑫</m:t>
                      </m:r>
                      <m:r>
                        <a:rPr lang="fr-FR" sz="2000" b="1" i="1" dirty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000" b="1" i="1" dirty="0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000" b="1" i="1" dirty="0" smtClean="0">
                          <a:latin typeface="Cambria Math" panose="02040503050406030204" pitchFamily="18" charset="0"/>
                        </a:rPr>
                        <m:t>𝟏</m:t>
                      </m:r>
                      <m:r>
                        <a:rPr lang="en-US" sz="2000" b="1" i="1" dirty="0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000" b="1" i="1" dirty="0" smtClean="0"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en-US" sz="2000" b="1" i="1" dirty="0" smtClean="0">
                          <a:latin typeface="Cambria Math" panose="02040503050406030204" pitchFamily="18" charset="0"/>
                        </a:rPr>
                        <m:t>)×(</m:t>
                      </m:r>
                      <m:r>
                        <a:rPr lang="en-US" sz="2000" b="1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𝟑</m:t>
                      </m:r>
                      <m:r>
                        <a:rPr lang="en-US" sz="2000" b="1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en-US" sz="2000" b="1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𝟒</m:t>
                      </m:r>
                      <m:r>
                        <a:rPr lang="en-US" sz="2000" b="1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000" b="1" dirty="0"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5" name="ZoneTexte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3489" y="3788096"/>
                <a:ext cx="3155324" cy="400110"/>
              </a:xfrm>
              <a:prstGeom prst="rect">
                <a:avLst/>
              </a:prstGeom>
              <a:blipFill rotWithShape="0">
                <a:blip r:embed="rId3"/>
                <a:stretch>
                  <a:fillRect b="-16667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ZoneTexte 9"/>
              <p:cNvSpPr txBox="1"/>
              <p:nvPr/>
            </p:nvSpPr>
            <p:spPr>
              <a:xfrm>
                <a:off x="3832658" y="3788096"/>
                <a:ext cx="3387143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dirty="0" smtClean="0">
                          <a:latin typeface="Cambria Math" panose="02040503050406030204" pitchFamily="18" charset="0"/>
                        </a:rPr>
                        <m:t>𝑬</m:t>
                      </m:r>
                      <m:r>
                        <a:rPr lang="fr-FR" sz="2000" b="1" i="1" dirty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000" b="1" i="1" dirty="0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000" b="1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𝟏</m:t>
                      </m:r>
                      <m:r>
                        <a:rPr lang="en-US" sz="2000" b="1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en-US" sz="2000" b="1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𝟐</m:t>
                      </m:r>
                      <m:r>
                        <a:rPr lang="en-US" sz="2000" b="1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lang="en-US" sz="2000" b="1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𝟑</m:t>
                      </m:r>
                      <m:r>
                        <a:rPr lang="en-US" sz="2000" b="1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)−</m:t>
                      </m:r>
                      <m:r>
                        <a:rPr lang="en-US" sz="2000" b="1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𝟒</m:t>
                      </m:r>
                    </m:oMath>
                  </m:oMathPara>
                </a14:m>
                <a:endParaRPr lang="en-US" sz="2000" b="1" dirty="0"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0" name="ZoneTexte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32658" y="3788096"/>
                <a:ext cx="3387143" cy="400110"/>
              </a:xfrm>
              <a:prstGeom prst="rect">
                <a:avLst/>
              </a:prstGeom>
              <a:blipFill rotWithShape="0">
                <a:blip r:embed="rId4"/>
                <a:stretch>
                  <a:fillRect b="-16667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ZoneTexte 10"/>
              <p:cNvSpPr txBox="1"/>
              <p:nvPr/>
            </p:nvSpPr>
            <p:spPr>
              <a:xfrm>
                <a:off x="7023922" y="3821410"/>
                <a:ext cx="3387143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dirty="0" smtClean="0">
                          <a:latin typeface="Cambria Math" panose="02040503050406030204" pitchFamily="18" charset="0"/>
                        </a:rPr>
                        <m:t>𝑭</m:t>
                      </m:r>
                      <m:r>
                        <a:rPr lang="fr-FR" sz="2000" b="1" i="1" dirty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000" b="1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𝟏</m:t>
                      </m:r>
                      <m:r>
                        <a:rPr lang="en-US" sz="2000" b="1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+(</m:t>
                      </m:r>
                      <m:r>
                        <a:rPr lang="en-US" sz="2000" b="1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𝟐</m:t>
                      </m:r>
                      <m:r>
                        <a:rPr lang="en-US" sz="2000" b="1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lang="en-US" sz="2000" b="1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𝟑</m:t>
                      </m:r>
                      <m:r>
                        <a:rPr lang="en-US" sz="2000" b="1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r>
                        <a:rPr lang="en-US" sz="2000" b="1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𝟒</m:t>
                      </m:r>
                      <m:r>
                        <a:rPr lang="en-US" sz="2000" b="1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000" b="1" dirty="0"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1" name="ZoneTexte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23922" y="3821410"/>
                <a:ext cx="3387143" cy="400110"/>
              </a:xfrm>
              <a:prstGeom prst="rect">
                <a:avLst/>
              </a:prstGeom>
              <a:blipFill rotWithShape="0">
                <a:blip r:embed="rId5"/>
                <a:stretch>
                  <a:fillRect b="-15152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8810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0" grpId="0"/>
      <p:bldP spid="11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12234" y="127000"/>
            <a:ext cx="8596668" cy="1320800"/>
          </a:xfrm>
        </p:spPr>
        <p:txBody>
          <a:bodyPr/>
          <a:lstStyle/>
          <a:p>
            <a:r>
              <a:rPr lang="fr-FR" dirty="0" smtClean="0"/>
              <a:t>Exercice 1 (fiche)</a:t>
            </a:r>
            <a:endParaRPr lang="fr-FR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Tableau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497325454"/>
                  </p:ext>
                </p:extLst>
              </p:nvPr>
            </p:nvGraphicFramePr>
            <p:xfrm>
              <a:off x="918634" y="914400"/>
              <a:ext cx="8734608" cy="5702300"/>
            </p:xfrm>
            <a:graphic>
              <a:graphicData uri="http://schemas.openxmlformats.org/drawingml/2006/table">
                <a:tbl>
                  <a:tblPr bandRow="1">
                    <a:tableStyleId>{5C22544A-7EE6-4342-B048-85BDC9FD1C3A}</a:tableStyleId>
                  </a:tblPr>
                  <a:tblGrid>
                    <a:gridCol w="4367304"/>
                    <a:gridCol w="4367304"/>
                  </a:tblGrid>
                  <a:tr h="114046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lang="en-US" sz="2000" b="1" i="1" smtClean="0">
                                    <a:latin typeface="Cambria Math" panose="02040503050406030204" pitchFamily="18" charset="0"/>
                                  </a:rPr>
                                  <m:t>𝑨</m:t>
                                </m:r>
                                <m:r>
                                  <a:rPr lang="en-US" sz="2000" b="1" i="1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en-US" sz="2000" b="1" i="1" smtClean="0"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  <m:r>
                                  <a:rPr lang="en-US" sz="2000" b="1" i="1" smtClean="0">
                                    <a:latin typeface="Cambria Math" panose="02040503050406030204" pitchFamily="18" charset="0"/>
                                  </a:rPr>
                                  <m:t>×</m:t>
                                </m:r>
                                <m:r>
                                  <a:rPr lang="en-US" sz="2000" b="1" i="1" smtClean="0">
                                    <a:latin typeface="Cambria Math" panose="02040503050406030204" pitchFamily="18" charset="0"/>
                                  </a:rPr>
                                  <m:t>𝟎</m:t>
                                </m:r>
                                <m:r>
                                  <a:rPr lang="en-US" sz="2000" b="1" i="1" smtClean="0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US" sz="2000" b="1" i="1" smtClean="0">
                                    <a:latin typeface="Cambria Math" panose="02040503050406030204" pitchFamily="18" charset="0"/>
                                  </a:rPr>
                                  <m:t>𝟓</m:t>
                                </m:r>
                                <m:r>
                                  <a:rPr lang="en-US" sz="2000" b="1" i="1" smtClean="0">
                                    <a:latin typeface="Cambria Math" panose="02040503050406030204" pitchFamily="18" charset="0"/>
                                  </a:rPr>
                                  <m:t>×</m:t>
                                </m:r>
                                <m:r>
                                  <a:rPr lang="en-US" sz="2000" b="1" i="1" smtClean="0">
                                    <a:latin typeface="Cambria Math" panose="02040503050406030204" pitchFamily="18" charset="0"/>
                                  </a:rPr>
                                  <m:t>𝟑</m:t>
                                </m:r>
                              </m:oMath>
                            </m:oMathPara>
                          </a14:m>
                          <a:endParaRPr lang="fr-FR" sz="2000" b="1" dirty="0" smtClean="0"/>
                        </a:p>
                        <a:p>
                          <a:endParaRPr lang="en-US" sz="2000" b="1" dirty="0" smtClean="0"/>
                        </a:p>
                        <a:p>
                          <a:endParaRPr lang="fr-FR" sz="2000" b="1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l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lang="en-US" sz="2000" b="1" i="1" smtClean="0">
                                    <a:latin typeface="Cambria Math" panose="02040503050406030204" pitchFamily="18" charset="0"/>
                                  </a:rPr>
                                  <m:t>𝑭</m:t>
                                </m:r>
                                <m:r>
                                  <a:rPr lang="en-US" sz="2000" b="1" i="1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en-US" sz="2000" b="1" i="1" smtClean="0">
                                    <a:latin typeface="Cambria Math" panose="02040503050406030204" pitchFamily="18" charset="0"/>
                                  </a:rPr>
                                  <m:t>𝟏𝟔</m:t>
                                </m:r>
                                <m:r>
                                  <a:rPr lang="en-US" sz="2000" b="1" i="1" smtClean="0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US" sz="2000" b="1" i="1" smtClean="0">
                                    <a:latin typeface="Cambria Math" panose="02040503050406030204" pitchFamily="18" charset="0"/>
                                  </a:rPr>
                                  <m:t>𝟒</m:t>
                                </m:r>
                                <m:r>
                                  <a:rPr lang="en-US" sz="2000" b="1" i="1" smtClean="0">
                                    <a:latin typeface="Cambria Math" panose="02040503050406030204" pitchFamily="18" charset="0"/>
                                  </a:rPr>
                                  <m:t>−(</m:t>
                                </m:r>
                                <m:r>
                                  <a:rPr lang="en-US" sz="2000" b="1" i="1" smtClean="0">
                                    <a:latin typeface="Cambria Math" panose="02040503050406030204" pitchFamily="18" charset="0"/>
                                  </a:rPr>
                                  <m:t>𝟏𝟑</m:t>
                                </m:r>
                                <m:r>
                                  <a:rPr lang="en-US" sz="2000" b="1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sz="2000" b="1" i="1" smtClean="0">
                                    <a:latin typeface="Cambria Math" panose="02040503050406030204" pitchFamily="18" charset="0"/>
                                  </a:rPr>
                                  <m:t>𝟑</m:t>
                                </m:r>
                                <m:r>
                                  <a:rPr lang="en-US" sz="2000" b="1" i="1" smtClean="0">
                                    <a:latin typeface="Cambria Math" panose="02040503050406030204" pitchFamily="18" charset="0"/>
                                  </a:rPr>
                                  <m:t>)÷</m:t>
                                </m:r>
                                <m:r>
                                  <a:rPr lang="en-US" sz="2000" b="1" i="1" smtClean="0"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oMath>
                            </m:oMathPara>
                          </a14:m>
                          <a:endParaRPr lang="fr-FR" sz="2000" b="1" dirty="0" smtClean="0"/>
                        </a:p>
                        <a:p>
                          <a:endParaRPr lang="fr-FR" sz="2000" b="1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1140460">
                    <a:tc>
                      <a:txBody>
                        <a:bodyPr/>
                        <a:lstStyle/>
                        <a:p>
                          <a:pPr marL="0" marR="0" indent="0" algn="l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lang="en-US" sz="2000" b="1" i="1" smtClean="0">
                                    <a:latin typeface="Cambria Math" panose="02040503050406030204" pitchFamily="18" charset="0"/>
                                  </a:rPr>
                                  <m:t>𝑩</m:t>
                                </m:r>
                                <m:r>
                                  <a:rPr lang="en-US" sz="2000" b="1" i="1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en-US" sz="2000" b="1" i="1" smtClean="0"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  <m:r>
                                  <a:rPr lang="en-US" sz="2000" b="1" i="1" smtClean="0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US" sz="2000" b="1" i="1" smtClean="0">
                                    <a:latin typeface="Cambria Math" panose="02040503050406030204" pitchFamily="18" charset="0"/>
                                  </a:rPr>
                                  <m:t>𝟒</m:t>
                                </m:r>
                                <m:r>
                                  <a:rPr lang="en-US" sz="2000" b="1" i="1" smtClean="0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en-US" sz="2000" b="1" i="1" smtClean="0"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  <m:r>
                                  <a:rPr lang="en-US" sz="2000" b="1" i="1" smtClean="0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US" sz="2000" b="1" i="1" smtClean="0">
                                    <a:latin typeface="Cambria Math" panose="02040503050406030204" pitchFamily="18" charset="0"/>
                                  </a:rPr>
                                  <m:t>𝟕</m:t>
                                </m:r>
                                <m:r>
                                  <a:rPr lang="en-US" sz="2000" b="1" i="1" smtClean="0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en-US" sz="2000" b="1" i="1" smtClean="0">
                                    <a:latin typeface="Cambria Math" panose="02040503050406030204" pitchFamily="18" charset="0"/>
                                  </a:rPr>
                                  <m:t>𝟎</m:t>
                                </m:r>
                                <m:r>
                                  <a:rPr lang="en-US" sz="2000" b="1" i="1" smtClean="0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US" sz="2000" b="1" i="1" smtClean="0"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</m:oMath>
                            </m:oMathPara>
                          </a14:m>
                          <a:endParaRPr lang="fr-FR" sz="2000" b="1" dirty="0" smtClean="0"/>
                        </a:p>
                        <a:p>
                          <a:pPr algn="l"/>
                          <a:endParaRPr lang="en-US" sz="2000" b="1" dirty="0" smtClean="0"/>
                        </a:p>
                        <a:p>
                          <a:pPr algn="l"/>
                          <a:endParaRPr lang="fr-FR" sz="2000" b="1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l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lang="en-US" sz="2000" b="1" i="1" smtClean="0">
                                    <a:latin typeface="Cambria Math" panose="02040503050406030204" pitchFamily="18" charset="0"/>
                                  </a:rPr>
                                  <m:t>𝑮</m:t>
                                </m:r>
                                <m:r>
                                  <a:rPr lang="en-US" sz="2000" b="1" i="1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d>
                                  <m:dPr>
                                    <m:ctrlPr>
                                      <a:rPr lang="en-US" sz="2000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000" b="1" i="1" smtClean="0">
                                        <a:latin typeface="Cambria Math" panose="02040503050406030204" pitchFamily="18" charset="0"/>
                                      </a:rPr>
                                      <m:t>𝟐</m:t>
                                    </m:r>
                                    <m:r>
                                      <a:rPr lang="en-US" sz="2000" b="1" i="1" smtClean="0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lang="en-US" sz="2000" b="1" i="1" smtClean="0">
                                        <a:latin typeface="Cambria Math" panose="02040503050406030204" pitchFamily="18" charset="0"/>
                                      </a:rPr>
                                      <m:t>𝟏</m:t>
                                    </m:r>
                                    <m:r>
                                      <a:rPr lang="en-US" sz="2000" b="1" i="1" smtClean="0"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r>
                                      <a:rPr lang="en-US" sz="2000" b="1" i="1" smtClean="0">
                                        <a:latin typeface="Cambria Math" panose="02040503050406030204" pitchFamily="18" charset="0"/>
                                      </a:rPr>
                                      <m:t>𝟒</m:t>
                                    </m:r>
                                  </m:e>
                                </m:d>
                                <m:r>
                                  <a:rPr lang="en-US" sz="2000" b="1" i="1" smtClean="0">
                                    <a:latin typeface="Cambria Math" panose="02040503050406030204" pitchFamily="18" charset="0"/>
                                  </a:rPr>
                                  <m:t>×</m:t>
                                </m:r>
                                <m:r>
                                  <a:rPr lang="en-US" sz="2000" b="1" i="1" smtClean="0">
                                    <a:latin typeface="Cambria Math" panose="02040503050406030204" pitchFamily="18" charset="0"/>
                                  </a:rPr>
                                  <m:t>𝟎</m:t>
                                </m:r>
                                <m:r>
                                  <a:rPr lang="en-US" sz="2000" b="1" i="1" smtClean="0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US" sz="2000" b="1" i="1" smtClean="0">
                                    <a:latin typeface="Cambria Math" panose="02040503050406030204" pitchFamily="18" charset="0"/>
                                  </a:rPr>
                                  <m:t>𝟔</m:t>
                                </m:r>
                                <m:r>
                                  <a:rPr lang="en-US" sz="2000" b="1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sz="2000" b="1" i="1" smtClean="0">
                                    <a:latin typeface="Cambria Math" panose="02040503050406030204" pitchFamily="18" charset="0"/>
                                  </a:rPr>
                                  <m:t>𝟑</m:t>
                                </m:r>
                              </m:oMath>
                            </m:oMathPara>
                          </a14:m>
                          <a:endParaRPr lang="fr-FR" sz="2000" b="1" dirty="0" smtClean="0"/>
                        </a:p>
                        <a:p>
                          <a:pPr algn="l"/>
                          <a:endParaRPr lang="fr-FR" sz="2000" b="1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1140460">
                    <a:tc>
                      <a:txBody>
                        <a:bodyPr/>
                        <a:lstStyle/>
                        <a:p>
                          <a:pPr marL="0" marR="0" indent="0" algn="l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lang="en-US" sz="2000" b="1" i="1" smtClean="0">
                                    <a:latin typeface="Cambria Math" panose="02040503050406030204" pitchFamily="18" charset="0"/>
                                  </a:rPr>
                                  <m:t>𝑪</m:t>
                                </m:r>
                                <m:r>
                                  <a:rPr lang="en-US" sz="2000" b="1" i="1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en-US" sz="2000" b="1" i="1" smtClean="0">
                                    <a:latin typeface="Cambria Math" panose="02040503050406030204" pitchFamily="18" charset="0"/>
                                  </a:rPr>
                                  <m:t>𝟏𝟒</m:t>
                                </m:r>
                                <m:r>
                                  <a:rPr lang="en-US" sz="2000" b="1" i="1" smtClean="0">
                                    <a:latin typeface="Cambria Math" panose="02040503050406030204" pitchFamily="18" charset="0"/>
                                  </a:rPr>
                                  <m:t>×</m:t>
                                </m:r>
                                <m:r>
                                  <a:rPr lang="en-US" sz="2000" b="1" i="1" smtClean="0">
                                    <a:latin typeface="Cambria Math" panose="02040503050406030204" pitchFamily="18" charset="0"/>
                                  </a:rPr>
                                  <m:t>𝟑</m:t>
                                </m:r>
                                <m:r>
                                  <a:rPr lang="en-US" sz="2000" b="1" i="1" smtClean="0">
                                    <a:latin typeface="Cambria Math" panose="02040503050406030204" pitchFamily="18" charset="0"/>
                                  </a:rPr>
                                  <m:t>÷</m:t>
                                </m:r>
                                <m:r>
                                  <a:rPr lang="en-US" sz="2000" b="1" i="1" smtClean="0">
                                    <a:latin typeface="Cambria Math" panose="02040503050406030204" pitchFamily="18" charset="0"/>
                                  </a:rPr>
                                  <m:t>𝟏𝟎</m:t>
                                </m:r>
                              </m:oMath>
                            </m:oMathPara>
                          </a14:m>
                          <a:endParaRPr lang="fr-FR" sz="2000" b="1" dirty="0" smtClean="0"/>
                        </a:p>
                        <a:p>
                          <a:pPr algn="l"/>
                          <a:endParaRPr lang="en-US" sz="2000" b="1" dirty="0" smtClean="0"/>
                        </a:p>
                        <a:p>
                          <a:pPr algn="l"/>
                          <a:endParaRPr lang="fr-FR" sz="2000" b="1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l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lang="en-US" sz="2000" b="1" i="1" smtClean="0">
                                    <a:latin typeface="Cambria Math" panose="02040503050406030204" pitchFamily="18" charset="0"/>
                                  </a:rPr>
                                  <m:t>𝑯</m:t>
                                </m:r>
                                <m:r>
                                  <a:rPr lang="en-US" sz="2000" b="1" i="1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en-US" sz="2000" b="1" i="1" smtClean="0">
                                    <a:latin typeface="Cambria Math" panose="02040503050406030204" pitchFamily="18" charset="0"/>
                                  </a:rPr>
                                  <m:t>𝟐𝟏</m:t>
                                </m:r>
                                <m:r>
                                  <a:rPr lang="en-US" sz="2000" b="1" i="1" smtClean="0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US" sz="2000" b="1" i="1" smtClean="0">
                                    <a:latin typeface="Cambria Math" panose="02040503050406030204" pitchFamily="18" charset="0"/>
                                  </a:rPr>
                                  <m:t>𝟒</m:t>
                                </m:r>
                                <m:r>
                                  <a:rPr lang="en-US" sz="2000" b="1" i="1" smtClean="0">
                                    <a:latin typeface="Cambria Math" panose="02040503050406030204" pitchFamily="18" charset="0"/>
                                  </a:rPr>
                                  <m:t>−( </m:t>
                                </m:r>
                                <m:r>
                                  <a:rPr lang="en-US" sz="2000" b="1" i="1" smtClean="0">
                                    <a:latin typeface="Cambria Math" panose="02040503050406030204" pitchFamily="18" charset="0"/>
                                  </a:rPr>
                                  <m:t>𝟏𝟑</m:t>
                                </m:r>
                                <m:r>
                                  <a:rPr lang="en-US" sz="2000" b="1" i="1" smtClean="0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US" sz="2000" b="1" i="1" smtClean="0"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  <m:r>
                                  <a:rPr lang="en-US" sz="2000" b="1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sz="2000" b="1" i="1" smtClean="0">
                                    <a:latin typeface="Cambria Math" panose="02040503050406030204" pitchFamily="18" charset="0"/>
                                  </a:rPr>
                                  <m:t>𝟏𝟐</m:t>
                                </m:r>
                                <m:r>
                                  <a:rPr lang="en-US" sz="2000" b="1" i="1" smtClean="0">
                                    <a:latin typeface="Cambria Math" panose="02040503050406030204" pitchFamily="18" charset="0"/>
                                  </a:rPr>
                                  <m:t>÷</m:t>
                                </m:r>
                                <m:r>
                                  <a:rPr lang="en-US" sz="2000" b="1" i="1" smtClean="0">
                                    <a:latin typeface="Cambria Math" panose="02040503050406030204" pitchFamily="18" charset="0"/>
                                  </a:rPr>
                                  <m:t>𝟔</m:t>
                                </m:r>
                                <m:r>
                                  <a:rPr lang="en-US" sz="2000" b="1" i="1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fr-FR" sz="2000" b="1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1140460">
                    <a:tc>
                      <a:txBody>
                        <a:bodyPr/>
                        <a:lstStyle/>
                        <a:p>
                          <a:pPr marL="0" marR="0" indent="0" algn="l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lang="en-US" sz="2000" b="1" i="1" smtClean="0">
                                    <a:latin typeface="Cambria Math" panose="02040503050406030204" pitchFamily="18" charset="0"/>
                                  </a:rPr>
                                  <m:t>𝑫</m:t>
                                </m:r>
                                <m:r>
                                  <a:rPr lang="en-US" sz="2000" b="1" i="1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en-US" sz="2000" b="1" i="1" smtClean="0">
                                    <a:latin typeface="Cambria Math" panose="02040503050406030204" pitchFamily="18" charset="0"/>
                                  </a:rPr>
                                  <m:t>𝟏𝟏</m:t>
                                </m:r>
                                <m:r>
                                  <a:rPr lang="en-US" sz="2000" b="1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sz="2000" b="1" i="1" smtClean="0">
                                    <a:latin typeface="Cambria Math" panose="02040503050406030204" pitchFamily="18" charset="0"/>
                                  </a:rPr>
                                  <m:t>𝟒</m:t>
                                </m:r>
                                <m:r>
                                  <a:rPr lang="en-US" sz="2000" b="1" i="1" smtClean="0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US" sz="2000" b="1" i="1" smtClean="0">
                                    <a:latin typeface="Cambria Math" panose="02040503050406030204" pitchFamily="18" charset="0"/>
                                  </a:rPr>
                                  <m:t>𝟓</m:t>
                                </m:r>
                                <m:r>
                                  <a:rPr lang="en-US" sz="2000" b="1" i="1" smtClean="0">
                                    <a:latin typeface="Cambria Math" panose="02040503050406030204" pitchFamily="18" charset="0"/>
                                  </a:rPr>
                                  <m:t>×</m:t>
                                </m:r>
                                <m:r>
                                  <a:rPr lang="en-US" sz="2000" b="1" i="1" smtClean="0"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oMath>
                            </m:oMathPara>
                          </a14:m>
                          <a:endParaRPr lang="fr-FR" sz="2000" b="1" dirty="0" smtClean="0"/>
                        </a:p>
                        <a:p>
                          <a:pPr algn="l"/>
                          <a:endParaRPr lang="en-US" sz="2000" b="1" dirty="0" smtClean="0"/>
                        </a:p>
                        <a:p>
                          <a:pPr algn="l"/>
                          <a:endParaRPr lang="fr-FR" sz="2000" b="1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l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lang="en-US" sz="2000" b="1" i="1" smtClean="0">
                                    <a:latin typeface="Cambria Math" panose="02040503050406030204" pitchFamily="18" charset="0"/>
                                  </a:rPr>
                                  <m:t>𝑰</m:t>
                                </m:r>
                                <m:r>
                                  <a:rPr lang="en-US" sz="2000" b="1" i="1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d>
                                  <m:dPr>
                                    <m:ctrlPr>
                                      <a:rPr lang="en-US" sz="2000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000" b="1" i="1" smtClean="0">
                                        <a:latin typeface="Cambria Math" panose="02040503050406030204" pitchFamily="18" charset="0"/>
                                      </a:rPr>
                                      <m:t>𝟕</m:t>
                                    </m:r>
                                    <m:r>
                                      <a:rPr lang="en-US" sz="2000" b="1" i="1" smtClean="0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lang="en-US" sz="2000" b="1" i="1" smtClean="0">
                                        <a:latin typeface="Cambria Math" panose="02040503050406030204" pitchFamily="18" charset="0"/>
                                      </a:rPr>
                                      <m:t>𝟐</m:t>
                                    </m:r>
                                  </m:e>
                                </m:d>
                                <m:r>
                                  <a:rPr lang="en-US" sz="2000" b="1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×</m:t>
                                </m:r>
                                <m:r>
                                  <a:rPr lang="en-US" sz="2000" b="1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𝟕</m:t>
                                </m:r>
                                <m:r>
                                  <a:rPr lang="en-US" sz="2000" b="1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sz="2000" b="1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𝟐</m:t>
                                </m:r>
                                <m:r>
                                  <a:rPr lang="en-US" sz="2000" b="1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−(</m:t>
                                </m:r>
                                <m:r>
                                  <a:rPr lang="en-US" sz="2000" b="1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𝟕</m:t>
                                </m:r>
                                <m:r>
                                  <a:rPr lang="en-US" sz="2000" b="1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sz="2000" b="1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𝟐</m:t>
                                </m:r>
                                <m:r>
                                  <a:rPr lang="en-US" sz="2000" b="1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fr-FR" sz="2000" b="1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1140460">
                    <a:tc>
                      <a:txBody>
                        <a:bodyPr/>
                        <a:lstStyle/>
                        <a:p>
                          <a:pPr marL="0" marR="0" indent="0" algn="l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lang="en-US" sz="2000" b="1" i="1" smtClean="0">
                                    <a:latin typeface="Cambria Math" panose="02040503050406030204" pitchFamily="18" charset="0"/>
                                  </a:rPr>
                                  <m:t>𝑬</m:t>
                                </m:r>
                                <m:r>
                                  <a:rPr lang="en-US" sz="2000" b="1" i="1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en-US" sz="2000" b="1" i="1" smtClean="0">
                                    <a:latin typeface="Cambria Math" panose="02040503050406030204" pitchFamily="18" charset="0"/>
                                  </a:rPr>
                                  <m:t>𝟏𝟑</m:t>
                                </m:r>
                                <m:r>
                                  <a:rPr lang="en-US" sz="2000" b="1" i="1" smtClean="0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en-US" sz="2000" b="1" i="1" smtClean="0">
                                    <a:latin typeface="Cambria Math" panose="02040503050406030204" pitchFamily="18" charset="0"/>
                                  </a:rPr>
                                  <m:t>𝟑</m:t>
                                </m:r>
                                <m:r>
                                  <a:rPr lang="en-US" sz="2000" b="1" i="1" smtClean="0">
                                    <a:latin typeface="Cambria Math" panose="02040503050406030204" pitchFamily="18" charset="0"/>
                                  </a:rPr>
                                  <m:t>×</m:t>
                                </m:r>
                                <m:r>
                                  <a:rPr lang="en-US" sz="2000" b="1" i="1" smtClean="0"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  <m:r>
                                  <a:rPr lang="en-US" sz="2000" b="1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sz="2000" b="1" i="1" smtClean="0"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  <m:r>
                                  <a:rPr lang="en-US" sz="2000" b="1" i="1" smtClean="0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US" sz="2000" b="1" i="1" smtClean="0">
                                    <a:latin typeface="Cambria Math" panose="02040503050406030204" pitchFamily="18" charset="0"/>
                                  </a:rPr>
                                  <m:t>𝟔</m:t>
                                </m:r>
                              </m:oMath>
                            </m:oMathPara>
                          </a14:m>
                          <a:endParaRPr lang="fr-FR" sz="2000" b="1" dirty="0" smtClean="0"/>
                        </a:p>
                        <a:p>
                          <a:pPr marL="0" marR="0" indent="0" algn="l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sz="2000" b="1" dirty="0" smtClean="0"/>
                        </a:p>
                        <a:p>
                          <a:pPr marL="0" marR="0" indent="0" algn="l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fr-FR" sz="2000" b="1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l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fr-FR" sz="2000" b="1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Tableau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497325454"/>
                  </p:ext>
                </p:extLst>
              </p:nvPr>
            </p:nvGraphicFramePr>
            <p:xfrm>
              <a:off x="918634" y="914400"/>
              <a:ext cx="8734608" cy="5702300"/>
            </p:xfrm>
            <a:graphic>
              <a:graphicData uri="http://schemas.openxmlformats.org/drawingml/2006/table">
                <a:tbl>
                  <a:tblPr bandRow="1">
                    <a:tableStyleId>{5C22544A-7EE6-4342-B048-85BDC9FD1C3A}</a:tableStyleId>
                  </a:tblPr>
                  <a:tblGrid>
                    <a:gridCol w="4367304"/>
                    <a:gridCol w="4367304"/>
                  </a:tblGrid>
                  <a:tr h="1140460"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2"/>
                          <a:stretch>
                            <a:fillRect l="-139" t="-1070" r="-100279" b="-40160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2"/>
                          <a:stretch>
                            <a:fillRect l="-100139" t="-1070" r="-279" b="-401604"/>
                          </a:stretch>
                        </a:blipFill>
                      </a:tcPr>
                    </a:tc>
                  </a:tr>
                  <a:tr h="1140460"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2"/>
                          <a:stretch>
                            <a:fillRect l="-139" t="-101070" r="-100279" b="-30160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2"/>
                          <a:stretch>
                            <a:fillRect l="-100139" t="-101070" r="-279" b="-301604"/>
                          </a:stretch>
                        </a:blipFill>
                      </a:tcPr>
                    </a:tc>
                  </a:tr>
                  <a:tr h="1140460"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2"/>
                          <a:stretch>
                            <a:fillRect l="-139" t="-200000" r="-100279" b="-2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2"/>
                          <a:stretch>
                            <a:fillRect l="-100139" t="-200000" r="-279" b="-200000"/>
                          </a:stretch>
                        </a:blipFill>
                      </a:tcPr>
                    </a:tc>
                  </a:tr>
                  <a:tr h="1140460"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2"/>
                          <a:stretch>
                            <a:fillRect l="-139" t="-301604" r="-100279" b="-10107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2"/>
                          <a:stretch>
                            <a:fillRect l="-100139" t="-301604" r="-279" b="-101070"/>
                          </a:stretch>
                        </a:blipFill>
                      </a:tcPr>
                    </a:tc>
                  </a:tr>
                  <a:tr h="1140460"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2"/>
                          <a:stretch>
                            <a:fillRect l="-139" t="-401604" r="-100279" b="-107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l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fr-FR" sz="2000" b="1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1968337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Exercice 2 (fiche)</a:t>
            </a:r>
            <a:endParaRPr lang="fr-F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Espace réservé du contenu 3"/>
              <p:cNvSpPr>
                <a:spLocks noGrp="1"/>
              </p:cNvSpPr>
              <p:nvPr>
                <p:ph idx="1"/>
              </p:nvPr>
            </p:nvSpPr>
            <p:spPr>
              <a:xfrm>
                <a:off x="677333" y="1400735"/>
                <a:ext cx="9162125" cy="3880773"/>
              </a:xfrm>
            </p:spPr>
            <p:txBody>
              <a:bodyPr/>
              <a:lstStyle/>
              <a:p>
                <a:r>
                  <a:rPr lang="fr-FR" dirty="0" err="1" smtClean="0"/>
                  <a:t>Ridouane</a:t>
                </a:r>
                <a:r>
                  <a:rPr lang="fr-FR" dirty="0" smtClean="0"/>
                  <a:t> dispose d’un billet de 100 euros.</a:t>
                </a:r>
                <a:br>
                  <a:rPr lang="fr-FR" dirty="0" smtClean="0"/>
                </a:br>
                <a:r>
                  <a:rPr lang="fr-FR" dirty="0" smtClean="0"/>
                  <a:t>Il veut acheter 1 ballon et 3 maillots de football.</a:t>
                </a:r>
              </a:p>
              <a:p>
                <a:r>
                  <a:rPr lang="fr-FR" dirty="0" smtClean="0"/>
                  <a:t>1. Déterminer à l’aide d’ordres de grandeur si </a:t>
                </a:r>
                <a:r>
                  <a:rPr lang="fr-FR" dirty="0" err="1" smtClean="0"/>
                  <a:t>Ridouane</a:t>
                </a:r>
                <a:r>
                  <a:rPr lang="fr-FR" dirty="0" smtClean="0"/>
                  <a:t> a suffisamment d’argent.</a:t>
                </a:r>
              </a:p>
              <a:p>
                <a:r>
                  <a:rPr lang="fr-FR" dirty="0" smtClean="0"/>
                  <a:t>2. Écrire l’expression </a:t>
                </a:r>
                <a14:m>
                  <m:oMath xmlns:m="http://schemas.openxmlformats.org/officeDocument/2006/math">
                    <m:r>
                      <a:rPr lang="fr-FR" b="1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𝑹</m:t>
                    </m:r>
                  </m:oMath>
                </a14:m>
                <a:r>
                  <a:rPr lang="fr-FR" dirty="0" smtClean="0"/>
                  <a:t> qui permet de calculer la somme d’argent que le vendeur rendra à </a:t>
                </a:r>
                <a:r>
                  <a:rPr lang="fr-FR" dirty="0" err="1" smtClean="0"/>
                  <a:t>Ridouane</a:t>
                </a:r>
                <a:r>
                  <a:rPr lang="fr-FR" dirty="0" smtClean="0"/>
                  <a:t>.</a:t>
                </a:r>
                <a:endParaRPr lang="fr-FR" dirty="0"/>
              </a:p>
              <a:p>
                <a:r>
                  <a:rPr lang="fr-FR" dirty="0" smtClean="0"/>
                  <a:t>3. Calculer 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𝑹</m:t>
                    </m:r>
                  </m:oMath>
                </a14:m>
                <a:r>
                  <a:rPr lang="fr-FR" dirty="0" smtClean="0"/>
                  <a:t>.</a:t>
                </a:r>
              </a:p>
            </p:txBody>
          </p:sp>
        </mc:Choice>
        <mc:Fallback xmlns="">
          <p:sp>
            <p:nvSpPr>
              <p:cNvPr id="4" name="Espace réservé du contenu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77333" y="1400735"/>
                <a:ext cx="9162125" cy="3880773"/>
              </a:xfrm>
              <a:blipFill rotWithShape="0">
                <a:blip r:embed="rId2"/>
                <a:stretch>
                  <a:fillRect l="-133" t="-1101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28" name="Picture 4" descr="Afficher l'image d'origin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1340" y="3501040"/>
            <a:ext cx="2175501" cy="2175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ZoneTexte 4"/>
          <p:cNvSpPr txBox="1"/>
          <p:nvPr/>
        </p:nvSpPr>
        <p:spPr>
          <a:xfrm>
            <a:off x="2249812" y="5508755"/>
            <a:ext cx="14295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15,60 euros</a:t>
            </a:r>
            <a:endParaRPr lang="fr-FR" dirty="0"/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40846" y="3341121"/>
            <a:ext cx="1665243" cy="1736272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06089" y="3324793"/>
            <a:ext cx="1562100" cy="1752600"/>
          </a:xfrm>
          <a:prstGeom prst="rect">
            <a:avLst/>
          </a:prstGeom>
        </p:spPr>
      </p:pic>
      <p:pic>
        <p:nvPicPr>
          <p:cNvPr id="1030" name="Picture 6" descr="Afficher l'image d'origine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6125" y="3668827"/>
            <a:ext cx="1839927" cy="18399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ZoneTexte 11"/>
          <p:cNvSpPr txBox="1"/>
          <p:nvPr/>
        </p:nvSpPr>
        <p:spPr>
          <a:xfrm>
            <a:off x="5677987" y="5508755"/>
            <a:ext cx="26902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19,90 euros l’unité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34154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8596668" cy="1320800"/>
          </a:xfrm>
        </p:spPr>
        <p:txBody>
          <a:bodyPr/>
          <a:lstStyle/>
          <a:p>
            <a:r>
              <a:rPr lang="fr-FR" dirty="0" smtClean="0"/>
              <a:t>Exercice 38 page 22</a:t>
            </a:r>
            <a:endParaRPr lang="fr-FR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65692" y="939114"/>
            <a:ext cx="7154159" cy="52999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5276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9397" y="609600"/>
            <a:ext cx="10509161" cy="1320800"/>
          </a:xfrm>
        </p:spPr>
        <p:txBody>
          <a:bodyPr/>
          <a:lstStyle/>
          <a:p>
            <a:r>
              <a:rPr lang="fr-FR" dirty="0"/>
              <a:t>Chapitre </a:t>
            </a:r>
            <a:r>
              <a:rPr lang="fr-FR" dirty="0" smtClean="0"/>
              <a:t>3: </a:t>
            </a:r>
            <a:r>
              <a:rPr lang="fr-FR" dirty="0"/>
              <a:t>Nombres décimaux</a:t>
            </a:r>
            <a:endParaRPr lang="fr-FR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1E259-A82A-4652-B66A-7488AC197EC8}" type="slidenum">
              <a:rPr lang="fr-FR" smtClean="0"/>
              <a:t>2</a:t>
            </a:fld>
            <a:endParaRPr lang="fr-FR"/>
          </a:p>
        </p:txBody>
      </p:sp>
      <p:pic>
        <p:nvPicPr>
          <p:cNvPr id="7" name="Picture 2" descr="https://pixabay.com/static/uploads/photo/2012/04/24/21/13/question-mark-40876_640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8253" y="1930400"/>
            <a:ext cx="2133235" cy="31686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24605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8596668" cy="1320800"/>
          </a:xfrm>
        </p:spPr>
        <p:txBody>
          <a:bodyPr/>
          <a:lstStyle/>
          <a:p>
            <a:r>
              <a:rPr lang="fr-FR" dirty="0" smtClean="0"/>
              <a:t>Exercice 40 page 23</a:t>
            </a:r>
            <a:endParaRPr lang="fr-FR" dirty="0"/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09157" y="877865"/>
            <a:ext cx="7931337" cy="44602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2206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8596668" cy="1320800"/>
          </a:xfrm>
        </p:spPr>
        <p:txBody>
          <a:bodyPr/>
          <a:lstStyle/>
          <a:p>
            <a:r>
              <a:rPr lang="fr-FR" dirty="0" smtClean="0"/>
              <a:t>Exercice 41 page 23</a:t>
            </a:r>
            <a:endParaRPr lang="fr-FR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1895" y="945416"/>
            <a:ext cx="6672635" cy="5023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8990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III. Calculer avec des durées</a:t>
            </a:r>
            <a:endParaRPr lang="fr-FR" dirty="0"/>
          </a:p>
        </p:txBody>
      </p:sp>
      <p:grpSp>
        <p:nvGrpSpPr>
          <p:cNvPr id="8" name="Group 20"/>
          <p:cNvGrpSpPr/>
          <p:nvPr/>
        </p:nvGrpSpPr>
        <p:grpSpPr>
          <a:xfrm>
            <a:off x="8932332" y="402033"/>
            <a:ext cx="2263566" cy="1634331"/>
            <a:chOff x="7010436" y="978297"/>
            <a:chExt cx="2263566" cy="1634331"/>
          </a:xfrm>
        </p:grpSpPr>
        <p:sp>
          <p:nvSpPr>
            <p:cNvPr id="9" name="Oval 21"/>
            <p:cNvSpPr/>
            <p:nvPr/>
          </p:nvSpPr>
          <p:spPr>
            <a:xfrm>
              <a:off x="7010436" y="978297"/>
              <a:ext cx="2263566" cy="1634331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pic>
          <p:nvPicPr>
            <p:cNvPr id="14" name="Picture 2" descr="Résultat de recherche d'images pour &quot;ecrire&quot;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76682" y="1209676"/>
              <a:ext cx="1524000" cy="11715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4" name="ZoneTexte 3"/>
          <p:cNvSpPr txBox="1"/>
          <p:nvPr/>
        </p:nvSpPr>
        <p:spPr>
          <a:xfrm>
            <a:off x="2009106" y="4227139"/>
            <a:ext cx="1210612" cy="373487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/>
              <a:t>heures</a:t>
            </a:r>
            <a:endParaRPr lang="fr-FR" dirty="0"/>
          </a:p>
        </p:txBody>
      </p:sp>
      <p:sp>
        <p:nvSpPr>
          <p:cNvPr id="11" name="ZoneTexte 10"/>
          <p:cNvSpPr txBox="1"/>
          <p:nvPr/>
        </p:nvSpPr>
        <p:spPr>
          <a:xfrm>
            <a:off x="4230860" y="4230008"/>
            <a:ext cx="1204025" cy="373487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/>
              <a:t>minutes</a:t>
            </a:r>
            <a:endParaRPr lang="fr-FR" dirty="0"/>
          </a:p>
        </p:txBody>
      </p:sp>
      <p:sp>
        <p:nvSpPr>
          <p:cNvPr id="12" name="ZoneTexte 11"/>
          <p:cNvSpPr txBox="1"/>
          <p:nvPr/>
        </p:nvSpPr>
        <p:spPr>
          <a:xfrm>
            <a:off x="6446027" y="4227139"/>
            <a:ext cx="1397207" cy="369332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/>
              <a:t>secondes</a:t>
            </a:r>
            <a:endParaRPr lang="fr-F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Flèche courbée vers le bas 6"/>
              <p:cNvSpPr/>
              <p:nvPr/>
            </p:nvSpPr>
            <p:spPr>
              <a:xfrm>
                <a:off x="2865699" y="3528811"/>
                <a:ext cx="1783574" cy="698328"/>
              </a:xfrm>
              <a:prstGeom prst="curvedDownArrow">
                <a:avLst/>
              </a:prstGeom>
              <a:gradFill flip="none" rotWithShape="1">
                <a:gsLst>
                  <a:gs pos="0">
                    <a:srgbClr val="FF0000">
                      <a:shade val="30000"/>
                      <a:satMod val="115000"/>
                    </a:srgbClr>
                  </a:gs>
                  <a:gs pos="50000">
                    <a:srgbClr val="FF0000">
                      <a:shade val="67500"/>
                      <a:satMod val="115000"/>
                    </a:srgbClr>
                  </a:gs>
                  <a:gs pos="100000">
                    <a:srgbClr val="FF0000">
                      <a:shade val="100000"/>
                      <a:satMod val="115000"/>
                    </a:srgbClr>
                  </a:gs>
                </a:gsLst>
                <a:lin ang="0" scaled="1"/>
                <a:tileRect/>
              </a:gra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lang="en-US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𝟔𝟎</m:t>
                      </m:r>
                    </m:oMath>
                  </m:oMathPara>
                </a14:m>
                <a:endParaRPr lang="fr-FR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7" name="Flèche courbée vers le bas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65699" y="3528811"/>
                <a:ext cx="1783574" cy="698328"/>
              </a:xfrm>
              <a:prstGeom prst="curvedDownArrow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Flèche courbée vers le bas 14"/>
              <p:cNvSpPr/>
              <p:nvPr/>
            </p:nvSpPr>
            <p:spPr>
              <a:xfrm>
                <a:off x="5164728" y="3528811"/>
                <a:ext cx="1783574" cy="698328"/>
              </a:xfrm>
              <a:prstGeom prst="curvedDownArrow">
                <a:avLst/>
              </a:prstGeom>
              <a:solidFill>
                <a:srgbClr val="FFC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dirty="0" smtClean="0">
                          <a:solidFill>
                            <a:srgbClr val="FFC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lang="en-US" b="1" i="1" dirty="0" smtClean="0">
                          <a:solidFill>
                            <a:srgbClr val="FFC000"/>
                          </a:solidFill>
                          <a:latin typeface="Cambria Math" panose="02040503050406030204" pitchFamily="18" charset="0"/>
                        </a:rPr>
                        <m:t>𝟔𝟎</m:t>
                      </m:r>
                    </m:oMath>
                  </m:oMathPara>
                </a14:m>
                <a:endParaRPr lang="fr-FR" b="1" dirty="0">
                  <a:solidFill>
                    <a:srgbClr val="FFC000"/>
                  </a:solidFill>
                </a:endParaRPr>
              </a:p>
            </p:txBody>
          </p:sp>
        </mc:Choice>
        <mc:Fallback xmlns="">
          <p:sp>
            <p:nvSpPr>
              <p:cNvPr id="15" name="Flèche courbée vers le bas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64728" y="3528811"/>
                <a:ext cx="1783574" cy="698328"/>
              </a:xfrm>
              <a:prstGeom prst="curvedDownArrow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Flèche courbée vers le haut 12"/>
              <p:cNvSpPr/>
              <p:nvPr/>
            </p:nvSpPr>
            <p:spPr>
              <a:xfrm flipH="1">
                <a:off x="5016471" y="4596471"/>
                <a:ext cx="1931830" cy="772732"/>
              </a:xfrm>
              <a:prstGeom prst="curvedUpArrow">
                <a:avLst/>
              </a:prstGeom>
              <a:solidFill>
                <a:srgbClr val="FFFF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</a:rPr>
                        <m:t>÷</m:t>
                      </m:r>
                      <m:r>
                        <a:rPr lang="en-US" b="1" i="1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</a:rPr>
                        <m:t>𝟔𝟎</m:t>
                      </m:r>
                    </m:oMath>
                  </m:oMathPara>
                </a14:m>
                <a:endParaRPr lang="fr-FR" b="1" dirty="0">
                  <a:solidFill>
                    <a:srgbClr val="FFFF00"/>
                  </a:solidFill>
                </a:endParaRPr>
              </a:p>
            </p:txBody>
          </p:sp>
        </mc:Choice>
        <mc:Fallback xmlns="">
          <p:sp>
            <p:nvSpPr>
              <p:cNvPr id="13" name="Flèche courbée vers le haut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5016471" y="4596471"/>
                <a:ext cx="1931830" cy="772732"/>
              </a:xfrm>
              <a:prstGeom prst="curvedUpArrow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Flèche courbée vers le haut 16"/>
              <p:cNvSpPr/>
              <p:nvPr/>
            </p:nvSpPr>
            <p:spPr>
              <a:xfrm flipH="1">
                <a:off x="2756078" y="4603495"/>
                <a:ext cx="1815921" cy="772732"/>
              </a:xfrm>
              <a:prstGeom prst="curvedUpArrow">
                <a:avLst/>
              </a:prstGeom>
              <a:solidFill>
                <a:srgbClr val="92D05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÷</m:t>
                      </m:r>
                      <m:r>
                        <a:rPr lang="en-US" b="1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𝟔𝟎</m:t>
                      </m:r>
                    </m:oMath>
                  </m:oMathPara>
                </a14:m>
                <a:endParaRPr lang="fr-FR" b="1" dirty="0">
                  <a:solidFill>
                    <a:schemeClr val="accent2"/>
                  </a:solidFill>
                </a:endParaRPr>
              </a:p>
            </p:txBody>
          </p:sp>
        </mc:Choice>
        <mc:Fallback xmlns="">
          <p:sp>
            <p:nvSpPr>
              <p:cNvPr id="17" name="Flèche courbée vers le haut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2756078" y="4603495"/>
                <a:ext cx="1815921" cy="772732"/>
              </a:xfrm>
              <a:prstGeom prst="curvedUpArrow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Flèche courbée vers le bas 15"/>
              <p:cNvSpPr/>
              <p:nvPr/>
            </p:nvSpPr>
            <p:spPr>
              <a:xfrm>
                <a:off x="2150772" y="2563403"/>
                <a:ext cx="5692462" cy="1662812"/>
              </a:xfrm>
              <a:prstGeom prst="curvedDownArrow">
                <a:avLst/>
              </a:prstGeom>
              <a:solidFill>
                <a:srgbClr val="0070C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dirty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lang="en-US" b="1" i="1" dirty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𝟑𝟔𝟎𝟎</m:t>
                      </m:r>
                    </m:oMath>
                  </m:oMathPara>
                </a14:m>
                <a:endParaRPr lang="fr-FR" b="1" dirty="0">
                  <a:solidFill>
                    <a:srgbClr val="0070C0"/>
                  </a:solidFill>
                </a:endParaRPr>
              </a:p>
              <a:p>
                <a:pPr algn="ctr"/>
                <a:endParaRPr lang="fr-FR" dirty="0" smtClean="0">
                  <a:solidFill>
                    <a:schemeClr val="tx1"/>
                  </a:solidFill>
                </a:endParaRPr>
              </a:p>
              <a:p>
                <a:pPr algn="ctr"/>
                <a:endParaRPr lang="fr-FR" dirty="0">
                  <a:solidFill>
                    <a:schemeClr val="tx1"/>
                  </a:solidFill>
                </a:endParaRPr>
              </a:p>
              <a:p>
                <a:pPr algn="ctr"/>
                <a:endParaRPr lang="fr-FR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6" name="Flèche courbée vers le bas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50772" y="2563403"/>
                <a:ext cx="5692462" cy="1662812"/>
              </a:xfrm>
              <a:prstGeom prst="curvedDownArrow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Flèche courbée vers le haut 17"/>
              <p:cNvSpPr/>
              <p:nvPr/>
            </p:nvSpPr>
            <p:spPr>
              <a:xfrm flipH="1">
                <a:off x="1809481" y="4606364"/>
                <a:ext cx="5866326" cy="1817352"/>
              </a:xfrm>
              <a:prstGeom prst="curvedUpArrow">
                <a:avLst/>
              </a:prstGeom>
              <a:solidFill>
                <a:srgbClr val="7030A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 i="1" dirty="0" smtClean="0">
                  <a:solidFill>
                    <a:srgbClr val="7030A0"/>
                  </a:solidFill>
                  <a:latin typeface="Cambria Math" panose="02040503050406030204" pitchFamily="18" charset="0"/>
                </a:endParaRPr>
              </a:p>
              <a:p>
                <a:pPr algn="ctr"/>
                <a:endParaRPr lang="en-US" b="1" i="1" dirty="0">
                  <a:solidFill>
                    <a:srgbClr val="7030A0"/>
                  </a:solidFill>
                  <a:latin typeface="Cambria Math" panose="02040503050406030204" pitchFamily="18" charset="0"/>
                </a:endParaRPr>
              </a:p>
              <a:p>
                <a:pPr algn="ctr"/>
                <a:endParaRPr lang="en-US" b="1" i="1" dirty="0" smtClean="0">
                  <a:solidFill>
                    <a:srgbClr val="7030A0"/>
                  </a:solidFill>
                  <a:latin typeface="Cambria Math" panose="02040503050406030204" pitchFamily="18" charset="0"/>
                </a:endParaRPr>
              </a:p>
              <a:p>
                <a:pPr algn="ctr"/>
                <a:endParaRPr lang="en-US" b="1" i="1" dirty="0">
                  <a:solidFill>
                    <a:srgbClr val="7030A0"/>
                  </a:solidFill>
                  <a:latin typeface="Cambria Math" panose="02040503050406030204" pitchFamily="18" charset="0"/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÷</m:t>
                      </m:r>
                      <m:r>
                        <a:rPr lang="en-US" b="1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𝟑𝟔𝟎𝟎</m:t>
                      </m:r>
                    </m:oMath>
                  </m:oMathPara>
                </a14:m>
                <a:endParaRPr lang="fr-FR" b="1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18" name="Flèche courbée vers le haut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1809481" y="4606364"/>
                <a:ext cx="5866326" cy="1817352"/>
              </a:xfrm>
              <a:prstGeom prst="curvedUpArrow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953211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1" grpId="0" animBg="1"/>
      <p:bldP spid="12" grpId="0" animBg="1"/>
      <p:bldP spid="7" grpId="0" animBg="1"/>
      <p:bldP spid="15" grpId="0" animBg="1"/>
      <p:bldP spid="13" grpId="0" animBg="1"/>
      <p:bldP spid="17" grpId="0" animBg="1"/>
      <p:bldP spid="16" grpId="0" animBg="1"/>
      <p:bldP spid="18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III. Calculer avec des durées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77334" y="1654152"/>
            <a:ext cx="7410597" cy="1320868"/>
          </a:xfrm>
        </p:spPr>
        <p:txBody>
          <a:bodyPr>
            <a:normAutofit/>
          </a:bodyPr>
          <a:lstStyle/>
          <a:p>
            <a:r>
              <a:rPr lang="fr-FR" sz="2000" i="0" dirty="0" smtClean="0">
                <a:latin typeface="+mj-lt"/>
              </a:rPr>
              <a:t>Exemples:</a:t>
            </a:r>
          </a:p>
        </p:txBody>
      </p:sp>
      <p:sp>
        <p:nvSpPr>
          <p:cNvPr id="4" name="ZoneTexte 3"/>
          <p:cNvSpPr txBox="1"/>
          <p:nvPr/>
        </p:nvSpPr>
        <p:spPr>
          <a:xfrm>
            <a:off x="3439874" y="3493043"/>
            <a:ext cx="1210612" cy="373487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>
                <a:solidFill>
                  <a:schemeClr val="bg1">
                    <a:lumMod val="75000"/>
                  </a:schemeClr>
                </a:solidFill>
              </a:rPr>
              <a:t>heures</a:t>
            </a:r>
            <a:endParaRPr lang="fr-FR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11" name="ZoneTexte 10"/>
          <p:cNvSpPr txBox="1"/>
          <p:nvPr/>
        </p:nvSpPr>
        <p:spPr>
          <a:xfrm>
            <a:off x="5661628" y="3495912"/>
            <a:ext cx="1204025" cy="373487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>
                <a:solidFill>
                  <a:schemeClr val="bg1">
                    <a:lumMod val="75000"/>
                  </a:schemeClr>
                </a:solidFill>
              </a:rPr>
              <a:t>minutes</a:t>
            </a:r>
            <a:endParaRPr lang="fr-FR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12" name="ZoneTexte 11"/>
          <p:cNvSpPr txBox="1"/>
          <p:nvPr/>
        </p:nvSpPr>
        <p:spPr>
          <a:xfrm>
            <a:off x="7876795" y="3493043"/>
            <a:ext cx="1397207" cy="369332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>
                <a:solidFill>
                  <a:schemeClr val="bg1">
                    <a:lumMod val="75000"/>
                  </a:schemeClr>
                </a:solidFill>
              </a:rPr>
              <a:t>secondes</a:t>
            </a:r>
            <a:endParaRPr lang="fr-FR" dirty="0">
              <a:solidFill>
                <a:schemeClr val="bg1">
                  <a:lumMod val="75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Flèche courbée vers le bas 6"/>
              <p:cNvSpPr/>
              <p:nvPr/>
            </p:nvSpPr>
            <p:spPr>
              <a:xfrm>
                <a:off x="4296467" y="2794715"/>
                <a:ext cx="1783574" cy="698328"/>
              </a:xfrm>
              <a:prstGeom prst="curvedDownArrow">
                <a:avLst/>
              </a:prstGeom>
              <a:gradFill flip="none" rotWithShape="1">
                <a:gsLst>
                  <a:gs pos="0">
                    <a:srgbClr val="FF0000">
                      <a:shade val="30000"/>
                      <a:satMod val="115000"/>
                    </a:srgbClr>
                  </a:gs>
                  <a:gs pos="50000">
                    <a:srgbClr val="FF0000">
                      <a:shade val="67500"/>
                      <a:satMod val="115000"/>
                    </a:srgbClr>
                  </a:gs>
                  <a:gs pos="100000">
                    <a:srgbClr val="FF0000">
                      <a:shade val="100000"/>
                      <a:satMod val="115000"/>
                    </a:srgbClr>
                  </a:gs>
                </a:gsLst>
                <a:lin ang="0" scaled="1"/>
                <a:tileRect/>
              </a:gra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lang="en-US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𝟔𝟎</m:t>
                      </m:r>
                    </m:oMath>
                  </m:oMathPara>
                </a14:m>
                <a:endParaRPr lang="fr-FR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7" name="Flèche courbée vers le bas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96467" y="2794715"/>
                <a:ext cx="1783574" cy="698328"/>
              </a:xfrm>
              <a:prstGeom prst="curvedDownArrow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Flèche courbée vers le bas 14"/>
              <p:cNvSpPr/>
              <p:nvPr/>
            </p:nvSpPr>
            <p:spPr>
              <a:xfrm>
                <a:off x="6595496" y="2794715"/>
                <a:ext cx="1783574" cy="698328"/>
              </a:xfrm>
              <a:prstGeom prst="curvedDownArrow">
                <a:avLst/>
              </a:prstGeom>
              <a:solidFill>
                <a:srgbClr val="FFC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dirty="0" smtClean="0">
                          <a:solidFill>
                            <a:srgbClr val="FFC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lang="en-US" b="1" i="1" dirty="0" smtClean="0">
                          <a:solidFill>
                            <a:srgbClr val="FFC000"/>
                          </a:solidFill>
                          <a:latin typeface="Cambria Math" panose="02040503050406030204" pitchFamily="18" charset="0"/>
                        </a:rPr>
                        <m:t>𝟔𝟎</m:t>
                      </m:r>
                    </m:oMath>
                  </m:oMathPara>
                </a14:m>
                <a:endParaRPr lang="fr-FR" b="1" dirty="0">
                  <a:solidFill>
                    <a:srgbClr val="FFC000"/>
                  </a:solidFill>
                </a:endParaRPr>
              </a:p>
            </p:txBody>
          </p:sp>
        </mc:Choice>
        <mc:Fallback xmlns="">
          <p:sp>
            <p:nvSpPr>
              <p:cNvPr id="15" name="Flèche courbée vers le bas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95496" y="2794715"/>
                <a:ext cx="1783574" cy="698328"/>
              </a:xfrm>
              <a:prstGeom prst="curvedDownArrow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Flèche courbée vers le haut 12"/>
              <p:cNvSpPr/>
              <p:nvPr/>
            </p:nvSpPr>
            <p:spPr>
              <a:xfrm flipH="1">
                <a:off x="6447239" y="3862375"/>
                <a:ext cx="1931830" cy="772732"/>
              </a:xfrm>
              <a:prstGeom prst="curvedUpArrow">
                <a:avLst/>
              </a:prstGeom>
              <a:solidFill>
                <a:srgbClr val="FFFF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</a:rPr>
                        <m:t>÷</m:t>
                      </m:r>
                      <m:r>
                        <a:rPr lang="en-US" b="1" i="1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</a:rPr>
                        <m:t>𝟔𝟎</m:t>
                      </m:r>
                    </m:oMath>
                  </m:oMathPara>
                </a14:m>
                <a:endParaRPr lang="fr-FR" b="1" dirty="0">
                  <a:solidFill>
                    <a:srgbClr val="FFFF00"/>
                  </a:solidFill>
                </a:endParaRPr>
              </a:p>
            </p:txBody>
          </p:sp>
        </mc:Choice>
        <mc:Fallback xmlns="">
          <p:sp>
            <p:nvSpPr>
              <p:cNvPr id="13" name="Flèche courbée vers le haut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6447239" y="3862375"/>
                <a:ext cx="1931830" cy="772732"/>
              </a:xfrm>
              <a:prstGeom prst="curvedUpArrow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Flèche courbée vers le haut 16"/>
              <p:cNvSpPr/>
              <p:nvPr/>
            </p:nvSpPr>
            <p:spPr>
              <a:xfrm flipH="1">
                <a:off x="4148211" y="3869399"/>
                <a:ext cx="1854557" cy="772732"/>
              </a:xfrm>
              <a:prstGeom prst="curvedUpArrow">
                <a:avLst/>
              </a:prstGeom>
              <a:solidFill>
                <a:srgbClr val="92D05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÷</m:t>
                      </m:r>
                      <m:r>
                        <a:rPr lang="en-US" b="1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𝟔𝟎</m:t>
                      </m:r>
                    </m:oMath>
                  </m:oMathPara>
                </a14:m>
                <a:endParaRPr lang="fr-FR" b="1" dirty="0">
                  <a:solidFill>
                    <a:schemeClr val="accent2"/>
                  </a:solidFill>
                </a:endParaRPr>
              </a:p>
            </p:txBody>
          </p:sp>
        </mc:Choice>
        <mc:Fallback xmlns="">
          <p:sp>
            <p:nvSpPr>
              <p:cNvPr id="17" name="Flèche courbée vers le haut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4148211" y="3869399"/>
                <a:ext cx="1854557" cy="772732"/>
              </a:xfrm>
              <a:prstGeom prst="curvedUpArrow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ZoneTexte 4"/>
              <p:cNvSpPr txBox="1"/>
              <p:nvPr/>
            </p:nvSpPr>
            <p:spPr>
              <a:xfrm>
                <a:off x="5625020" y="1628897"/>
                <a:ext cx="910042" cy="400110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2000" b="1" i="1" dirty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𝟏</m:t>
                      </m:r>
                      <m:r>
                        <a:rPr lang="fr-FR" sz="2000" b="1" i="1" dirty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fr-FR" sz="2000" b="1" i="1" dirty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𝟓</m:t>
                      </m:r>
                      <m:r>
                        <a:rPr lang="fr-FR" sz="2000" b="1" i="1" dirty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fr-FR" sz="2000" b="1" i="1" dirty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𝒉</m:t>
                      </m:r>
                    </m:oMath>
                  </m:oMathPara>
                </a14:m>
                <a:endParaRPr lang="fr-FR" sz="2000" b="1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5" name="ZoneTexte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25020" y="1628897"/>
                <a:ext cx="910042" cy="400110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ZoneTexte 15"/>
              <p:cNvSpPr txBox="1"/>
              <p:nvPr/>
            </p:nvSpPr>
            <p:spPr>
              <a:xfrm>
                <a:off x="6569486" y="1597699"/>
                <a:ext cx="1335046" cy="400110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2000" b="1" i="1" dirty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𝟑𝟔</m:t>
                      </m:r>
                      <m:r>
                        <a:rPr lang="fr-FR" sz="2000" b="1" i="1" dirty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𝒎𝒊𝒏</m:t>
                      </m:r>
                    </m:oMath>
                  </m:oMathPara>
                </a14:m>
                <a:endParaRPr lang="fr-FR" sz="2000" b="1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16" name="ZoneTexte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69486" y="1597699"/>
                <a:ext cx="1335046" cy="400110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ZoneTexte 5"/>
              <p:cNvSpPr txBox="1"/>
              <p:nvPr/>
            </p:nvSpPr>
            <p:spPr>
              <a:xfrm>
                <a:off x="2746547" y="5032964"/>
                <a:ext cx="4119106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fr-FR" sz="2400" b="1" i="1" dirty="0" smtClean="0">
                          <a:latin typeface="Cambria Math" panose="02040503050406030204" pitchFamily="18" charset="0"/>
                        </a:rPr>
                        <m:t>𝟏</m:t>
                      </m:r>
                      <m:r>
                        <a:rPr lang="fr-FR" sz="2400" b="1" i="1" dirty="0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fr-FR" sz="2400" b="1" i="1" dirty="0" smtClean="0">
                          <a:latin typeface="Cambria Math" panose="02040503050406030204" pitchFamily="18" charset="0"/>
                        </a:rPr>
                        <m:t>𝟓</m:t>
                      </m:r>
                      <m:r>
                        <a:rPr lang="fr-FR" sz="2400" b="1" i="1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fr-FR" sz="2400" b="1" i="1" dirty="0" smtClean="0">
                          <a:latin typeface="Cambria Math" panose="02040503050406030204" pitchFamily="18" charset="0"/>
                        </a:rPr>
                        <m:t>𝒉</m:t>
                      </m:r>
                      <m:r>
                        <a:rPr lang="fr-FR" sz="2400" b="1" i="1" dirty="0" smtClean="0">
                          <a:latin typeface="Cambria Math" panose="02040503050406030204" pitchFamily="18" charset="0"/>
                        </a:rPr>
                        <m:t> = </m:t>
                      </m:r>
                      <m:r>
                        <a:rPr lang="fr-FR" sz="2400" b="1" i="1" dirty="0" smtClean="0">
                          <a:latin typeface="Cambria Math" panose="02040503050406030204" pitchFamily="18" charset="0"/>
                        </a:rPr>
                        <m:t>𝟗𝟎</m:t>
                      </m:r>
                      <m:r>
                        <a:rPr lang="fr-FR" sz="2400" b="1" i="1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fr-FR" sz="2400" b="1" i="1" dirty="0" smtClean="0">
                          <a:latin typeface="Cambria Math" panose="02040503050406030204" pitchFamily="18" charset="0"/>
                        </a:rPr>
                        <m:t>𝒎𝒊𝒏</m:t>
                      </m:r>
                      <m:r>
                        <a:rPr lang="fr-FR" sz="2400" b="1" i="1" dirty="0" smtClean="0">
                          <a:latin typeface="Cambria Math" panose="02040503050406030204" pitchFamily="18" charset="0"/>
                        </a:rPr>
                        <m:t>⁡= </m:t>
                      </m:r>
                      <m:r>
                        <a:rPr lang="fr-FR" sz="2400" b="1" i="1" dirty="0" smtClean="0">
                          <a:latin typeface="Cambria Math" panose="02040503050406030204" pitchFamily="18" charset="0"/>
                        </a:rPr>
                        <m:t>𝟓𝟒𝟎𝟎</m:t>
                      </m:r>
                      <m:r>
                        <a:rPr lang="fr-FR" sz="2400" b="1" i="1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fr-FR" sz="2400" b="1" i="1" dirty="0" smtClean="0">
                          <a:latin typeface="Cambria Math" panose="02040503050406030204" pitchFamily="18" charset="0"/>
                        </a:rPr>
                        <m:t>𝒔</m:t>
                      </m:r>
                    </m:oMath>
                  </m:oMathPara>
                </a14:m>
                <a:endParaRPr lang="fr-FR" sz="2400" b="1" dirty="0"/>
              </a:p>
            </p:txBody>
          </p:sp>
        </mc:Choice>
        <mc:Fallback xmlns="">
          <p:sp>
            <p:nvSpPr>
              <p:cNvPr id="6" name="ZoneTexte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46547" y="5032964"/>
                <a:ext cx="4119106" cy="461665"/>
              </a:xfrm>
              <a:prstGeom prst="rect">
                <a:avLst/>
              </a:prstGeom>
              <a:blipFill rotWithShape="0">
                <a:blip r:embed="rId8"/>
                <a:stretch>
                  <a:fillRect l="-444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ZoneTexte 17"/>
              <p:cNvSpPr txBox="1"/>
              <p:nvPr/>
            </p:nvSpPr>
            <p:spPr>
              <a:xfrm>
                <a:off x="2727687" y="5500761"/>
                <a:ext cx="4695604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fr-FR" sz="2400" b="1" i="1" dirty="0" smtClean="0">
                          <a:latin typeface="Cambria Math" panose="02040503050406030204" pitchFamily="18" charset="0"/>
                        </a:rPr>
                        <m:t>𝟎</m:t>
                      </m:r>
                      <m:r>
                        <a:rPr lang="fr-FR" sz="2400" b="1" i="1" dirty="0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fr-FR" sz="2400" b="1" i="1" dirty="0" smtClean="0">
                          <a:latin typeface="Cambria Math" panose="02040503050406030204" pitchFamily="18" charset="0"/>
                        </a:rPr>
                        <m:t>𝟔</m:t>
                      </m:r>
                      <m:r>
                        <a:rPr lang="fr-FR" sz="2400" b="1" i="1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fr-FR" sz="2400" b="1" i="1" dirty="0" smtClean="0">
                          <a:latin typeface="Cambria Math" panose="02040503050406030204" pitchFamily="18" charset="0"/>
                        </a:rPr>
                        <m:t>𝒉</m:t>
                      </m:r>
                      <m:r>
                        <a:rPr lang="fr-FR" sz="2400" b="1" i="1" dirty="0" smtClean="0">
                          <a:latin typeface="Cambria Math" panose="02040503050406030204" pitchFamily="18" charset="0"/>
                        </a:rPr>
                        <m:t> = </m:t>
                      </m:r>
                      <m:r>
                        <a:rPr lang="fr-FR" sz="2400" b="1" i="1" dirty="0" smtClean="0">
                          <a:latin typeface="Cambria Math" panose="02040503050406030204" pitchFamily="18" charset="0"/>
                        </a:rPr>
                        <m:t>𝟑𝟔</m:t>
                      </m:r>
                      <m:r>
                        <a:rPr lang="fr-FR" sz="2400" b="1" i="1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fr-FR" sz="2400" b="1" i="1" dirty="0" smtClean="0">
                          <a:latin typeface="Cambria Math" panose="02040503050406030204" pitchFamily="18" charset="0"/>
                        </a:rPr>
                        <m:t>𝒎𝒊𝒏</m:t>
                      </m:r>
                      <m:r>
                        <a:rPr lang="fr-FR" sz="2400" b="1" i="1" dirty="0" smtClean="0">
                          <a:latin typeface="Cambria Math" panose="02040503050406030204" pitchFamily="18" charset="0"/>
                        </a:rPr>
                        <m:t>⁡= </m:t>
                      </m:r>
                      <m:r>
                        <a:rPr lang="fr-FR" sz="2400" b="1" i="1" dirty="0" smtClean="0">
                          <a:latin typeface="Cambria Math" panose="02040503050406030204" pitchFamily="18" charset="0"/>
                        </a:rPr>
                        <m:t>𝟐𝟏𝟔𝟎</m:t>
                      </m:r>
                      <m:r>
                        <a:rPr lang="fr-FR" sz="2400" b="1" i="1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fr-FR" sz="2400" b="1" i="1" dirty="0" smtClean="0">
                          <a:latin typeface="Cambria Math" panose="02040503050406030204" pitchFamily="18" charset="0"/>
                        </a:rPr>
                        <m:t>𝒔</m:t>
                      </m:r>
                    </m:oMath>
                  </m:oMathPara>
                </a14:m>
                <a:endParaRPr lang="fr-FR" sz="2400" b="1" dirty="0"/>
              </a:p>
            </p:txBody>
          </p:sp>
        </mc:Choice>
        <mc:Fallback xmlns="">
          <p:sp>
            <p:nvSpPr>
              <p:cNvPr id="18" name="ZoneTexte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27687" y="5500761"/>
                <a:ext cx="4695604" cy="461665"/>
              </a:xfrm>
              <a:prstGeom prst="rect">
                <a:avLst/>
              </a:prstGeom>
              <a:blipFill rotWithShape="0">
                <a:blip r:embed="rId9"/>
                <a:stretch>
                  <a:fillRect l="-259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578649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3.33333E-6 L -0.16354 0.2699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177" y="1349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7 2.96296E-6 L -0.07487 0.27708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750" y="1384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5" grpId="2" animBg="1"/>
      <p:bldP spid="16" grpId="0" animBg="1"/>
      <p:bldP spid="16" grpId="1" animBg="1"/>
      <p:bldP spid="6" grpId="0"/>
      <p:bldP spid="18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Exercice 3 (fiche)</a:t>
            </a:r>
            <a:endParaRPr lang="fr-FR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3" name="Tableau 2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225851163"/>
                  </p:ext>
                </p:extLst>
              </p:nvPr>
            </p:nvGraphicFramePr>
            <p:xfrm>
              <a:off x="1146003" y="1440883"/>
              <a:ext cx="9260128" cy="4534912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315032"/>
                    <a:gridCol w="2315032"/>
                    <a:gridCol w="2315032"/>
                    <a:gridCol w="2315032"/>
                  </a:tblGrid>
                  <a:tr h="566864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dirty="0" smtClean="0"/>
                            <a:t>heures</a:t>
                          </a:r>
                          <a:endParaRPr lang="fr-FR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dirty="0" smtClean="0"/>
                            <a:t>minutes</a:t>
                          </a:r>
                          <a:endParaRPr lang="fr-FR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dirty="0" smtClean="0"/>
                            <a:t>seconde</a:t>
                          </a:r>
                          <a:endParaRPr lang="fr-FR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baseline="0" dirty="0" smtClean="0"/>
                            <a:t>h min sec</a:t>
                          </a:r>
                          <a:endParaRPr lang="fr-FR" dirty="0"/>
                        </a:p>
                      </a:txBody>
                      <a:tcPr anchor="ctr"/>
                    </a:tc>
                  </a:tr>
                  <a:tr h="566864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fr-FR" b="1" i="1" dirty="0" smtClean="0"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  <m:r>
                                  <a:rPr lang="fr-FR" b="1" i="1" dirty="0" smtClean="0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fr-FR" b="1" i="1" dirty="0" smtClean="0">
                                    <a:latin typeface="Cambria Math" panose="02040503050406030204" pitchFamily="18" charset="0"/>
                                  </a:rPr>
                                  <m:t>𝟒</m:t>
                                </m:r>
                              </m:oMath>
                            </m:oMathPara>
                          </a14:m>
                          <a:endParaRPr lang="fr-FR" b="1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fr-FR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fr-FR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fr-FR"/>
                        </a:p>
                      </a:txBody>
                      <a:tcPr anchor="ctr"/>
                    </a:tc>
                  </a:tr>
                  <a:tr h="566864">
                    <a:tc>
                      <a:txBody>
                        <a:bodyPr/>
                        <a:lstStyle/>
                        <a:p>
                          <a:pPr algn="ctr"/>
                          <a:endParaRPr lang="fr-FR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fr-FR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fr-FR" b="1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fr-FR" b="1" i="1" dirty="0" smtClean="0"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  <m:r>
                                  <a:rPr lang="fr-FR" b="1" i="1" dirty="0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fr-FR" b="1" i="1" dirty="0" smtClean="0">
                                    <a:latin typeface="Cambria Math" panose="02040503050406030204" pitchFamily="18" charset="0"/>
                                  </a:rPr>
                                  <m:t>𝒉</m:t>
                                </m:r>
                                <m:r>
                                  <a:rPr lang="fr-FR" b="1" i="1" dirty="0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fr-FR" b="1" i="1" dirty="0" smtClean="0">
                                    <a:latin typeface="Cambria Math" panose="02040503050406030204" pitchFamily="18" charset="0"/>
                                  </a:rPr>
                                  <m:t>𝟒𝟐</m:t>
                                </m:r>
                                <m:r>
                                  <a:rPr lang="fr-FR" b="1" i="1" dirty="0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fr-FR" b="1" i="1" dirty="0" smtClean="0">
                                    <a:latin typeface="Cambria Math" panose="02040503050406030204" pitchFamily="18" charset="0"/>
                                  </a:rPr>
                                  <m:t>𝒎𝒊𝒏</m:t>
                                </m:r>
                                <m:r>
                                  <a:rPr lang="fr-FR" b="1" i="1" dirty="0" smtClean="0">
                                    <a:latin typeface="Cambria Math" panose="02040503050406030204" pitchFamily="18" charset="0"/>
                                  </a:rPr>
                                  <m:t>⁡</m:t>
                                </m:r>
                              </m:oMath>
                            </m:oMathPara>
                          </a14:m>
                          <a:endParaRPr lang="fr-FR" b="1" dirty="0" smtClean="0"/>
                        </a:p>
                      </a:txBody>
                      <a:tcPr anchor="ctr"/>
                    </a:tc>
                  </a:tr>
                  <a:tr h="566864">
                    <a:tc>
                      <a:txBody>
                        <a:bodyPr/>
                        <a:lstStyle/>
                        <a:p>
                          <a:pPr algn="ctr"/>
                          <a:endParaRPr lang="fr-FR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fr-FR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1" i="1" smtClean="0">
                                    <a:latin typeface="Cambria Math" panose="02040503050406030204" pitchFamily="18" charset="0"/>
                                  </a:rPr>
                                  <m:t>𝟓𝟒𝟎𝟎</m:t>
                                </m:r>
                              </m:oMath>
                            </m:oMathPara>
                          </a14:m>
                          <a:endParaRPr lang="fr-FR" b="1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fr-FR" dirty="0"/>
                        </a:p>
                      </a:txBody>
                      <a:tcPr anchor="ctr"/>
                    </a:tc>
                  </a:tr>
                  <a:tr h="566864">
                    <a:tc>
                      <a:txBody>
                        <a:bodyPr/>
                        <a:lstStyle/>
                        <a:p>
                          <a:pPr algn="ctr"/>
                          <a:endParaRPr lang="fr-FR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1" i="1" smtClean="0">
                                    <a:latin typeface="Cambria Math" panose="02040503050406030204" pitchFamily="18" charset="0"/>
                                  </a:rPr>
                                  <m:t>𝟔𝟔</m:t>
                                </m:r>
                                <m:r>
                                  <a:rPr lang="en-US" b="1" i="1" smtClean="0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US" b="1" i="1" smtClean="0">
                                    <a:latin typeface="Cambria Math" panose="02040503050406030204" pitchFamily="18" charset="0"/>
                                  </a:rPr>
                                  <m:t>𝟔</m:t>
                                </m:r>
                              </m:oMath>
                            </m:oMathPara>
                          </a14:m>
                          <a:endParaRPr lang="fr-FR" b="1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fr-FR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fr-FR" dirty="0"/>
                        </a:p>
                      </a:txBody>
                      <a:tcPr anchor="ctr"/>
                    </a:tc>
                  </a:tr>
                  <a:tr h="566864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1" i="1" smtClean="0">
                                    <a:latin typeface="Cambria Math" panose="02040503050406030204" pitchFamily="18" charset="0"/>
                                  </a:rPr>
                                  <m:t>𝟎</m:t>
                                </m:r>
                                <m:r>
                                  <a:rPr lang="en-US" b="1" i="1" smtClean="0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US" b="1" i="1" smtClean="0">
                                    <a:latin typeface="Cambria Math" panose="02040503050406030204" pitchFamily="18" charset="0"/>
                                  </a:rPr>
                                  <m:t>𝟒𝟓𝟓</m:t>
                                </m:r>
                              </m:oMath>
                            </m:oMathPara>
                          </a14:m>
                          <a:endParaRPr lang="fr-FR" b="1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fr-FR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fr-FR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fr-FR" dirty="0"/>
                        </a:p>
                      </a:txBody>
                      <a:tcPr anchor="ctr"/>
                    </a:tc>
                  </a:tr>
                  <a:tr h="566864">
                    <a:tc>
                      <a:txBody>
                        <a:bodyPr/>
                        <a:lstStyle/>
                        <a:p>
                          <a:pPr algn="ctr"/>
                          <a:endParaRPr lang="fr-FR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fr-FR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fr-FR" b="1" i="1" dirty="0" smtClean="0">
                                    <a:latin typeface="Cambria Math" panose="02040503050406030204" pitchFamily="18" charset="0"/>
                                  </a:rPr>
                                  <m:t>𝟕𝟐</m:t>
                                </m:r>
                              </m:oMath>
                            </m:oMathPara>
                          </a14:m>
                          <a:endParaRPr lang="fr-FR" b="1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fr-FR" dirty="0"/>
                        </a:p>
                      </a:txBody>
                      <a:tcPr anchor="ctr"/>
                    </a:tc>
                  </a:tr>
                  <a:tr h="566864">
                    <a:tc>
                      <a:txBody>
                        <a:bodyPr/>
                        <a:lstStyle/>
                        <a:p>
                          <a:pPr algn="ctr"/>
                          <a:endParaRPr lang="fr-FR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fr-FR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fr-FR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fr-FR" b="1" i="1" dirty="0" smtClean="0"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  <m:r>
                                <a:rPr lang="fr-FR" b="1" i="1" dirty="0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fr-FR" b="1" i="1" dirty="0" smtClean="0">
                                  <a:latin typeface="Cambria Math" panose="02040503050406030204" pitchFamily="18" charset="0"/>
                                </a:rPr>
                                <m:t>𝒉</m:t>
                              </m:r>
                              <m:r>
                                <a:rPr lang="fr-FR" b="1" i="1" dirty="0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b="1" i="1" dirty="0" smtClean="0">
                                  <a:latin typeface="Cambria Math" panose="02040503050406030204" pitchFamily="18" charset="0"/>
                                </a:rPr>
                                <m:t>𝟐𝟏</m:t>
                              </m:r>
                              <m:r>
                                <a:rPr lang="fr-FR" b="1" i="1" dirty="0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fr-FR" b="1" i="1" dirty="0" smtClean="0">
                                  <a:latin typeface="Cambria Math" panose="02040503050406030204" pitchFamily="18" charset="0"/>
                                </a:rPr>
                                <m:t>𝒎𝒊𝒏</m:t>
                              </m:r>
                              <m:r>
                                <a:rPr lang="en-US" b="1" i="1" dirty="0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b="1" i="1" dirty="0" smtClean="0">
                                  <a:latin typeface="Cambria Math" panose="02040503050406030204" pitchFamily="18" charset="0"/>
                                </a:rPr>
                                <m:t>𝟏𝟖</m:t>
                              </m:r>
                              <m:r>
                                <a:rPr lang="en-US" b="1" i="1" dirty="0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b="1" i="1" dirty="0" smtClean="0">
                                  <a:latin typeface="Cambria Math" panose="02040503050406030204" pitchFamily="18" charset="0"/>
                                </a:rPr>
                                <m:t>𝒔</m:t>
                              </m:r>
                            </m:oMath>
                          </a14:m>
                          <a:r>
                            <a:rPr lang="fr-FR" dirty="0" smtClean="0"/>
                            <a:t> </a:t>
                          </a:r>
                          <a:endParaRPr lang="fr-FR" dirty="0"/>
                        </a:p>
                      </a:txBody>
                      <a:tcPr anchor="ctr"/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3" name="Tableau 2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225851163"/>
                  </p:ext>
                </p:extLst>
              </p:nvPr>
            </p:nvGraphicFramePr>
            <p:xfrm>
              <a:off x="1146003" y="1440883"/>
              <a:ext cx="9260128" cy="4534912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315032"/>
                    <a:gridCol w="2315032"/>
                    <a:gridCol w="2315032"/>
                    <a:gridCol w="2315032"/>
                  </a:tblGrid>
                  <a:tr h="566864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dirty="0" smtClean="0"/>
                            <a:t>heures</a:t>
                          </a:r>
                          <a:endParaRPr lang="fr-FR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dirty="0" smtClean="0"/>
                            <a:t>minutes</a:t>
                          </a:r>
                          <a:endParaRPr lang="fr-FR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dirty="0" smtClean="0"/>
                            <a:t>seconde</a:t>
                          </a:r>
                          <a:endParaRPr lang="fr-FR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baseline="0" dirty="0" smtClean="0"/>
                            <a:t>h min sec</a:t>
                          </a:r>
                          <a:endParaRPr lang="fr-FR" dirty="0"/>
                        </a:p>
                      </a:txBody>
                      <a:tcPr anchor="ctr"/>
                    </a:tc>
                  </a:tr>
                  <a:tr h="566864"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blipFill rotWithShape="0">
                          <a:blip r:embed="rId2"/>
                          <a:stretch>
                            <a:fillRect l="-263" t="-101075" r="-301316" b="-60322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fr-FR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fr-FR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fr-FR"/>
                        </a:p>
                      </a:txBody>
                      <a:tcPr anchor="ctr"/>
                    </a:tc>
                  </a:tr>
                  <a:tr h="566864">
                    <a:tc>
                      <a:txBody>
                        <a:bodyPr/>
                        <a:lstStyle/>
                        <a:p>
                          <a:pPr algn="ctr"/>
                          <a:endParaRPr lang="fr-FR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fr-FR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fr-FR" b="1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blipFill rotWithShape="0">
                          <a:blip r:embed="rId2"/>
                          <a:stretch>
                            <a:fillRect l="-300526" t="-201075" r="-1053" b="-503226"/>
                          </a:stretch>
                        </a:blipFill>
                      </a:tcPr>
                    </a:tc>
                  </a:tr>
                  <a:tr h="566864">
                    <a:tc>
                      <a:txBody>
                        <a:bodyPr/>
                        <a:lstStyle/>
                        <a:p>
                          <a:pPr algn="ctr"/>
                          <a:endParaRPr lang="fr-FR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fr-FR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blipFill rotWithShape="0">
                          <a:blip r:embed="rId2"/>
                          <a:stretch>
                            <a:fillRect l="-200526" t="-297872" r="-101053" b="-39787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fr-FR" dirty="0"/>
                        </a:p>
                      </a:txBody>
                      <a:tcPr anchor="ctr"/>
                    </a:tc>
                  </a:tr>
                  <a:tr h="566864">
                    <a:tc>
                      <a:txBody>
                        <a:bodyPr/>
                        <a:lstStyle/>
                        <a:p>
                          <a:pPr algn="ctr"/>
                          <a:endParaRPr lang="fr-FR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blipFill rotWithShape="0">
                          <a:blip r:embed="rId2"/>
                          <a:stretch>
                            <a:fillRect l="-100000" t="-402151" r="-200525" b="-30215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fr-FR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fr-FR" dirty="0"/>
                        </a:p>
                      </a:txBody>
                      <a:tcPr anchor="ctr"/>
                    </a:tc>
                  </a:tr>
                  <a:tr h="566864"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blipFill rotWithShape="0">
                          <a:blip r:embed="rId2"/>
                          <a:stretch>
                            <a:fillRect l="-263" t="-502151" r="-301316" b="-20215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fr-FR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fr-FR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fr-FR" dirty="0"/>
                        </a:p>
                      </a:txBody>
                      <a:tcPr anchor="ctr"/>
                    </a:tc>
                  </a:tr>
                  <a:tr h="566864">
                    <a:tc>
                      <a:txBody>
                        <a:bodyPr/>
                        <a:lstStyle/>
                        <a:p>
                          <a:pPr algn="ctr"/>
                          <a:endParaRPr lang="fr-FR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fr-FR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blipFill rotWithShape="0">
                          <a:blip r:embed="rId2"/>
                          <a:stretch>
                            <a:fillRect l="-200526" t="-602151" r="-101053" b="-10215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fr-FR" dirty="0"/>
                        </a:p>
                      </a:txBody>
                      <a:tcPr anchor="ctr"/>
                    </a:tc>
                  </a:tr>
                  <a:tr h="566864">
                    <a:tc>
                      <a:txBody>
                        <a:bodyPr/>
                        <a:lstStyle/>
                        <a:p>
                          <a:pPr algn="ctr"/>
                          <a:endParaRPr lang="fr-FR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fr-FR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fr-FR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blipFill rotWithShape="0">
                          <a:blip r:embed="rId2"/>
                          <a:stretch>
                            <a:fillRect l="-300526" t="-702151" r="-1053" b="-2151"/>
                          </a:stretch>
                        </a:blipFill>
                      </a:tcPr>
                    </a:tc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3013665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Exercice 4</a:t>
            </a:r>
            <a:endParaRPr lang="fr-FR" dirty="0"/>
          </a:p>
        </p:txBody>
      </p:sp>
      <p:sp>
        <p:nvSpPr>
          <p:cNvPr id="5" name="Espace réservé du contenu 4"/>
          <p:cNvSpPr>
            <a:spLocks noGrp="1"/>
          </p:cNvSpPr>
          <p:nvPr>
            <p:ph idx="1"/>
          </p:nvPr>
        </p:nvSpPr>
        <p:spPr>
          <a:xfrm>
            <a:off x="677334" y="1516645"/>
            <a:ext cx="8596668" cy="3880773"/>
          </a:xfrm>
        </p:spPr>
        <p:txBody>
          <a:bodyPr/>
          <a:lstStyle/>
          <a:p>
            <a:r>
              <a:rPr lang="fr-FR" b="1" dirty="0" smtClean="0">
                <a:solidFill>
                  <a:srgbClr val="0070C0"/>
                </a:solidFill>
              </a:rPr>
              <a:t>J</a:t>
            </a:r>
            <a:r>
              <a:rPr lang="en-US" b="1" dirty="0" err="1" smtClean="0">
                <a:solidFill>
                  <a:srgbClr val="0070C0"/>
                </a:solidFill>
              </a:rPr>
              <a:t>érémy</a:t>
            </a:r>
            <a:r>
              <a:rPr lang="en-US" b="1" dirty="0" smtClean="0">
                <a:solidFill>
                  <a:srgbClr val="0070C0"/>
                </a:solidFill>
              </a:rPr>
              <a:t> </a:t>
            </a:r>
            <a:r>
              <a:rPr lang="fr-FR" dirty="0" smtClean="0"/>
              <a:t>à besoin de 8,4 h de sommeil par nuit.</a:t>
            </a:r>
          </a:p>
          <a:p>
            <a:r>
              <a:rPr lang="fr-FR" dirty="0" smtClean="0"/>
              <a:t>Pour arriver à l’heure à l’</a:t>
            </a:r>
            <a:r>
              <a:rPr lang="fr-FR" dirty="0" err="1" smtClean="0"/>
              <a:t>Éganaude</a:t>
            </a:r>
            <a:r>
              <a:rPr lang="fr-FR" dirty="0" smtClean="0"/>
              <a:t>, il doit se réveiller à 6h40.</a:t>
            </a:r>
            <a:br>
              <a:rPr lang="fr-FR" dirty="0" smtClean="0"/>
            </a:br>
            <a:r>
              <a:rPr lang="fr-FR" dirty="0" smtClean="0"/>
              <a:t>A quelle heure doit-il se coucher ?</a:t>
            </a:r>
            <a:br>
              <a:rPr lang="fr-FR" dirty="0" smtClean="0"/>
            </a:b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694664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8596668" cy="1320800"/>
          </a:xfrm>
        </p:spPr>
        <p:txBody>
          <a:bodyPr/>
          <a:lstStyle/>
          <a:p>
            <a:r>
              <a:rPr lang="fr-FR" dirty="0" smtClean="0"/>
              <a:t>Exercice 36 page 25</a:t>
            </a:r>
            <a:endParaRPr lang="fr-FR" dirty="0"/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65648" y="1463183"/>
            <a:ext cx="5336684" cy="35294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2870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8596668" cy="1320800"/>
          </a:xfrm>
        </p:spPr>
        <p:txBody>
          <a:bodyPr/>
          <a:lstStyle/>
          <a:p>
            <a:r>
              <a:rPr lang="fr-FR" dirty="0" smtClean="0"/>
              <a:t>Exercice 64 page 25</a:t>
            </a:r>
            <a:endParaRPr lang="fr-FR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1297" y="1270000"/>
            <a:ext cx="4876704" cy="2026992"/>
          </a:xfrm>
          <a:prstGeom prst="rect">
            <a:avLst/>
          </a:prstGeom>
        </p:spPr>
      </p:pic>
      <p:sp>
        <p:nvSpPr>
          <p:cNvPr id="6" name="ZoneTexte 5"/>
          <p:cNvSpPr txBox="1"/>
          <p:nvPr/>
        </p:nvSpPr>
        <p:spPr>
          <a:xfrm>
            <a:off x="6814137" y="1690366"/>
            <a:ext cx="2575775" cy="923330"/>
          </a:xfrm>
          <a:prstGeom prst="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fr-FR" dirty="0" smtClean="0"/>
              <a:t>Même problème avec:</a:t>
            </a:r>
          </a:p>
          <a:p>
            <a:r>
              <a:rPr lang="fr-FR" dirty="0" smtClean="0"/>
              <a:t>- 60 têtes</a:t>
            </a:r>
            <a:br>
              <a:rPr lang="fr-FR" dirty="0" smtClean="0"/>
            </a:br>
            <a:r>
              <a:rPr lang="fr-FR" dirty="0" smtClean="0"/>
              <a:t>- 140 pieds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829133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9094464" cy="1320800"/>
          </a:xfrm>
        </p:spPr>
        <p:txBody>
          <a:bodyPr/>
          <a:lstStyle/>
          <a:p>
            <a:r>
              <a:rPr lang="fr-FR" dirty="0" smtClean="0"/>
              <a:t>Calcul mental ( Plickers )</a:t>
            </a:r>
            <a:endParaRPr lang="fr-F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fr-FR" sz="1600" b="1" dirty="0"/>
          </a:p>
          <a:p>
            <a:pPr lvl="2"/>
            <a:endParaRPr lang="fr-FR" sz="1800" dirty="0" smtClean="0"/>
          </a:p>
          <a:p>
            <a:pPr lvl="2"/>
            <a:endParaRPr lang="fr-FR" sz="1800" dirty="0" smtClean="0"/>
          </a:p>
          <a:p>
            <a:pPr lvl="2"/>
            <a:endParaRPr lang="fr-FR" dirty="0" smtClean="0"/>
          </a:p>
          <a:p>
            <a:pPr lvl="1"/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1E259-A82A-4652-B66A-7488AC197EC8}" type="slidenum">
              <a:rPr lang="fr-FR" smtClean="0"/>
              <a:t>28</a:t>
            </a:fld>
            <a:endParaRPr lang="fr-FR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31128" y="1665097"/>
            <a:ext cx="4810125" cy="4619625"/>
          </a:xfrm>
          <a:prstGeom prst="rect">
            <a:avLst/>
          </a:prstGeom>
        </p:spPr>
      </p:pic>
      <p:pic>
        <p:nvPicPr>
          <p:cNvPr id="1026" name="Picture 2" descr="Afficher l'image d'origin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59423" y="81887"/>
            <a:ext cx="28575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932983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9094464" cy="1320800"/>
          </a:xfrm>
        </p:spPr>
        <p:txBody>
          <a:bodyPr/>
          <a:lstStyle/>
          <a:p>
            <a:r>
              <a:rPr lang="fr-FR" dirty="0" smtClean="0"/>
              <a:t>Calcul mental</a:t>
            </a:r>
            <a:endParaRPr lang="fr-F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677333" y="2160589"/>
                <a:ext cx="9299179" cy="3880773"/>
              </a:xfrm>
            </p:spPr>
            <p:txBody>
              <a:bodyPr/>
              <a:lstStyle/>
              <a:p>
                <a:r>
                  <a:rPr lang="fr-FR" sz="2800" dirty="0" smtClean="0"/>
                  <a:t>Question 1:</a:t>
                </a:r>
                <a:br>
                  <a:rPr lang="fr-FR" sz="2800" dirty="0" smtClean="0"/>
                </a:br>
                <a14:m>
                  <m:oMath xmlns:m="http://schemas.openxmlformats.org/officeDocument/2006/math">
                    <m:r>
                      <a:rPr lang="en-US" sz="2400" b="1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𝟏</m:t>
                    </m:r>
                    <m:r>
                      <a:rPr lang="en-US" sz="2400" b="1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400" b="1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𝟓</m:t>
                    </m:r>
                    <m:r>
                      <a:rPr lang="en-US" sz="2400" b="1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400" b="1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𝒉</m:t>
                    </m:r>
                  </m:oMath>
                </a14:m>
                <a:r>
                  <a:rPr lang="fr-FR" sz="2400" dirty="0" smtClean="0"/>
                  <a:t> est égal à…</a:t>
                </a:r>
                <a:endParaRPr lang="fr-FR" sz="1600" dirty="0" smtClean="0"/>
              </a:p>
              <a:p>
                <a:pPr lvl="1"/>
                <a:endParaRPr lang="fr-FR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77333" y="2160589"/>
                <a:ext cx="9299179" cy="3880773"/>
              </a:xfrm>
              <a:blipFill rotWithShape="0">
                <a:blip r:embed="rId2"/>
                <a:stretch>
                  <a:fillRect l="-786" t="-1413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1E259-A82A-4652-B66A-7488AC197EC8}" type="slidenum">
              <a:rPr lang="fr-FR" smtClean="0"/>
              <a:t>29</a:t>
            </a:fld>
            <a:endParaRPr lang="fr-FR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6" name="Table 5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189592121"/>
                  </p:ext>
                </p:extLst>
              </p:nvPr>
            </p:nvGraphicFramePr>
            <p:xfrm>
              <a:off x="1146003" y="3938695"/>
              <a:ext cx="9608432" cy="1280160"/>
            </p:xfrm>
            <a:graphic>
              <a:graphicData uri="http://schemas.openxmlformats.org/drawingml/2006/table">
                <a:tbl>
                  <a:tblPr>
                    <a:tableStyleId>{5C22544A-7EE6-4342-B048-85BDC9FD1C3A}</a:tableStyleId>
                  </a:tblPr>
                  <a:tblGrid>
                    <a:gridCol w="2402108"/>
                    <a:gridCol w="2402108"/>
                    <a:gridCol w="2402108"/>
                    <a:gridCol w="2402108"/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400" dirty="0" smtClean="0"/>
                            <a:t>A</a:t>
                          </a:r>
                          <a:endParaRPr lang="fr-FR" sz="2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400" dirty="0" smtClean="0"/>
                            <a:t>B</a:t>
                          </a:r>
                          <a:endParaRPr lang="fr-FR" sz="2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400" dirty="0" smtClean="0"/>
                            <a:t>C</a:t>
                          </a:r>
                          <a:endParaRPr lang="fr-FR" sz="2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400" dirty="0" smtClean="0"/>
                            <a:t>D</a:t>
                          </a:r>
                          <a:endParaRPr lang="fr-FR" sz="2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b="1" i="1" dirty="0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𝟏𝟒𝟑𝟓</m:t>
                                </m:r>
                                <m:r>
                                  <a:rPr lang="en-US" sz="2400" b="1" i="1" dirty="0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en-US" sz="2400" b="1" i="1" dirty="0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𝒔</m:t>
                                </m:r>
                              </m:oMath>
                            </m:oMathPara>
                          </a14:m>
                          <a:endParaRPr lang="fr-FR" sz="2400" b="1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b="1" i="1" dirty="0" smtClean="0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</a:rPr>
                                  <m:t>𝟗𝟎</m:t>
                                </m:r>
                                <m:r>
                                  <a:rPr lang="en-US" sz="2400" b="1" i="1" dirty="0" smtClean="0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en-US" sz="2400" b="1" i="1" dirty="0" smtClean="0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</a:rPr>
                                  <m:t>𝒎𝒊𝒏</m:t>
                                </m:r>
                              </m:oMath>
                            </m:oMathPara>
                          </a14:m>
                          <a:endParaRPr lang="fr-FR" sz="2400" b="1" dirty="0">
                            <a:solidFill>
                              <a:srgbClr val="00B050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b="1" i="1" dirty="0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  <m:r>
                                  <a:rPr lang="en-US" sz="2400" b="1" i="1" dirty="0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en-US" sz="2400" b="1" i="1" dirty="0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𝒉</m:t>
                                </m:r>
                                <m:r>
                                  <a:rPr lang="en-US" sz="2400" b="1" i="1" dirty="0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en-US" sz="2400" b="1" i="1" dirty="0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𝟓𝟎</m:t>
                                </m:r>
                                <m:r>
                                  <a:rPr lang="en-US" sz="2400" b="1" i="1" dirty="0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en-US" sz="2400" b="1" i="1" dirty="0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𝒎𝒊𝒏</m:t>
                                </m:r>
                              </m:oMath>
                            </m:oMathPara>
                          </a14:m>
                          <a:endParaRPr lang="fr-FR" sz="2400" b="1" dirty="0">
                            <a:solidFill>
                              <a:srgbClr val="0070C0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400" b="1" dirty="0" smtClean="0">
                              <a:solidFill>
                                <a:srgbClr val="FFC000"/>
                              </a:solidFill>
                            </a:rPr>
                            <a:t>Aucune de ces propositions</a:t>
                          </a:r>
                          <a:endParaRPr lang="fr-FR" sz="2400" b="1" dirty="0">
                            <a:solidFill>
                              <a:srgbClr val="FFC000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6" name="Table 5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189592121"/>
                  </p:ext>
                </p:extLst>
              </p:nvPr>
            </p:nvGraphicFramePr>
            <p:xfrm>
              <a:off x="1146003" y="3938695"/>
              <a:ext cx="9608432" cy="1280160"/>
            </p:xfrm>
            <a:graphic>
              <a:graphicData uri="http://schemas.openxmlformats.org/drawingml/2006/table">
                <a:tbl>
                  <a:tblPr>
                    <a:tableStyleId>{5C22544A-7EE6-4342-B048-85BDC9FD1C3A}</a:tableStyleId>
                  </a:tblPr>
                  <a:tblGrid>
                    <a:gridCol w="2402108"/>
                    <a:gridCol w="2402108"/>
                    <a:gridCol w="2402108"/>
                    <a:gridCol w="2402108"/>
                  </a:tblGrid>
                  <a:tr h="4572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400" dirty="0" smtClean="0"/>
                            <a:t>A</a:t>
                          </a:r>
                          <a:endParaRPr lang="fr-FR" sz="2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400" dirty="0" smtClean="0"/>
                            <a:t>B</a:t>
                          </a:r>
                          <a:endParaRPr lang="fr-FR" sz="2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400" dirty="0" smtClean="0"/>
                            <a:t>C</a:t>
                          </a:r>
                          <a:endParaRPr lang="fr-FR" sz="2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400" dirty="0" smtClean="0"/>
                            <a:t>D</a:t>
                          </a:r>
                          <a:endParaRPr lang="fr-FR" sz="2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822960"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3"/>
                          <a:stretch>
                            <a:fillRect l="-253" t="-61029" r="-300000" b="-1617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3"/>
                          <a:stretch>
                            <a:fillRect l="-100508" t="-61029" r="-200761" b="-1617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3"/>
                          <a:stretch>
                            <a:fillRect l="-200000" t="-61029" r="-100253" b="-1617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400" b="1" dirty="0" smtClean="0">
                              <a:solidFill>
                                <a:srgbClr val="FFC000"/>
                              </a:solidFill>
                            </a:rPr>
                            <a:t>Aucune de ces propositions</a:t>
                          </a:r>
                          <a:endParaRPr lang="fr-FR" sz="2400" b="1" dirty="0">
                            <a:solidFill>
                              <a:srgbClr val="FFC000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</a:tbl>
              </a:graphicData>
            </a:graphic>
          </p:graphicFrame>
        </mc:Fallback>
      </mc:AlternateContent>
      <p:pic>
        <p:nvPicPr>
          <p:cNvPr id="7" name="Picture 2" descr="Afficher l'image d'origin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59423" y="81887"/>
            <a:ext cx="28575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146675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19393" y="125980"/>
            <a:ext cx="2904085" cy="2696138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27856" y="2895600"/>
            <a:ext cx="1121163" cy="1440722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25793" y="2373823"/>
            <a:ext cx="1164977" cy="2062826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92604" y="3009900"/>
            <a:ext cx="1532549" cy="1430592"/>
          </a:xfrm>
          <a:prstGeom prst="rect">
            <a:avLst/>
          </a:prstGeom>
        </p:spPr>
      </p:pic>
      <p:pic>
        <p:nvPicPr>
          <p:cNvPr id="1026" name="Picture 2" descr="Afficher l'image d'origine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939926">
            <a:off x="5942182" y="3196524"/>
            <a:ext cx="1783090" cy="8546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ZoneTexte 7"/>
          <p:cNvSpPr txBox="1"/>
          <p:nvPr/>
        </p:nvSpPr>
        <p:spPr>
          <a:xfrm>
            <a:off x="1267194" y="4552558"/>
            <a:ext cx="1081825" cy="461665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4,90 </a:t>
            </a:r>
            <a:r>
              <a:rPr lang="fr-FR" sz="2400" dirty="0" smtClean="0"/>
              <a:t>‎€</a:t>
            </a:r>
            <a:endParaRPr lang="fr-FR" sz="2400" dirty="0"/>
          </a:p>
        </p:txBody>
      </p:sp>
      <p:sp>
        <p:nvSpPr>
          <p:cNvPr id="13" name="ZoneTexte 12"/>
          <p:cNvSpPr txBox="1"/>
          <p:nvPr/>
        </p:nvSpPr>
        <p:spPr>
          <a:xfrm>
            <a:off x="2925793" y="4552558"/>
            <a:ext cx="1081825" cy="461665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1</a:t>
            </a:r>
            <a:r>
              <a:rPr lang="en-US" sz="2400" dirty="0" smtClean="0"/>
              <a:t>,09 </a:t>
            </a:r>
            <a:r>
              <a:rPr lang="fr-FR" sz="2400" dirty="0" smtClean="0"/>
              <a:t>‎€</a:t>
            </a:r>
            <a:endParaRPr lang="fr-FR" sz="2400" dirty="0"/>
          </a:p>
        </p:txBody>
      </p:sp>
      <p:sp>
        <p:nvSpPr>
          <p:cNvPr id="14" name="ZoneTexte 13"/>
          <p:cNvSpPr txBox="1"/>
          <p:nvPr/>
        </p:nvSpPr>
        <p:spPr>
          <a:xfrm>
            <a:off x="4721668" y="4552558"/>
            <a:ext cx="1081825" cy="461665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2,97 </a:t>
            </a:r>
            <a:r>
              <a:rPr lang="fr-FR" sz="2400" dirty="0" smtClean="0"/>
              <a:t>‎€</a:t>
            </a:r>
            <a:endParaRPr lang="fr-FR" sz="2400" dirty="0"/>
          </a:p>
        </p:txBody>
      </p:sp>
      <p:sp>
        <p:nvSpPr>
          <p:cNvPr id="15" name="ZoneTexte 14"/>
          <p:cNvSpPr txBox="1"/>
          <p:nvPr/>
        </p:nvSpPr>
        <p:spPr>
          <a:xfrm>
            <a:off x="6465429" y="4552558"/>
            <a:ext cx="1081825" cy="461665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1,16 </a:t>
            </a:r>
            <a:r>
              <a:rPr lang="fr-FR" sz="2400" dirty="0" smtClean="0"/>
              <a:t>‎€</a:t>
            </a:r>
            <a:endParaRPr lang="fr-FR" sz="2400" dirty="0"/>
          </a:p>
        </p:txBody>
      </p:sp>
      <p:sp>
        <p:nvSpPr>
          <p:cNvPr id="16" name="ZoneTexte 15"/>
          <p:cNvSpPr txBox="1"/>
          <p:nvPr/>
        </p:nvSpPr>
        <p:spPr>
          <a:xfrm>
            <a:off x="1267194" y="5505594"/>
            <a:ext cx="1081825" cy="461665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accent2"/>
                </a:solidFill>
              </a:rPr>
              <a:t>5 </a:t>
            </a:r>
            <a:r>
              <a:rPr lang="fr-FR" sz="2400" dirty="0" smtClean="0">
                <a:solidFill>
                  <a:schemeClr val="accent2"/>
                </a:solidFill>
              </a:rPr>
              <a:t>‎€</a:t>
            </a:r>
            <a:endParaRPr lang="fr-FR" sz="2400" dirty="0">
              <a:solidFill>
                <a:schemeClr val="accent2"/>
              </a:solidFill>
            </a:endParaRPr>
          </a:p>
        </p:txBody>
      </p:sp>
      <p:sp>
        <p:nvSpPr>
          <p:cNvPr id="17" name="ZoneTexte 16"/>
          <p:cNvSpPr txBox="1"/>
          <p:nvPr/>
        </p:nvSpPr>
        <p:spPr>
          <a:xfrm>
            <a:off x="2967368" y="5505594"/>
            <a:ext cx="1081825" cy="461665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accent2"/>
                </a:solidFill>
              </a:rPr>
              <a:t>1 </a:t>
            </a:r>
            <a:r>
              <a:rPr lang="fr-FR" sz="2400" dirty="0" smtClean="0">
                <a:solidFill>
                  <a:schemeClr val="accent2"/>
                </a:solidFill>
              </a:rPr>
              <a:t>‎€</a:t>
            </a:r>
            <a:endParaRPr lang="fr-FR" sz="2400" dirty="0">
              <a:solidFill>
                <a:schemeClr val="accent2"/>
              </a:solidFill>
            </a:endParaRPr>
          </a:p>
        </p:txBody>
      </p:sp>
      <p:sp>
        <p:nvSpPr>
          <p:cNvPr id="18" name="ZoneTexte 17"/>
          <p:cNvSpPr txBox="1"/>
          <p:nvPr/>
        </p:nvSpPr>
        <p:spPr>
          <a:xfrm>
            <a:off x="4721668" y="5486141"/>
            <a:ext cx="1081825" cy="461665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accent2"/>
                </a:solidFill>
              </a:rPr>
              <a:t>3 </a:t>
            </a:r>
            <a:r>
              <a:rPr lang="fr-FR" sz="2400" dirty="0" smtClean="0">
                <a:solidFill>
                  <a:schemeClr val="accent2"/>
                </a:solidFill>
              </a:rPr>
              <a:t>‎€</a:t>
            </a:r>
            <a:endParaRPr lang="fr-FR" sz="2400" dirty="0">
              <a:solidFill>
                <a:schemeClr val="accent2"/>
              </a:solidFill>
            </a:endParaRPr>
          </a:p>
        </p:txBody>
      </p:sp>
      <p:sp>
        <p:nvSpPr>
          <p:cNvPr id="19" name="ZoneTexte 18"/>
          <p:cNvSpPr txBox="1"/>
          <p:nvPr/>
        </p:nvSpPr>
        <p:spPr>
          <a:xfrm>
            <a:off x="6465429" y="5485882"/>
            <a:ext cx="1081825" cy="461665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accent2"/>
                </a:solidFill>
              </a:rPr>
              <a:t>1 </a:t>
            </a:r>
            <a:r>
              <a:rPr lang="fr-FR" sz="2400" dirty="0" smtClean="0">
                <a:solidFill>
                  <a:schemeClr val="accent2"/>
                </a:solidFill>
              </a:rPr>
              <a:t>‎€</a:t>
            </a:r>
            <a:endParaRPr lang="fr-FR" sz="2400" dirty="0">
              <a:solidFill>
                <a:schemeClr val="accent2"/>
              </a:solidFill>
            </a:endParaRP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I. Ordre de grandeur</a:t>
            </a:r>
            <a:endParaRPr lang="fr-FR" dirty="0"/>
          </a:p>
        </p:txBody>
      </p:sp>
      <p:pic>
        <p:nvPicPr>
          <p:cNvPr id="27" name="Image 2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19747040">
            <a:off x="7934704" y="3805556"/>
            <a:ext cx="1818229" cy="903287"/>
          </a:xfrm>
          <a:prstGeom prst="rect">
            <a:avLst/>
          </a:prstGeom>
        </p:spPr>
      </p:pic>
      <p:pic>
        <p:nvPicPr>
          <p:cNvPr id="1028" name="Picture 4" descr="Afficher l'image d'origine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684092">
            <a:off x="8297806" y="3982189"/>
            <a:ext cx="1820568" cy="9089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Image 27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 rot="19730259">
            <a:off x="8767705" y="4278868"/>
            <a:ext cx="1611646" cy="915037"/>
          </a:xfrm>
          <a:prstGeom prst="rect">
            <a:avLst/>
          </a:prstGeom>
        </p:spPr>
      </p:pic>
      <p:pic>
        <p:nvPicPr>
          <p:cNvPr id="29" name="Image 28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 rot="19791321">
            <a:off x="9054433" y="4412462"/>
            <a:ext cx="1967992" cy="10689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27077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9094464" cy="1320800"/>
          </a:xfrm>
        </p:spPr>
        <p:txBody>
          <a:bodyPr/>
          <a:lstStyle/>
          <a:p>
            <a:r>
              <a:rPr lang="fr-FR" dirty="0" smtClean="0"/>
              <a:t>Calcul mental</a:t>
            </a:r>
            <a:endParaRPr lang="fr-F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677333" y="2160589"/>
                <a:ext cx="9299179" cy="3880773"/>
              </a:xfrm>
            </p:spPr>
            <p:txBody>
              <a:bodyPr/>
              <a:lstStyle/>
              <a:p>
                <a:r>
                  <a:rPr lang="fr-FR" sz="2800" dirty="0" smtClean="0"/>
                  <a:t>Question 2:</a:t>
                </a:r>
                <a:br>
                  <a:rPr lang="fr-FR" sz="2800" dirty="0" smtClean="0"/>
                </a:br>
                <a14:m>
                  <m:oMath xmlns:m="http://schemas.openxmlformats.org/officeDocument/2006/math">
                    <m:r>
                      <a:rPr lang="en-US" sz="2400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𝟑</m:t>
                    </m:r>
                    <m:r>
                      <a:rPr lang="en-US" sz="2400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r>
                      <a:rPr lang="en-US" sz="2400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𝟐</m:t>
                    </m:r>
                    <m:r>
                      <a:rPr lang="en-US" sz="2400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en-US" sz="2400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𝟓</m:t>
                    </m:r>
                    <m:r>
                      <a:rPr lang="en-US" sz="2400" b="1" i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fr-FR" sz="2400" dirty="0" smtClean="0"/>
                  <a:t>est égal à …</a:t>
                </a:r>
                <a:endParaRPr lang="fr-FR" dirty="0" smtClean="0"/>
              </a:p>
              <a:p>
                <a:pPr lvl="1"/>
                <a:endParaRPr lang="fr-FR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77333" y="2160589"/>
                <a:ext cx="9299179" cy="3880773"/>
              </a:xfrm>
              <a:blipFill rotWithShape="0">
                <a:blip r:embed="rId2"/>
                <a:stretch>
                  <a:fillRect l="-786" t="-1413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1E259-A82A-4652-B66A-7488AC197EC8}" type="slidenum">
              <a:rPr lang="fr-FR" smtClean="0"/>
              <a:t>30</a:t>
            </a:fld>
            <a:endParaRPr lang="fr-FR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6" name="Table 5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210017373"/>
                  </p:ext>
                </p:extLst>
              </p:nvPr>
            </p:nvGraphicFramePr>
            <p:xfrm>
              <a:off x="1146003" y="3938695"/>
              <a:ext cx="9608432" cy="1280160"/>
            </p:xfrm>
            <a:graphic>
              <a:graphicData uri="http://schemas.openxmlformats.org/drawingml/2006/table">
                <a:tbl>
                  <a:tblPr>
                    <a:tableStyleId>{5C22544A-7EE6-4342-B048-85BDC9FD1C3A}</a:tableStyleId>
                  </a:tblPr>
                  <a:tblGrid>
                    <a:gridCol w="2402108"/>
                    <a:gridCol w="2402108"/>
                    <a:gridCol w="2402108"/>
                    <a:gridCol w="2402108"/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400" dirty="0" smtClean="0"/>
                            <a:t>A</a:t>
                          </a:r>
                          <a:endParaRPr lang="fr-FR" sz="2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400" dirty="0" smtClean="0"/>
                            <a:t>B</a:t>
                          </a:r>
                          <a:endParaRPr lang="fr-FR" sz="2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400" dirty="0" smtClean="0"/>
                            <a:t>C</a:t>
                          </a:r>
                          <a:endParaRPr lang="fr-FR" sz="2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400" dirty="0" smtClean="0"/>
                            <a:t>D</a:t>
                          </a:r>
                          <a:endParaRPr lang="fr-FR" sz="2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b="1" i="1" dirty="0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𝟓</m:t>
                                </m:r>
                              </m:oMath>
                            </m:oMathPara>
                          </a14:m>
                          <a:endParaRPr lang="fr-FR" sz="2400" b="1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b="1" i="1" dirty="0" smtClean="0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</a:rPr>
                                  <m:t>𝟏𝟓</m:t>
                                </m:r>
                              </m:oMath>
                            </m:oMathPara>
                          </a14:m>
                          <a:endParaRPr lang="fr-FR" sz="2400" b="1" dirty="0">
                            <a:solidFill>
                              <a:srgbClr val="00B050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b="1" i="1" dirty="0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𝟐𝟓</m:t>
                                </m:r>
                              </m:oMath>
                            </m:oMathPara>
                          </a14:m>
                          <a:endParaRPr lang="fr-FR" sz="2400" b="1" dirty="0">
                            <a:solidFill>
                              <a:srgbClr val="0070C0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400" b="1" dirty="0" smtClean="0">
                              <a:solidFill>
                                <a:srgbClr val="FFC000"/>
                              </a:solidFill>
                            </a:rPr>
                            <a:t>Aucune de ces propositions</a:t>
                          </a:r>
                          <a:endParaRPr lang="fr-FR" sz="2400" b="1" dirty="0">
                            <a:solidFill>
                              <a:srgbClr val="FFC000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6" name="Table 5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210017373"/>
                  </p:ext>
                </p:extLst>
              </p:nvPr>
            </p:nvGraphicFramePr>
            <p:xfrm>
              <a:off x="1146003" y="3938695"/>
              <a:ext cx="9608432" cy="1280160"/>
            </p:xfrm>
            <a:graphic>
              <a:graphicData uri="http://schemas.openxmlformats.org/drawingml/2006/table">
                <a:tbl>
                  <a:tblPr>
                    <a:tableStyleId>{5C22544A-7EE6-4342-B048-85BDC9FD1C3A}</a:tableStyleId>
                  </a:tblPr>
                  <a:tblGrid>
                    <a:gridCol w="2402108"/>
                    <a:gridCol w="2402108"/>
                    <a:gridCol w="2402108"/>
                    <a:gridCol w="2402108"/>
                  </a:tblGrid>
                  <a:tr h="4572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400" dirty="0" smtClean="0"/>
                            <a:t>A</a:t>
                          </a:r>
                          <a:endParaRPr lang="fr-FR" sz="2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400" dirty="0" smtClean="0"/>
                            <a:t>B</a:t>
                          </a:r>
                          <a:endParaRPr lang="fr-FR" sz="2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400" dirty="0" smtClean="0"/>
                            <a:t>C</a:t>
                          </a:r>
                          <a:endParaRPr lang="fr-FR" sz="2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400" dirty="0" smtClean="0"/>
                            <a:t>D</a:t>
                          </a:r>
                          <a:endParaRPr lang="fr-FR" sz="2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822960"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3"/>
                          <a:stretch>
                            <a:fillRect l="-253" t="-61029" r="-300000" b="-1617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3"/>
                          <a:stretch>
                            <a:fillRect l="-100508" t="-61029" r="-200761" b="-1617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3"/>
                          <a:stretch>
                            <a:fillRect l="-200000" t="-61029" r="-100253" b="-1617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400" b="1" dirty="0" smtClean="0">
                              <a:solidFill>
                                <a:srgbClr val="FFC000"/>
                              </a:solidFill>
                            </a:rPr>
                            <a:t>Aucune de ces propositions</a:t>
                          </a:r>
                          <a:endParaRPr lang="fr-FR" sz="2400" b="1" dirty="0">
                            <a:solidFill>
                              <a:srgbClr val="FFC000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</a:tbl>
              </a:graphicData>
            </a:graphic>
          </p:graphicFrame>
        </mc:Fallback>
      </mc:AlternateContent>
      <p:pic>
        <p:nvPicPr>
          <p:cNvPr id="7" name="Picture 2" descr="Afficher l'image d'origin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59423" y="81887"/>
            <a:ext cx="28575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997290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9094464" cy="1320800"/>
          </a:xfrm>
        </p:spPr>
        <p:txBody>
          <a:bodyPr/>
          <a:lstStyle/>
          <a:p>
            <a:r>
              <a:rPr lang="fr-FR" dirty="0" smtClean="0"/>
              <a:t>Calcul mental</a:t>
            </a:r>
            <a:endParaRPr lang="fr-F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677333" y="2160589"/>
                <a:ext cx="9299179" cy="3880773"/>
              </a:xfrm>
            </p:spPr>
            <p:txBody>
              <a:bodyPr/>
              <a:lstStyle/>
              <a:p>
                <a:r>
                  <a:rPr lang="fr-FR" sz="2800" dirty="0" smtClean="0"/>
                  <a:t>Question 3:</a:t>
                </a:r>
                <a:br>
                  <a:rPr lang="fr-FR" sz="2800" dirty="0" smtClean="0"/>
                </a:br>
                <a14:m>
                  <m:oMath xmlns:m="http://schemas.openxmlformats.org/officeDocument/2006/math">
                    <m:r>
                      <a:rPr lang="en-US" sz="2400" b="0" i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𝟐</m:t>
                    </m:r>
                    <m:r>
                      <a:rPr lang="en-US" sz="2400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400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𝟓</m:t>
                    </m:r>
                    <m:r>
                      <a:rPr lang="en-US" sz="2400" b="1" i="1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r>
                      <a:rPr lang="en-US" sz="2400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𝟏</m:t>
                    </m:r>
                    <m:r>
                      <a:rPr lang="en-US" sz="2400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r>
                      <a:rPr lang="en-US" sz="2400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𝟓</m:t>
                    </m:r>
                    <m:r>
                      <a:rPr lang="en-US" sz="2400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)×</m:t>
                    </m:r>
                    <m:r>
                      <a:rPr lang="en-US" sz="2400" b="1" i="1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𝟓</m:t>
                    </m:r>
                    <m:r>
                      <a:rPr lang="en-US" sz="2400" b="1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fr-FR" sz="2400" dirty="0"/>
                  <a:t>est égal à …</a:t>
                </a:r>
              </a:p>
              <a:p>
                <a:pPr lvl="1"/>
                <a:endParaRPr lang="fr-FR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77333" y="2160589"/>
                <a:ext cx="9299179" cy="3880773"/>
              </a:xfrm>
              <a:blipFill rotWithShape="0">
                <a:blip r:embed="rId2"/>
                <a:stretch>
                  <a:fillRect l="-786" t="-1413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1E259-A82A-4652-B66A-7488AC197EC8}" type="slidenum">
              <a:rPr lang="fr-FR" smtClean="0"/>
              <a:t>31</a:t>
            </a:fld>
            <a:endParaRPr lang="fr-FR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6" name="Table 5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002583483"/>
                  </p:ext>
                </p:extLst>
              </p:nvPr>
            </p:nvGraphicFramePr>
            <p:xfrm>
              <a:off x="1146003" y="3938695"/>
              <a:ext cx="9608432" cy="1271715"/>
            </p:xfrm>
            <a:graphic>
              <a:graphicData uri="http://schemas.openxmlformats.org/drawingml/2006/table">
                <a:tbl>
                  <a:tblPr>
                    <a:tableStyleId>{5C22544A-7EE6-4342-B048-85BDC9FD1C3A}</a:tableStyleId>
                  </a:tblPr>
                  <a:tblGrid>
                    <a:gridCol w="2402108"/>
                    <a:gridCol w="2402108"/>
                    <a:gridCol w="2402108"/>
                    <a:gridCol w="2402108"/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400" dirty="0" smtClean="0"/>
                            <a:t>A</a:t>
                          </a:r>
                          <a:endParaRPr lang="fr-FR" sz="2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400" dirty="0" smtClean="0"/>
                            <a:t>B</a:t>
                          </a:r>
                          <a:endParaRPr lang="fr-FR" sz="2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400" dirty="0" smtClean="0"/>
                            <a:t>C</a:t>
                          </a:r>
                          <a:endParaRPr lang="fr-FR" sz="2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400" dirty="0" smtClean="0"/>
                            <a:t>D</a:t>
                          </a:r>
                          <a:endParaRPr lang="fr-FR" sz="2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b="1" i="1" dirty="0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𝟏𝟓</m:t>
                                </m:r>
                              </m:oMath>
                            </m:oMathPara>
                          </a14:m>
                          <a:endParaRPr lang="fr-FR" sz="2400" b="1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b="1" i="1" dirty="0" smtClean="0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</a:rPr>
                                  <m:t>𝟐𝟎</m:t>
                                </m:r>
                              </m:oMath>
                            </m:oMathPara>
                          </a14:m>
                          <a:endParaRPr lang="fr-FR" sz="2400" b="1" dirty="0">
                            <a:solidFill>
                              <a:srgbClr val="00B050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b="1" i="1" dirty="0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𝟐𝟓</m:t>
                                </m:r>
                              </m:oMath>
                            </m:oMathPara>
                          </a14:m>
                          <a:endParaRPr lang="fr-FR" sz="2400" b="1" dirty="0">
                            <a:solidFill>
                              <a:srgbClr val="0070C0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"/>
                              </m:oMathParaPr>
                              <m:oMath xmlns:m="http://schemas.openxmlformats.org/officeDocument/2006/math">
                                <m:r>
                                  <m:rPr>
                                    <m:nor/>
                                  </m:rPr>
                                  <a:rPr lang="fr-FR" sz="2400" b="1" dirty="0" smtClean="0">
                                    <a:solidFill>
                                      <a:srgbClr val="FFC000"/>
                                    </a:solidFill>
                                  </a:rPr>
                                  <m:t>Aucune</m:t>
                                </m:r>
                                <m:r>
                                  <m:rPr>
                                    <m:nor/>
                                  </m:rPr>
                                  <a:rPr lang="fr-FR" sz="2400" b="1" dirty="0" smtClean="0">
                                    <a:solidFill>
                                      <a:srgbClr val="FFC000"/>
                                    </a:solidFill>
                                  </a:rPr>
                                  <m:t> </m:t>
                                </m:r>
                                <m:r>
                                  <m:rPr>
                                    <m:nor/>
                                  </m:rPr>
                                  <a:rPr lang="fr-FR" sz="2400" b="1" dirty="0" smtClean="0">
                                    <a:solidFill>
                                      <a:srgbClr val="FFC000"/>
                                    </a:solidFill>
                                  </a:rPr>
                                  <m:t>de</m:t>
                                </m:r>
                                <m:r>
                                  <m:rPr>
                                    <m:nor/>
                                  </m:rPr>
                                  <a:rPr lang="fr-FR" sz="2400" b="1" dirty="0" smtClean="0">
                                    <a:solidFill>
                                      <a:srgbClr val="FFC000"/>
                                    </a:solidFill>
                                  </a:rPr>
                                  <m:t> </m:t>
                                </m:r>
                                <m:r>
                                  <m:rPr>
                                    <m:nor/>
                                  </m:rPr>
                                  <a:rPr lang="fr-FR" sz="2400" b="1" dirty="0" smtClean="0">
                                    <a:solidFill>
                                      <a:srgbClr val="FFC000"/>
                                    </a:solidFill>
                                  </a:rPr>
                                  <m:t>ces</m:t>
                                </m:r>
                                <m:r>
                                  <m:rPr>
                                    <m:nor/>
                                  </m:rPr>
                                  <a:rPr lang="fr-FR" sz="2400" b="1" dirty="0" smtClean="0">
                                    <a:solidFill>
                                      <a:srgbClr val="FFC000"/>
                                    </a:solidFill>
                                  </a:rPr>
                                  <m:t> </m:t>
                                </m:r>
                                <m:r>
                                  <m:rPr>
                                    <m:nor/>
                                  </m:rPr>
                                  <a:rPr lang="fr-FR" sz="2400" b="1" dirty="0" smtClean="0">
                                    <a:solidFill>
                                      <a:srgbClr val="FFC000"/>
                                    </a:solidFill>
                                  </a:rPr>
                                  <m:t>propositions</m:t>
                                </m:r>
                              </m:oMath>
                            </m:oMathPara>
                          </a14:m>
                          <a:endParaRPr lang="fr-FR" sz="2400" b="1" dirty="0">
                            <a:solidFill>
                              <a:srgbClr val="FFC000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6" name="Table 5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002583483"/>
                  </p:ext>
                </p:extLst>
              </p:nvPr>
            </p:nvGraphicFramePr>
            <p:xfrm>
              <a:off x="1146003" y="3938695"/>
              <a:ext cx="9608432" cy="1271715"/>
            </p:xfrm>
            <a:graphic>
              <a:graphicData uri="http://schemas.openxmlformats.org/drawingml/2006/table">
                <a:tbl>
                  <a:tblPr>
                    <a:tableStyleId>{5C22544A-7EE6-4342-B048-85BDC9FD1C3A}</a:tableStyleId>
                  </a:tblPr>
                  <a:tblGrid>
                    <a:gridCol w="2402108"/>
                    <a:gridCol w="2402108"/>
                    <a:gridCol w="2402108"/>
                    <a:gridCol w="2402108"/>
                  </a:tblGrid>
                  <a:tr h="4572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400" dirty="0" smtClean="0"/>
                            <a:t>A</a:t>
                          </a:r>
                          <a:endParaRPr lang="fr-FR" sz="2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400" dirty="0" smtClean="0"/>
                            <a:t>B</a:t>
                          </a:r>
                          <a:endParaRPr lang="fr-FR" sz="2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400" dirty="0" smtClean="0"/>
                            <a:t>C</a:t>
                          </a:r>
                          <a:endParaRPr lang="fr-FR" sz="2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400" dirty="0" smtClean="0"/>
                            <a:t>D</a:t>
                          </a:r>
                          <a:endParaRPr lang="fr-FR" sz="2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814515"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3"/>
                          <a:stretch>
                            <a:fillRect l="-253" t="-61940" r="-300000" b="-1044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3"/>
                          <a:stretch>
                            <a:fillRect l="-100508" t="-61940" r="-200761" b="-1044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3"/>
                          <a:stretch>
                            <a:fillRect l="-200000" t="-61940" r="-100253" b="-1044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3"/>
                          <a:stretch>
                            <a:fillRect l="-300761" t="-61940" r="-508" b="-10448"/>
                          </a:stretch>
                        </a:blipFill>
                      </a:tcPr>
                    </a:tc>
                  </a:tr>
                </a:tbl>
              </a:graphicData>
            </a:graphic>
          </p:graphicFrame>
        </mc:Fallback>
      </mc:AlternateContent>
      <p:pic>
        <p:nvPicPr>
          <p:cNvPr id="7" name="Picture 2" descr="Afficher l'image d'origin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59423" y="81887"/>
            <a:ext cx="28575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035023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9094464" cy="1320800"/>
          </a:xfrm>
        </p:spPr>
        <p:txBody>
          <a:bodyPr/>
          <a:lstStyle/>
          <a:p>
            <a:r>
              <a:rPr lang="fr-FR" dirty="0" smtClean="0"/>
              <a:t>Calcul mental</a:t>
            </a:r>
            <a:endParaRPr lang="fr-F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677333" y="2160589"/>
                <a:ext cx="9299179" cy="3880773"/>
              </a:xfrm>
            </p:spPr>
            <p:txBody>
              <a:bodyPr/>
              <a:lstStyle/>
              <a:p>
                <a:r>
                  <a:rPr lang="fr-FR" sz="2800" dirty="0" smtClean="0"/>
                  <a:t>Question 4:</a:t>
                </a:r>
                <a:br>
                  <a:rPr lang="fr-FR" sz="2800" dirty="0" smtClean="0"/>
                </a:br>
                <a14:m>
                  <m:oMath xmlns:m="http://schemas.openxmlformats.org/officeDocument/2006/math">
                    <m:r>
                      <a:rPr lang="en-US" sz="2400" b="0" i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𝟒𝟏𝟗</m:t>
                    </m:r>
                    <m:r>
                      <a:rPr lang="en-US" sz="2400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400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𝟕</m:t>
                    </m:r>
                    <m:r>
                      <a:rPr lang="en-US" sz="2400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2400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𝟐𝟎</m:t>
                    </m:r>
                    <m:r>
                      <a:rPr lang="en-US" sz="2400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400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𝟐</m:t>
                    </m:r>
                    <m:r>
                      <a:rPr lang="en-US" sz="2400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  <m:r>
                      <a:rPr lang="en-US" sz="2400" b="1" i="1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en-US" sz="2400" b="1" i="1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𝟓</m:t>
                    </m:r>
                    <m:r>
                      <a:rPr lang="en-US" sz="2400" b="1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fr-FR" sz="2400" dirty="0" smtClean="0"/>
                  <a:t>est de l’ordre de grandeur de…</a:t>
                </a:r>
                <a:endParaRPr lang="fr-FR" sz="2800" dirty="0"/>
              </a:p>
              <a:p>
                <a:pPr lvl="1"/>
                <a:endParaRPr lang="fr-FR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77333" y="2160589"/>
                <a:ext cx="9299179" cy="3880773"/>
              </a:xfrm>
              <a:blipFill rotWithShape="0">
                <a:blip r:embed="rId2"/>
                <a:stretch>
                  <a:fillRect l="-786" t="-1413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1E259-A82A-4652-B66A-7488AC197EC8}" type="slidenum">
              <a:rPr lang="fr-FR" smtClean="0"/>
              <a:t>32</a:t>
            </a:fld>
            <a:endParaRPr lang="fr-FR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6" name="Table 5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101829095"/>
                  </p:ext>
                </p:extLst>
              </p:nvPr>
            </p:nvGraphicFramePr>
            <p:xfrm>
              <a:off x="1146003" y="3938695"/>
              <a:ext cx="9608432" cy="914400"/>
            </p:xfrm>
            <a:graphic>
              <a:graphicData uri="http://schemas.openxmlformats.org/drawingml/2006/table">
                <a:tbl>
                  <a:tblPr>
                    <a:tableStyleId>{5C22544A-7EE6-4342-B048-85BDC9FD1C3A}</a:tableStyleId>
                  </a:tblPr>
                  <a:tblGrid>
                    <a:gridCol w="2402108"/>
                    <a:gridCol w="2402108"/>
                    <a:gridCol w="2402108"/>
                    <a:gridCol w="2402108"/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400" dirty="0" smtClean="0"/>
                            <a:t>A</a:t>
                          </a:r>
                          <a:endParaRPr lang="fr-FR" sz="2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400" dirty="0" smtClean="0"/>
                            <a:t>B</a:t>
                          </a:r>
                          <a:endParaRPr lang="fr-FR" sz="2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400" dirty="0" smtClean="0"/>
                            <a:t>C</a:t>
                          </a:r>
                          <a:endParaRPr lang="fr-FR" sz="2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400" dirty="0" smtClean="0"/>
                            <a:t>D</a:t>
                          </a:r>
                          <a:endParaRPr lang="fr-FR" sz="2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b="1" i="1" dirty="0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𝟑𝟎𝟎</m:t>
                                </m:r>
                              </m:oMath>
                            </m:oMathPara>
                          </a14:m>
                          <a:endParaRPr lang="fr-FR" sz="2400" b="1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b="1" i="1" dirty="0" smtClean="0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</a:rPr>
                                  <m:t>𝟏𝟎𝟎𝟎</m:t>
                                </m:r>
                              </m:oMath>
                            </m:oMathPara>
                          </a14:m>
                          <a:endParaRPr lang="fr-FR" sz="2400" b="1" dirty="0">
                            <a:solidFill>
                              <a:srgbClr val="00B050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b="1" i="1" dirty="0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𝟐𝟎𝟎𝟎</m:t>
                                </m:r>
                              </m:oMath>
                            </m:oMathPara>
                          </a14:m>
                          <a:endParaRPr lang="fr-FR" sz="2400" b="1" dirty="0">
                            <a:solidFill>
                              <a:srgbClr val="0070C0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"/>
                              </m:oMathParaPr>
                              <m:oMath xmlns:m="http://schemas.openxmlformats.org/officeDocument/2006/math">
                                <m:r>
                                  <a:rPr lang="en-US" sz="2400" b="1" i="1" dirty="0" smtClean="0">
                                    <a:solidFill>
                                      <a:srgbClr val="FFC000"/>
                                    </a:solidFill>
                                    <a:latin typeface="Cambria Math" panose="02040503050406030204" pitchFamily="18" charset="0"/>
                                  </a:rPr>
                                  <m:t>𝟑𝟎𝟎𝟎</m:t>
                                </m:r>
                              </m:oMath>
                            </m:oMathPara>
                          </a14:m>
                          <a:endParaRPr lang="fr-FR" sz="2400" b="1" dirty="0">
                            <a:solidFill>
                              <a:srgbClr val="FFC000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6" name="Table 5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101829095"/>
                  </p:ext>
                </p:extLst>
              </p:nvPr>
            </p:nvGraphicFramePr>
            <p:xfrm>
              <a:off x="1146003" y="3938695"/>
              <a:ext cx="9608432" cy="914400"/>
            </p:xfrm>
            <a:graphic>
              <a:graphicData uri="http://schemas.openxmlformats.org/drawingml/2006/table">
                <a:tbl>
                  <a:tblPr>
                    <a:tableStyleId>{5C22544A-7EE6-4342-B048-85BDC9FD1C3A}</a:tableStyleId>
                  </a:tblPr>
                  <a:tblGrid>
                    <a:gridCol w="2402108"/>
                    <a:gridCol w="2402108"/>
                    <a:gridCol w="2402108"/>
                    <a:gridCol w="2402108"/>
                  </a:tblGrid>
                  <a:tr h="4572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400" dirty="0" smtClean="0"/>
                            <a:t>A</a:t>
                          </a:r>
                          <a:endParaRPr lang="fr-FR" sz="2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400" dirty="0" smtClean="0"/>
                            <a:t>B</a:t>
                          </a:r>
                          <a:endParaRPr lang="fr-FR" sz="2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400" dirty="0" smtClean="0"/>
                            <a:t>C</a:t>
                          </a:r>
                          <a:endParaRPr lang="fr-FR" sz="2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400" dirty="0" smtClean="0"/>
                            <a:t>D</a:t>
                          </a:r>
                          <a:endParaRPr lang="fr-FR" sz="2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457200"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3"/>
                          <a:stretch>
                            <a:fillRect l="-253" t="-112000" r="-300000" b="-2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3"/>
                          <a:stretch>
                            <a:fillRect l="-100508" t="-112000" r="-200761" b="-2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3"/>
                          <a:stretch>
                            <a:fillRect l="-200000" t="-112000" r="-100253" b="-2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3"/>
                          <a:stretch>
                            <a:fillRect l="-300761" t="-112000" r="-508" b="-2667"/>
                          </a:stretch>
                        </a:blipFill>
                      </a:tcPr>
                    </a:tc>
                  </a:tr>
                </a:tbl>
              </a:graphicData>
            </a:graphic>
          </p:graphicFrame>
        </mc:Fallback>
      </mc:AlternateContent>
      <p:pic>
        <p:nvPicPr>
          <p:cNvPr id="7" name="Picture 2" descr="Afficher l'image d'origin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59423" y="81887"/>
            <a:ext cx="28575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772439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9094464" cy="1320800"/>
          </a:xfrm>
        </p:spPr>
        <p:txBody>
          <a:bodyPr/>
          <a:lstStyle/>
          <a:p>
            <a:r>
              <a:rPr lang="fr-FR" dirty="0" smtClean="0"/>
              <a:t>Calcul mental</a:t>
            </a:r>
            <a:endParaRPr lang="fr-F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677333" y="2160589"/>
                <a:ext cx="9299179" cy="3880773"/>
              </a:xfrm>
            </p:spPr>
            <p:txBody>
              <a:bodyPr/>
              <a:lstStyle/>
              <a:p>
                <a:r>
                  <a:rPr lang="fr-FR" sz="2800" dirty="0" smtClean="0"/>
                  <a:t>Question 5:</a:t>
                </a:r>
                <a:br>
                  <a:rPr lang="fr-FR" sz="2800" dirty="0" smtClean="0"/>
                </a:br>
                <a:r>
                  <a:rPr lang="fr-FR" sz="2800" dirty="0" smtClean="0"/>
                  <a:t>Quel calcul est égal à </a:t>
                </a:r>
                <a14:m>
                  <m:oMath xmlns:m="http://schemas.openxmlformats.org/officeDocument/2006/math">
                    <m:r>
                      <a:rPr lang="fr-FR" sz="2800" b="1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𝟏𝟓</m:t>
                    </m:r>
                  </m:oMath>
                </a14:m>
                <a:r>
                  <a:rPr lang="fr-FR" sz="2800" dirty="0" smtClean="0"/>
                  <a:t> ?</a:t>
                </a:r>
                <a:endParaRPr lang="fr-FR" dirty="0" smtClean="0"/>
              </a:p>
              <a:p>
                <a:pPr lvl="1"/>
                <a:endParaRPr lang="fr-FR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77333" y="2160589"/>
                <a:ext cx="9299179" cy="3880773"/>
              </a:xfrm>
              <a:blipFill rotWithShape="0">
                <a:blip r:embed="rId2"/>
                <a:stretch>
                  <a:fillRect l="-786" t="-1413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1E259-A82A-4652-B66A-7488AC197EC8}" type="slidenum">
              <a:rPr lang="fr-FR" smtClean="0"/>
              <a:t>33</a:t>
            </a:fld>
            <a:endParaRPr lang="fr-FR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6" name="Table 5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87832842"/>
                  </p:ext>
                </p:extLst>
              </p:nvPr>
            </p:nvGraphicFramePr>
            <p:xfrm>
              <a:off x="1146003" y="3938695"/>
              <a:ext cx="9608432" cy="914400"/>
            </p:xfrm>
            <a:graphic>
              <a:graphicData uri="http://schemas.openxmlformats.org/drawingml/2006/table">
                <a:tbl>
                  <a:tblPr>
                    <a:tableStyleId>{5C22544A-7EE6-4342-B048-85BDC9FD1C3A}</a:tableStyleId>
                  </a:tblPr>
                  <a:tblGrid>
                    <a:gridCol w="2402108"/>
                    <a:gridCol w="2402108"/>
                    <a:gridCol w="2402108"/>
                    <a:gridCol w="2402108"/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400" dirty="0" smtClean="0"/>
                            <a:t>A</a:t>
                          </a:r>
                          <a:endParaRPr lang="fr-FR" sz="2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400" dirty="0" smtClean="0"/>
                            <a:t>B</a:t>
                          </a:r>
                          <a:endParaRPr lang="fr-FR" sz="2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400" dirty="0" smtClean="0"/>
                            <a:t>C</a:t>
                          </a:r>
                          <a:endParaRPr lang="fr-FR" sz="2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400" dirty="0" smtClean="0"/>
                            <a:t>D</a:t>
                          </a:r>
                          <a:endParaRPr lang="fr-FR" sz="2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b="1" i="1" dirty="0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𝟒</m:t>
                                </m:r>
                                <m:r>
                                  <a:rPr lang="en-US" sz="2400" b="1" i="1" dirty="0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en-US" sz="2400" b="1" i="1" dirty="0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𝟒</m:t>
                                </m:r>
                                <m:r>
                                  <a:rPr lang="en-US" sz="2400" b="1" i="1" dirty="0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×</m:t>
                                </m:r>
                                <m:r>
                                  <a:rPr lang="en-US" sz="2400" b="1" i="1" dirty="0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𝟒</m:t>
                                </m:r>
                                <m:r>
                                  <a:rPr lang="en-US" sz="2400" b="1" i="1" dirty="0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sz="2400" b="1" i="1" dirty="0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𝟒</m:t>
                                </m:r>
                              </m:oMath>
                            </m:oMathPara>
                          </a14:m>
                          <a:endParaRPr lang="fr-FR" sz="2400" b="1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b="1" i="1" dirty="0" smtClean="0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</a:rPr>
                                  <m:t>𝟒</m:t>
                                </m:r>
                                <m:r>
                                  <a:rPr lang="en-US" sz="2400" b="1" i="1" dirty="0" smtClean="0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×</m:t>
                                </m:r>
                                <m:r>
                                  <a:rPr lang="en-US" sz="2400" b="1" i="1" dirty="0" smtClean="0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𝟒</m:t>
                                </m:r>
                                <m:r>
                                  <a:rPr lang="en-US" sz="2400" b="1" i="1" dirty="0" smtClean="0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sz="2400" b="1" i="1" dirty="0" smtClean="0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𝟒</m:t>
                                </m:r>
                                <m:r>
                                  <a:rPr lang="en-US" sz="2400" b="1" i="1" dirty="0" smtClean="0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÷</m:t>
                                </m:r>
                                <m:r>
                                  <a:rPr lang="en-US" sz="2400" b="1" i="1" dirty="0" smtClean="0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𝟒</m:t>
                                </m:r>
                              </m:oMath>
                            </m:oMathPara>
                          </a14:m>
                          <a:endParaRPr lang="fr-FR" sz="2400" b="1" dirty="0">
                            <a:solidFill>
                              <a:srgbClr val="00B050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b="1" i="1" dirty="0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𝟒</m:t>
                                </m:r>
                                <m:r>
                                  <a:rPr lang="en-US" sz="2400" b="1" i="1" dirty="0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en-US" sz="2400" b="1" i="1" dirty="0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𝟒</m:t>
                                </m:r>
                                <m:r>
                                  <a:rPr lang="en-US" sz="2400" b="1" i="1" dirty="0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÷</m:t>
                                </m:r>
                                <m:r>
                                  <a:rPr lang="en-US" sz="2400" b="1" i="1" dirty="0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𝟒</m:t>
                                </m:r>
                                <m:r>
                                  <a:rPr lang="en-US" sz="2400" b="1" i="1" dirty="0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en-US" sz="2400" b="1" i="1" dirty="0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𝟒</m:t>
                                </m:r>
                              </m:oMath>
                            </m:oMathPara>
                          </a14:m>
                          <a:endParaRPr lang="fr-FR" sz="2400" b="1" dirty="0">
                            <a:solidFill>
                              <a:srgbClr val="0070C0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b="1" i="1" dirty="0" smtClean="0">
                                    <a:solidFill>
                                      <a:srgbClr val="FFC000"/>
                                    </a:solidFill>
                                    <a:latin typeface="Cambria Math" panose="02040503050406030204" pitchFamily="18" charset="0"/>
                                  </a:rPr>
                                  <m:t>𝟒</m:t>
                                </m:r>
                                <m:r>
                                  <a:rPr lang="en-US" sz="2400" b="1" i="1" dirty="0" smtClean="0">
                                    <a:solidFill>
                                      <a:srgbClr val="FFC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÷</m:t>
                                </m:r>
                                <m:r>
                                  <a:rPr lang="en-US" sz="2400" b="1" i="1" dirty="0" smtClean="0">
                                    <a:solidFill>
                                      <a:srgbClr val="FFC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𝟒</m:t>
                                </m:r>
                                <m:r>
                                  <a:rPr lang="en-US" sz="2400" b="1" i="1" dirty="0" smtClean="0">
                                    <a:solidFill>
                                      <a:srgbClr val="FFC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en-US" sz="2400" b="1" i="1" dirty="0" smtClean="0">
                                    <a:solidFill>
                                      <a:srgbClr val="FFC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𝟒</m:t>
                                </m:r>
                                <m:r>
                                  <a:rPr lang="en-US" sz="2400" b="1" i="1" dirty="0" smtClean="0">
                                    <a:solidFill>
                                      <a:srgbClr val="FFC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×</m:t>
                                </m:r>
                                <m:r>
                                  <a:rPr lang="en-US" sz="2400" b="1" i="1" dirty="0" smtClean="0">
                                    <a:solidFill>
                                      <a:srgbClr val="FFC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𝟒</m:t>
                                </m:r>
                              </m:oMath>
                            </m:oMathPara>
                          </a14:m>
                          <a:endParaRPr lang="fr-FR" sz="2400" b="1" dirty="0">
                            <a:solidFill>
                              <a:srgbClr val="FFC000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6" name="Table 5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87832842"/>
                  </p:ext>
                </p:extLst>
              </p:nvPr>
            </p:nvGraphicFramePr>
            <p:xfrm>
              <a:off x="1146003" y="3938695"/>
              <a:ext cx="9608432" cy="914400"/>
            </p:xfrm>
            <a:graphic>
              <a:graphicData uri="http://schemas.openxmlformats.org/drawingml/2006/table">
                <a:tbl>
                  <a:tblPr>
                    <a:tableStyleId>{5C22544A-7EE6-4342-B048-85BDC9FD1C3A}</a:tableStyleId>
                  </a:tblPr>
                  <a:tblGrid>
                    <a:gridCol w="2402108"/>
                    <a:gridCol w="2402108"/>
                    <a:gridCol w="2402108"/>
                    <a:gridCol w="2402108"/>
                  </a:tblGrid>
                  <a:tr h="4572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400" dirty="0" smtClean="0"/>
                            <a:t>A</a:t>
                          </a:r>
                          <a:endParaRPr lang="fr-FR" sz="2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400" dirty="0" smtClean="0"/>
                            <a:t>B</a:t>
                          </a:r>
                          <a:endParaRPr lang="fr-FR" sz="2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400" dirty="0" smtClean="0"/>
                            <a:t>C</a:t>
                          </a:r>
                          <a:endParaRPr lang="fr-FR" sz="2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400" dirty="0" smtClean="0"/>
                            <a:t>D</a:t>
                          </a:r>
                          <a:endParaRPr lang="fr-FR" sz="2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457200"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3"/>
                          <a:stretch>
                            <a:fillRect l="-253" t="-112000" r="-300000" b="-2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3"/>
                          <a:stretch>
                            <a:fillRect l="-100508" t="-112000" r="-200761" b="-2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3"/>
                          <a:stretch>
                            <a:fillRect l="-200000" t="-112000" r="-100253" b="-2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3"/>
                          <a:stretch>
                            <a:fillRect l="-300761" t="-112000" r="-508" b="-2667"/>
                          </a:stretch>
                        </a:blipFill>
                      </a:tcPr>
                    </a:tc>
                  </a:tr>
                </a:tbl>
              </a:graphicData>
            </a:graphic>
          </p:graphicFrame>
        </mc:Fallback>
      </mc:AlternateContent>
      <p:pic>
        <p:nvPicPr>
          <p:cNvPr id="7" name="Picture 2" descr="Afficher l'image d'origin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59423" y="81887"/>
            <a:ext cx="28575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554862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I. Ordre de grandeur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77334" y="1654152"/>
            <a:ext cx="8389393" cy="132307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FR" sz="2000" dirty="0" smtClean="0"/>
              <a:t>Pour obtenir un </a:t>
            </a:r>
            <a:r>
              <a:rPr lang="fr-FR" sz="2000" b="1" dirty="0" smtClean="0">
                <a:solidFill>
                  <a:schemeClr val="accent2"/>
                </a:solidFill>
              </a:rPr>
              <a:t>ordre de grandeur </a:t>
            </a:r>
            <a:r>
              <a:rPr lang="fr-FR" sz="2000" dirty="0" smtClean="0"/>
              <a:t>du résultat d’une opération, </a:t>
            </a:r>
            <a:br>
              <a:rPr lang="fr-FR" sz="2000" dirty="0" smtClean="0"/>
            </a:br>
            <a:r>
              <a:rPr lang="fr-FR" sz="2000" b="1" dirty="0" smtClean="0">
                <a:solidFill>
                  <a:srgbClr val="0070C0"/>
                </a:solidFill>
              </a:rPr>
              <a:t>on remplace les nombres</a:t>
            </a:r>
            <a:r>
              <a:rPr lang="fr-FR" sz="2000" dirty="0" smtClean="0"/>
              <a:t> qui interviennent dans cette opération par des nombres proches mais </a:t>
            </a:r>
            <a:r>
              <a:rPr lang="fr-FR" sz="2000" b="1" dirty="0" smtClean="0">
                <a:solidFill>
                  <a:srgbClr val="FF0000"/>
                </a:solidFill>
              </a:rPr>
              <a:t>plus simples</a:t>
            </a:r>
            <a:r>
              <a:rPr lang="fr-FR" sz="2000" dirty="0" smtClean="0"/>
              <a:t>.</a:t>
            </a:r>
            <a:br>
              <a:rPr lang="fr-FR" sz="2000" dirty="0" smtClean="0"/>
            </a:br>
            <a:endParaRPr lang="fr-FR" sz="2000" dirty="0" smtClean="0"/>
          </a:p>
        </p:txBody>
      </p:sp>
      <p:grpSp>
        <p:nvGrpSpPr>
          <p:cNvPr id="9" name="Group 20"/>
          <p:cNvGrpSpPr/>
          <p:nvPr/>
        </p:nvGrpSpPr>
        <p:grpSpPr>
          <a:xfrm>
            <a:off x="8932332" y="402033"/>
            <a:ext cx="2263566" cy="1634331"/>
            <a:chOff x="7010436" y="978297"/>
            <a:chExt cx="2263566" cy="1634331"/>
          </a:xfrm>
        </p:grpSpPr>
        <p:sp>
          <p:nvSpPr>
            <p:cNvPr id="10" name="Oval 21"/>
            <p:cNvSpPr/>
            <p:nvPr/>
          </p:nvSpPr>
          <p:spPr>
            <a:xfrm>
              <a:off x="7010436" y="978297"/>
              <a:ext cx="2263566" cy="1634331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pic>
          <p:nvPicPr>
            <p:cNvPr id="11" name="Picture 2" descr="Résultat de recherche d'images pour &quot;ecrire&quot;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76682" y="1209676"/>
              <a:ext cx="1524000" cy="11715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7" name="Espace réservé du contenu 2"/>
          <p:cNvSpPr txBox="1">
            <a:spLocks/>
          </p:cNvSpPr>
          <p:nvPr/>
        </p:nvSpPr>
        <p:spPr>
          <a:xfrm>
            <a:off x="677334" y="2900812"/>
            <a:ext cx="3366632" cy="29299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2400" dirty="0" smtClean="0"/>
              <a:t>Exemples: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ZoneTexte 4"/>
              <p:cNvSpPr txBox="1"/>
              <p:nvPr/>
            </p:nvSpPr>
            <p:spPr>
              <a:xfrm>
                <a:off x="1298341" y="3344671"/>
                <a:ext cx="2499302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fr-FR" sz="2000" b="1" i="1" dirty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𝟑</m:t>
                      </m:r>
                      <m:r>
                        <a:rPr lang="en-US" sz="2000" b="1" i="1" dirty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𝟗𝟖</m:t>
                      </m:r>
                      <m:r>
                        <a:rPr lang="en-US" sz="2000" b="1" i="1" dirty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2000" b="1" i="1" dirty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𝟓𝟎</m:t>
                      </m:r>
                      <m:r>
                        <a:rPr lang="en-US" sz="2000" i="1" dirty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000" b="1" i="1" dirty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000" i="1" dirty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000" b="1" i="1" dirty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𝟓𝟏</m:t>
                      </m:r>
                      <m:r>
                        <a:rPr lang="en-US" sz="2000" b="1" i="1" dirty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2000" b="1" i="1" dirty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𝟗𝟗</m:t>
                      </m:r>
                    </m:oMath>
                  </m:oMathPara>
                </a14:m>
                <a:endParaRPr lang="fr-FR" sz="20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5" name="ZoneTexte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98341" y="3344671"/>
                <a:ext cx="2499302" cy="400110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Accolade ouvrante 7"/>
          <p:cNvSpPr/>
          <p:nvPr/>
        </p:nvSpPr>
        <p:spPr>
          <a:xfrm rot="16200000">
            <a:off x="1680522" y="3354517"/>
            <a:ext cx="280086" cy="906162"/>
          </a:xfrm>
          <a:prstGeom prst="leftBrac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0070C0"/>
              </a:solidFill>
            </a:endParaRPr>
          </a:p>
        </p:txBody>
      </p:sp>
      <p:sp>
        <p:nvSpPr>
          <p:cNvPr id="13" name="Accolade ouvrante 12"/>
          <p:cNvSpPr/>
          <p:nvPr/>
        </p:nvSpPr>
        <p:spPr>
          <a:xfrm rot="16200000">
            <a:off x="2862651" y="3441013"/>
            <a:ext cx="280086" cy="733165"/>
          </a:xfrm>
          <a:prstGeom prst="leftBrac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0070C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ZoneTexte 13"/>
              <p:cNvSpPr txBox="1"/>
              <p:nvPr/>
            </p:nvSpPr>
            <p:spPr>
              <a:xfrm>
                <a:off x="1367485" y="3996452"/>
                <a:ext cx="848494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fr-FR" sz="2000" b="1" i="1" dirty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≈</m:t>
                      </m:r>
                      <m:r>
                        <a:rPr lang="fr-FR" sz="2000" b="1" i="1" dirty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𝟒𝟎𝟎</m:t>
                      </m:r>
                    </m:oMath>
                  </m:oMathPara>
                </a14:m>
                <a:endParaRPr lang="fr-FR" sz="2000" dirty="0"/>
              </a:p>
            </p:txBody>
          </p:sp>
        </mc:Choice>
        <mc:Fallback xmlns="">
          <p:sp>
            <p:nvSpPr>
              <p:cNvPr id="14" name="ZoneTexte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67485" y="3996452"/>
                <a:ext cx="848494" cy="400110"/>
              </a:xfrm>
              <a:prstGeom prst="rect">
                <a:avLst/>
              </a:prstGeom>
              <a:blipFill rotWithShape="0">
                <a:blip r:embed="rId4"/>
                <a:stretch>
                  <a:fillRect r="-5000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ZoneTexte 14"/>
              <p:cNvSpPr txBox="1"/>
              <p:nvPr/>
            </p:nvSpPr>
            <p:spPr>
              <a:xfrm>
                <a:off x="2636111" y="3988214"/>
                <a:ext cx="848494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fr-FR" sz="20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≈</m:t>
                      </m:r>
                      <m:r>
                        <a:rPr lang="fr-FR" sz="20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𝟓𝟐</m:t>
                      </m:r>
                    </m:oMath>
                  </m:oMathPara>
                </a14:m>
                <a:endParaRPr lang="fr-FR" sz="2000" dirty="0"/>
              </a:p>
            </p:txBody>
          </p:sp>
        </mc:Choice>
        <mc:Fallback xmlns="">
          <p:sp>
            <p:nvSpPr>
              <p:cNvPr id="15" name="ZoneTexte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36111" y="3988214"/>
                <a:ext cx="848494" cy="400110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ZoneTexte 15"/>
              <p:cNvSpPr txBox="1"/>
              <p:nvPr/>
            </p:nvSpPr>
            <p:spPr>
              <a:xfrm>
                <a:off x="3459891" y="3344671"/>
                <a:ext cx="848494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fr-FR" sz="2000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≈</m:t>
                      </m:r>
                      <m:r>
                        <a:rPr lang="fr-FR" sz="2000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𝟒𝟓𝟐</m:t>
                      </m:r>
                    </m:oMath>
                  </m:oMathPara>
                </a14:m>
                <a:endParaRPr lang="fr-FR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6" name="ZoneTexte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59891" y="3344671"/>
                <a:ext cx="848494" cy="400110"/>
              </a:xfrm>
              <a:prstGeom prst="rect">
                <a:avLst/>
              </a:prstGeom>
              <a:blipFill rotWithShape="0">
                <a:blip r:embed="rId6"/>
                <a:stretch>
                  <a:fillRect r="-5755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ZoneTexte 16"/>
              <p:cNvSpPr txBox="1"/>
              <p:nvPr/>
            </p:nvSpPr>
            <p:spPr>
              <a:xfrm>
                <a:off x="5502867" y="3297689"/>
                <a:ext cx="2499302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000" b="1" i="1" dirty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𝟕</m:t>
                      </m:r>
                      <m:r>
                        <a:rPr lang="en-US" sz="2000" b="1" i="1" dirty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2000" b="1" i="1" dirty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𝟐𝟐</m:t>
                      </m:r>
                      <m:r>
                        <a:rPr lang="en-US" sz="2000" b="1" i="1" dirty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000" i="1" dirty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000" b="1" i="1" dirty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𝟏</m:t>
                      </m:r>
                      <m:r>
                        <a:rPr lang="en-US" sz="2000" b="1" i="1" dirty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2000" b="1" i="1" dirty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𝟗𝟕</m:t>
                      </m:r>
                    </m:oMath>
                  </m:oMathPara>
                </a14:m>
                <a:endParaRPr lang="fr-FR" sz="20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7" name="ZoneTexte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02867" y="3297689"/>
                <a:ext cx="2499302" cy="400110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Accolade ouvrante 17"/>
          <p:cNvSpPr/>
          <p:nvPr/>
        </p:nvSpPr>
        <p:spPr>
          <a:xfrm rot="16200000">
            <a:off x="5739270" y="3453313"/>
            <a:ext cx="280086" cy="614606"/>
          </a:xfrm>
          <a:prstGeom prst="leftBrac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0070C0"/>
              </a:solidFill>
            </a:endParaRPr>
          </a:p>
        </p:txBody>
      </p:sp>
      <p:sp>
        <p:nvSpPr>
          <p:cNvPr id="19" name="Accolade ouvrante 18"/>
          <p:cNvSpPr/>
          <p:nvPr/>
        </p:nvSpPr>
        <p:spPr>
          <a:xfrm rot="16200000">
            <a:off x="6649554" y="3449192"/>
            <a:ext cx="280086" cy="622845"/>
          </a:xfrm>
          <a:prstGeom prst="leftBrac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0070C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ZoneTexte 19"/>
              <p:cNvSpPr txBox="1"/>
              <p:nvPr/>
            </p:nvSpPr>
            <p:spPr>
              <a:xfrm>
                <a:off x="5572011" y="3949470"/>
                <a:ext cx="848494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fr-FR" sz="2000" b="1" i="1" dirty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≈</m:t>
                      </m:r>
                      <m:r>
                        <a:rPr lang="fr-FR" sz="2000" b="1" i="1" dirty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𝟕</m:t>
                      </m:r>
                    </m:oMath>
                  </m:oMathPara>
                </a14:m>
                <a:endParaRPr lang="fr-FR" sz="2000" dirty="0"/>
              </a:p>
            </p:txBody>
          </p:sp>
        </mc:Choice>
        <mc:Fallback xmlns="">
          <p:sp>
            <p:nvSpPr>
              <p:cNvPr id="20" name="ZoneTexte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72011" y="3949470"/>
                <a:ext cx="848494" cy="400110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ZoneTexte 20"/>
              <p:cNvSpPr txBox="1"/>
              <p:nvPr/>
            </p:nvSpPr>
            <p:spPr>
              <a:xfrm>
                <a:off x="6478174" y="3945084"/>
                <a:ext cx="848494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fr-FR" sz="20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≈</m:t>
                      </m:r>
                      <m:r>
                        <a:rPr lang="fr-FR" sz="20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𝟐</m:t>
                      </m:r>
                    </m:oMath>
                  </m:oMathPara>
                </a14:m>
                <a:endParaRPr lang="fr-FR" sz="2000" dirty="0"/>
              </a:p>
            </p:txBody>
          </p:sp>
        </mc:Choice>
        <mc:Fallback xmlns="">
          <p:sp>
            <p:nvSpPr>
              <p:cNvPr id="21" name="ZoneTexte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78174" y="3945084"/>
                <a:ext cx="848494" cy="400110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ZoneTexte 21"/>
              <p:cNvSpPr txBox="1"/>
              <p:nvPr/>
            </p:nvSpPr>
            <p:spPr>
              <a:xfrm>
                <a:off x="7127347" y="3322706"/>
                <a:ext cx="848494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fr-FR" sz="2000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≈</m:t>
                      </m:r>
                      <m:r>
                        <a:rPr lang="fr-FR" sz="2000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𝟗</m:t>
                      </m:r>
                    </m:oMath>
                  </m:oMathPara>
                </a14:m>
                <a:endParaRPr lang="fr-FR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2" name="ZoneTexte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27347" y="3322706"/>
                <a:ext cx="848494" cy="400110"/>
              </a:xfrm>
              <a:prstGeom prst="rect">
                <a:avLst/>
              </a:prstGeom>
              <a:blipFill rotWithShape="0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ZoneTexte 22"/>
              <p:cNvSpPr txBox="1"/>
              <p:nvPr/>
            </p:nvSpPr>
            <p:spPr>
              <a:xfrm>
                <a:off x="1367484" y="4852500"/>
                <a:ext cx="2499302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fr-FR" sz="2000" b="1" i="1" dirty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𝟓</m:t>
                      </m:r>
                      <m:r>
                        <a:rPr lang="fr-FR" sz="2000" b="1" i="1" dirty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fr-FR" sz="2000" b="1" i="1" dirty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𝟏𝟐</m:t>
                      </m:r>
                      <m:r>
                        <a:rPr lang="en-US" sz="2000" b="1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lang="fr-FR" sz="20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𝟎</m:t>
                      </m:r>
                      <m:r>
                        <a:rPr lang="en-US" sz="2000" b="1" i="1" dirty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fr-FR" sz="20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𝟏𝟗</m:t>
                      </m:r>
                    </m:oMath>
                  </m:oMathPara>
                </a14:m>
                <a:endParaRPr lang="fr-FR" sz="20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3" name="ZoneTexte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67484" y="4852500"/>
                <a:ext cx="2499302" cy="400110"/>
              </a:xfrm>
              <a:prstGeom prst="rect">
                <a:avLst/>
              </a:prstGeom>
              <a:blipFill rotWithShape="0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Accolade ouvrante 23"/>
          <p:cNvSpPr/>
          <p:nvPr/>
        </p:nvSpPr>
        <p:spPr>
          <a:xfrm rot="16200000">
            <a:off x="1603887" y="5008124"/>
            <a:ext cx="280086" cy="614606"/>
          </a:xfrm>
          <a:prstGeom prst="leftBrac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0070C0"/>
              </a:solidFill>
            </a:endParaRPr>
          </a:p>
        </p:txBody>
      </p:sp>
      <p:sp>
        <p:nvSpPr>
          <p:cNvPr id="25" name="Accolade ouvrante 24"/>
          <p:cNvSpPr/>
          <p:nvPr/>
        </p:nvSpPr>
        <p:spPr>
          <a:xfrm rot="16200000">
            <a:off x="2456501" y="5028723"/>
            <a:ext cx="280086" cy="573406"/>
          </a:xfrm>
          <a:prstGeom prst="leftBrac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0070C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ZoneTexte 25"/>
              <p:cNvSpPr txBox="1"/>
              <p:nvPr/>
            </p:nvSpPr>
            <p:spPr>
              <a:xfrm>
                <a:off x="1436628" y="5504281"/>
                <a:ext cx="848494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fr-FR" sz="2000" b="1" i="1" dirty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≈</m:t>
                      </m:r>
                      <m:r>
                        <a:rPr lang="fr-FR" sz="2000" b="1" i="1" dirty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𝟓</m:t>
                      </m:r>
                    </m:oMath>
                  </m:oMathPara>
                </a14:m>
                <a:endParaRPr lang="fr-FR" sz="2000" dirty="0"/>
              </a:p>
            </p:txBody>
          </p:sp>
        </mc:Choice>
        <mc:Fallback xmlns="">
          <p:sp>
            <p:nvSpPr>
              <p:cNvPr id="26" name="ZoneTexte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36628" y="5504281"/>
                <a:ext cx="848494" cy="400110"/>
              </a:xfrm>
              <a:prstGeom prst="rect">
                <a:avLst/>
              </a:prstGeom>
              <a:blipFill rotWithShape="0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ZoneTexte 26"/>
              <p:cNvSpPr txBox="1"/>
              <p:nvPr/>
            </p:nvSpPr>
            <p:spPr>
              <a:xfrm>
                <a:off x="2235697" y="5499895"/>
                <a:ext cx="848494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fr-FR" sz="20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≈</m:t>
                      </m:r>
                      <m:r>
                        <a:rPr lang="fr-FR" sz="20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𝟎</m:t>
                      </m:r>
                      <m:r>
                        <a:rPr lang="fr-FR" sz="20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</m:t>
                      </m:r>
                      <m:r>
                        <a:rPr lang="fr-FR" sz="20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𝟐</m:t>
                      </m:r>
                    </m:oMath>
                  </m:oMathPara>
                </a14:m>
                <a:endParaRPr lang="fr-FR" sz="2000" dirty="0"/>
              </a:p>
            </p:txBody>
          </p:sp>
        </mc:Choice>
        <mc:Fallback xmlns="">
          <p:sp>
            <p:nvSpPr>
              <p:cNvPr id="27" name="ZoneTexte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35697" y="5499895"/>
                <a:ext cx="848494" cy="400110"/>
              </a:xfrm>
              <a:prstGeom prst="rect">
                <a:avLst/>
              </a:prstGeom>
              <a:blipFill rotWithShape="0"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ZoneTexte 27"/>
              <p:cNvSpPr txBox="1"/>
              <p:nvPr/>
            </p:nvSpPr>
            <p:spPr>
              <a:xfrm>
                <a:off x="2975488" y="4877517"/>
                <a:ext cx="848494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fr-FR" sz="2000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≈</m:t>
                      </m:r>
                      <m:r>
                        <a:rPr lang="fr-FR" sz="2000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𝟏</m:t>
                      </m:r>
                    </m:oMath>
                  </m:oMathPara>
                </a14:m>
                <a:endParaRPr lang="fr-FR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8" name="ZoneTexte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75488" y="4877517"/>
                <a:ext cx="848494" cy="400110"/>
              </a:xfrm>
              <a:prstGeom prst="rect">
                <a:avLst/>
              </a:prstGeom>
              <a:blipFill rotWithShape="0"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ZoneTexte 28"/>
              <p:cNvSpPr txBox="1"/>
              <p:nvPr/>
            </p:nvSpPr>
            <p:spPr>
              <a:xfrm>
                <a:off x="5488626" y="4894406"/>
                <a:ext cx="2499302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fr-FR" sz="2000" b="1" i="1" dirty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𝟒𝟎𝟏</m:t>
                      </m:r>
                      <m:r>
                        <a:rPr lang="fr-FR" sz="2000" b="1" i="1" dirty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fr-FR" sz="2000" b="1" i="1" dirty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𝟐𝟑</m:t>
                      </m:r>
                      <m:r>
                        <a:rPr lang="fr-FR" sz="2000" b="1" i="1" dirty="0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fr-FR" sz="20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𝟏𝟖</m:t>
                      </m:r>
                      <m:r>
                        <a:rPr lang="en-US" sz="2000" b="1" i="1" dirty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fr-FR" sz="20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𝟓𝟏</m:t>
                      </m:r>
                    </m:oMath>
                  </m:oMathPara>
                </a14:m>
                <a:endParaRPr lang="fr-FR" sz="20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9" name="ZoneTexte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88626" y="4894406"/>
                <a:ext cx="2499302" cy="400110"/>
              </a:xfrm>
              <a:prstGeom prst="rect">
                <a:avLst/>
              </a:prstGeom>
              <a:blipFill rotWithShape="0"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" name="Accolade ouvrante 29"/>
          <p:cNvSpPr/>
          <p:nvPr/>
        </p:nvSpPr>
        <p:spPr>
          <a:xfrm rot="16200000">
            <a:off x="5870808" y="4904251"/>
            <a:ext cx="280086" cy="906164"/>
          </a:xfrm>
          <a:prstGeom prst="leftBrac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0070C0"/>
              </a:solidFill>
            </a:endParaRPr>
          </a:p>
        </p:txBody>
      </p:sp>
      <p:sp>
        <p:nvSpPr>
          <p:cNvPr id="31" name="Accolade ouvrante 30"/>
          <p:cNvSpPr/>
          <p:nvPr/>
        </p:nvSpPr>
        <p:spPr>
          <a:xfrm rot="16200000">
            <a:off x="6980045" y="4988309"/>
            <a:ext cx="280086" cy="769171"/>
          </a:xfrm>
          <a:prstGeom prst="leftBrac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0070C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ZoneTexte 31"/>
              <p:cNvSpPr txBox="1"/>
              <p:nvPr/>
            </p:nvSpPr>
            <p:spPr>
              <a:xfrm>
                <a:off x="5491866" y="5546187"/>
                <a:ext cx="848494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fr-FR" sz="2000" b="1" i="1" dirty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≈</m:t>
                      </m:r>
                      <m:r>
                        <a:rPr lang="fr-FR" sz="2000" b="1" i="1" dirty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𝟒𝟎𝟎</m:t>
                      </m:r>
                    </m:oMath>
                  </m:oMathPara>
                </a14:m>
                <a:endParaRPr lang="fr-FR" sz="2000" dirty="0"/>
              </a:p>
            </p:txBody>
          </p:sp>
        </mc:Choice>
        <mc:Fallback xmlns="">
          <p:sp>
            <p:nvSpPr>
              <p:cNvPr id="32" name="ZoneTexte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91866" y="5546187"/>
                <a:ext cx="848494" cy="400110"/>
              </a:xfrm>
              <a:prstGeom prst="rect">
                <a:avLst/>
              </a:prstGeom>
              <a:blipFill rotWithShape="0">
                <a:blip r:embed="rId16"/>
                <a:stretch>
                  <a:fillRect r="-5036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ZoneTexte 32"/>
              <p:cNvSpPr txBox="1"/>
              <p:nvPr/>
            </p:nvSpPr>
            <p:spPr>
              <a:xfrm>
                <a:off x="6768454" y="5541801"/>
                <a:ext cx="848494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fr-FR" sz="20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≈</m:t>
                      </m:r>
                      <m:r>
                        <a:rPr lang="fr-FR" sz="20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𝟐𝟎</m:t>
                      </m:r>
                    </m:oMath>
                  </m:oMathPara>
                </a14:m>
                <a:endParaRPr lang="fr-FR" sz="2000" dirty="0"/>
              </a:p>
            </p:txBody>
          </p:sp>
        </mc:Choice>
        <mc:Fallback xmlns="">
          <p:sp>
            <p:nvSpPr>
              <p:cNvPr id="33" name="ZoneTexte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68454" y="5541801"/>
                <a:ext cx="848494" cy="400110"/>
              </a:xfrm>
              <a:prstGeom prst="rect">
                <a:avLst/>
              </a:prstGeom>
              <a:blipFill rotWithShape="0"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ZoneTexte 33"/>
              <p:cNvSpPr txBox="1"/>
              <p:nvPr/>
            </p:nvSpPr>
            <p:spPr>
              <a:xfrm>
                <a:off x="7494544" y="4877517"/>
                <a:ext cx="848494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fr-FR" sz="2000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≈</m:t>
                      </m:r>
                      <m:r>
                        <a:rPr lang="fr-FR" sz="2000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𝟑𝟖𝟎</m:t>
                      </m:r>
                    </m:oMath>
                  </m:oMathPara>
                </a14:m>
                <a:endParaRPr lang="fr-FR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4" name="ZoneTexte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94544" y="4877517"/>
                <a:ext cx="848494" cy="400110"/>
              </a:xfrm>
              <a:prstGeom prst="rect">
                <a:avLst/>
              </a:prstGeom>
              <a:blipFill rotWithShape="0">
                <a:blip r:embed="rId18"/>
                <a:stretch>
                  <a:fillRect r="-5000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627091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7" grpId="0" uiExpand="1" build="p"/>
      <p:bldP spid="5" grpId="0"/>
      <p:bldP spid="8" grpId="0" animBg="1"/>
      <p:bldP spid="13" grpId="0" animBg="1"/>
      <p:bldP spid="14" grpId="0"/>
      <p:bldP spid="15" grpId="0"/>
      <p:bldP spid="16" grpId="0"/>
      <p:bldP spid="17" grpId="0"/>
      <p:bldP spid="18" grpId="0" animBg="1"/>
      <p:bldP spid="19" grpId="0" animBg="1"/>
      <p:bldP spid="20" grpId="0"/>
      <p:bldP spid="21" grpId="0"/>
      <p:bldP spid="22" grpId="0"/>
      <p:bldP spid="23" grpId="0"/>
      <p:bldP spid="24" grpId="0" animBg="1"/>
      <p:bldP spid="25" grpId="0" animBg="1"/>
      <p:bldP spid="26" grpId="0"/>
      <p:bldP spid="27" grpId="0"/>
      <p:bldP spid="28" grpId="0"/>
      <p:bldP spid="29" grpId="0"/>
      <p:bldP spid="30" grpId="0" animBg="1"/>
      <p:bldP spid="31" grpId="0" animBg="1"/>
      <p:bldP spid="32" grpId="0"/>
      <p:bldP spid="33" grpId="0"/>
      <p:bldP spid="3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8596668" cy="1320800"/>
          </a:xfrm>
        </p:spPr>
        <p:txBody>
          <a:bodyPr/>
          <a:lstStyle/>
          <a:p>
            <a:r>
              <a:rPr lang="fr-FR" dirty="0" smtClean="0"/>
              <a:t>Exercice 19 page 21</a:t>
            </a:r>
            <a:endParaRPr lang="fr-FR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6993" y="1208273"/>
            <a:ext cx="5861858" cy="3685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2476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8596668" cy="1320800"/>
          </a:xfrm>
        </p:spPr>
        <p:txBody>
          <a:bodyPr/>
          <a:lstStyle/>
          <a:p>
            <a:r>
              <a:rPr lang="fr-FR" dirty="0" smtClean="0"/>
              <a:t>Exercice 21 page 21</a:t>
            </a:r>
            <a:endParaRPr lang="fr-FR" dirty="0"/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17910" y="1164280"/>
            <a:ext cx="6499807" cy="34159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8777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II. Calculer une expression numérique</a:t>
            </a:r>
            <a:endParaRPr lang="fr-FR" dirty="0"/>
          </a:p>
        </p:txBody>
      </p:sp>
      <p:pic>
        <p:nvPicPr>
          <p:cNvPr id="15" name="Picture 2" descr="https://pixabay.com/static/uploads/photo/2012/04/24/21/13/question-mark-40876_640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8253" y="1930400"/>
            <a:ext cx="2133235" cy="31686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027863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9094464" cy="1320800"/>
          </a:xfrm>
        </p:spPr>
        <p:txBody>
          <a:bodyPr/>
          <a:lstStyle/>
          <a:p>
            <a:r>
              <a:rPr lang="fr-FR" dirty="0" smtClean="0"/>
              <a:t>Calcul mental ( Plickers )</a:t>
            </a:r>
            <a:endParaRPr lang="fr-F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fr-FR" sz="1600" b="1" dirty="0"/>
          </a:p>
          <a:p>
            <a:pPr lvl="2"/>
            <a:endParaRPr lang="fr-FR" sz="1800" dirty="0" smtClean="0"/>
          </a:p>
          <a:p>
            <a:pPr lvl="2"/>
            <a:endParaRPr lang="fr-FR" sz="1800" dirty="0" smtClean="0"/>
          </a:p>
          <a:p>
            <a:pPr lvl="2"/>
            <a:endParaRPr lang="fr-FR" dirty="0" smtClean="0"/>
          </a:p>
          <a:p>
            <a:pPr lvl="1"/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1E259-A82A-4652-B66A-7488AC197EC8}" type="slidenum">
              <a:rPr lang="fr-FR" smtClean="0"/>
              <a:t>8</a:t>
            </a:fld>
            <a:endParaRPr lang="fr-FR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31128" y="1665097"/>
            <a:ext cx="4810125" cy="4619625"/>
          </a:xfrm>
          <a:prstGeom prst="rect">
            <a:avLst/>
          </a:prstGeom>
        </p:spPr>
      </p:pic>
      <p:pic>
        <p:nvPicPr>
          <p:cNvPr id="1026" name="Picture 2" descr="Afficher l'image d'origin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59423" y="81887"/>
            <a:ext cx="28575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371645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9094464" cy="1320800"/>
          </a:xfrm>
        </p:spPr>
        <p:txBody>
          <a:bodyPr/>
          <a:lstStyle/>
          <a:p>
            <a:r>
              <a:rPr lang="fr-FR" dirty="0" smtClean="0"/>
              <a:t>Calcul mental</a:t>
            </a:r>
            <a:endParaRPr lang="fr-F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677333" y="2160589"/>
                <a:ext cx="9299179" cy="3880773"/>
              </a:xfrm>
            </p:spPr>
            <p:txBody>
              <a:bodyPr/>
              <a:lstStyle/>
              <a:p>
                <a:r>
                  <a:rPr lang="fr-FR" sz="2800" dirty="0" smtClean="0"/>
                  <a:t>Question 1:</a:t>
                </a:r>
                <a:br>
                  <a:rPr lang="fr-FR" sz="2800" dirty="0" smtClean="0"/>
                </a:br>
                <a14:m>
                  <m:oMath xmlns:m="http://schemas.openxmlformats.org/officeDocument/2006/math">
                    <m:r>
                      <a:rPr lang="en-US" sz="2400" b="1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𝟕</m:t>
                    </m:r>
                    <m:r>
                      <a:rPr lang="en-US" sz="2400" b="1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400" b="1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𝟑</m:t>
                    </m:r>
                    <m:r>
                      <a:rPr lang="en-US" sz="2400" b="1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r>
                      <a:rPr lang="en-US" sz="2400" b="1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𝟐</m:t>
                    </m:r>
                  </m:oMath>
                </a14:m>
                <a:r>
                  <a:rPr lang="fr-FR" sz="2400" dirty="0" smtClean="0"/>
                  <a:t> est égal à…</a:t>
                </a:r>
                <a:endParaRPr lang="fr-FR" sz="1600" dirty="0" smtClean="0"/>
              </a:p>
              <a:p>
                <a:pPr lvl="1"/>
                <a:endParaRPr lang="fr-FR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77333" y="2160589"/>
                <a:ext cx="9299179" cy="3880773"/>
              </a:xfrm>
              <a:blipFill rotWithShape="0">
                <a:blip r:embed="rId2"/>
                <a:stretch>
                  <a:fillRect l="-786" t="-1413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1E259-A82A-4652-B66A-7488AC197EC8}" type="slidenum">
              <a:rPr lang="fr-FR" smtClean="0"/>
              <a:t>9</a:t>
            </a:fld>
            <a:endParaRPr lang="fr-FR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6" name="Table 5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63930459"/>
                  </p:ext>
                </p:extLst>
              </p:nvPr>
            </p:nvGraphicFramePr>
            <p:xfrm>
              <a:off x="1146003" y="3938695"/>
              <a:ext cx="9608432" cy="1280160"/>
            </p:xfrm>
            <a:graphic>
              <a:graphicData uri="http://schemas.openxmlformats.org/drawingml/2006/table">
                <a:tbl>
                  <a:tblPr>
                    <a:tableStyleId>{5C22544A-7EE6-4342-B048-85BDC9FD1C3A}</a:tableStyleId>
                  </a:tblPr>
                  <a:tblGrid>
                    <a:gridCol w="2402108"/>
                    <a:gridCol w="2402108"/>
                    <a:gridCol w="2402108"/>
                    <a:gridCol w="2402108"/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400" dirty="0" smtClean="0"/>
                            <a:t>A</a:t>
                          </a:r>
                          <a:endParaRPr lang="fr-FR" sz="2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400" dirty="0" smtClean="0"/>
                            <a:t>B</a:t>
                          </a:r>
                          <a:endParaRPr lang="fr-FR" sz="2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400" dirty="0" smtClean="0"/>
                            <a:t>C</a:t>
                          </a:r>
                          <a:endParaRPr lang="fr-FR" sz="2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400" dirty="0" smtClean="0"/>
                            <a:t>D</a:t>
                          </a:r>
                          <a:endParaRPr lang="fr-FR" sz="2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b="1" i="1" dirty="0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𝟖</m:t>
                                </m:r>
                              </m:oMath>
                            </m:oMathPara>
                          </a14:m>
                          <a:endParaRPr lang="fr-FR" sz="2400" b="1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b="1" i="1" dirty="0" smtClean="0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</a:rPr>
                                  <m:t>𝟏𝟎</m:t>
                                </m:r>
                              </m:oMath>
                            </m:oMathPara>
                          </a14:m>
                          <a:endParaRPr lang="fr-FR" sz="2400" b="1" dirty="0">
                            <a:solidFill>
                              <a:srgbClr val="00B050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b="1" i="1" dirty="0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𝟏𝟑</m:t>
                                </m:r>
                              </m:oMath>
                            </m:oMathPara>
                          </a14:m>
                          <a:endParaRPr lang="fr-FR" sz="2400" b="1" dirty="0">
                            <a:solidFill>
                              <a:srgbClr val="0070C0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400" b="1" dirty="0" smtClean="0">
                              <a:solidFill>
                                <a:srgbClr val="FFC000"/>
                              </a:solidFill>
                            </a:rPr>
                            <a:t>Aucune de ces propositions</a:t>
                          </a:r>
                          <a:endParaRPr lang="fr-FR" sz="2400" b="1" dirty="0">
                            <a:solidFill>
                              <a:srgbClr val="FFC000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6" name="Table 5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63930459"/>
                  </p:ext>
                </p:extLst>
              </p:nvPr>
            </p:nvGraphicFramePr>
            <p:xfrm>
              <a:off x="1146003" y="3938695"/>
              <a:ext cx="9608432" cy="1280160"/>
            </p:xfrm>
            <a:graphic>
              <a:graphicData uri="http://schemas.openxmlformats.org/drawingml/2006/table">
                <a:tbl>
                  <a:tblPr>
                    <a:tableStyleId>{5C22544A-7EE6-4342-B048-85BDC9FD1C3A}</a:tableStyleId>
                  </a:tblPr>
                  <a:tblGrid>
                    <a:gridCol w="2402108"/>
                    <a:gridCol w="2402108"/>
                    <a:gridCol w="2402108"/>
                    <a:gridCol w="2402108"/>
                  </a:tblGrid>
                  <a:tr h="4572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400" dirty="0" smtClean="0"/>
                            <a:t>A</a:t>
                          </a:r>
                          <a:endParaRPr lang="fr-FR" sz="2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400" dirty="0" smtClean="0"/>
                            <a:t>B</a:t>
                          </a:r>
                          <a:endParaRPr lang="fr-FR" sz="2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400" dirty="0" smtClean="0"/>
                            <a:t>C</a:t>
                          </a:r>
                          <a:endParaRPr lang="fr-FR" sz="2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400" dirty="0" smtClean="0"/>
                            <a:t>D</a:t>
                          </a:r>
                          <a:endParaRPr lang="fr-FR" sz="2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822960"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3"/>
                          <a:stretch>
                            <a:fillRect l="-253" t="-61029" r="-300000" b="-1617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3"/>
                          <a:stretch>
                            <a:fillRect l="-100508" t="-61029" r="-200761" b="-1617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3"/>
                          <a:stretch>
                            <a:fillRect l="-200000" t="-61029" r="-100253" b="-1617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400" b="1" dirty="0" smtClean="0">
                              <a:solidFill>
                                <a:srgbClr val="FFC000"/>
                              </a:solidFill>
                            </a:rPr>
                            <a:t>Aucune de ces propositions</a:t>
                          </a:r>
                          <a:endParaRPr lang="fr-FR" sz="2400" b="1" dirty="0">
                            <a:solidFill>
                              <a:srgbClr val="FFC000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</a:tbl>
              </a:graphicData>
            </a:graphic>
          </p:graphicFrame>
        </mc:Fallback>
      </mc:AlternateContent>
      <p:pic>
        <p:nvPicPr>
          <p:cNvPr id="7" name="Picture 2" descr="Afficher l'image d'origin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59423" y="81887"/>
            <a:ext cx="28575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666276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Facette">
  <a:themeElements>
    <a:clrScheme name="Facette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te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te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0</TotalTime>
  <Words>718</Words>
  <Application>Microsoft Office PowerPoint</Application>
  <PresentationFormat>Grand écran</PresentationFormat>
  <Paragraphs>256</Paragraphs>
  <Slides>33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33</vt:i4>
      </vt:variant>
    </vt:vector>
  </HeadingPairs>
  <TitlesOfParts>
    <vt:vector size="38" baseType="lpstr">
      <vt:lpstr>Arial</vt:lpstr>
      <vt:lpstr>Cambria Math</vt:lpstr>
      <vt:lpstr>Trebuchet MS</vt:lpstr>
      <vt:lpstr>Wingdings 3</vt:lpstr>
      <vt:lpstr>Facette</vt:lpstr>
      <vt:lpstr>Cinquième Chapitre 3:  Nombres décimaux</vt:lpstr>
      <vt:lpstr>Chapitre 3: Nombres décimaux</vt:lpstr>
      <vt:lpstr>I. Ordre de grandeur</vt:lpstr>
      <vt:lpstr>I. Ordre de grandeur</vt:lpstr>
      <vt:lpstr>Exercice 19 page 21</vt:lpstr>
      <vt:lpstr>Exercice 21 page 21</vt:lpstr>
      <vt:lpstr>II. Calculer une expression numérique</vt:lpstr>
      <vt:lpstr>Calcul mental ( Plickers )</vt:lpstr>
      <vt:lpstr>Calcul mental</vt:lpstr>
      <vt:lpstr>Calcul mental</vt:lpstr>
      <vt:lpstr>Calcul mental</vt:lpstr>
      <vt:lpstr>Calcul mental</vt:lpstr>
      <vt:lpstr>Calcul mental</vt:lpstr>
      <vt:lpstr>Calcul mental</vt:lpstr>
      <vt:lpstr>II. Calculer une expression numérique</vt:lpstr>
      <vt:lpstr>II. Calculer une expression numérique</vt:lpstr>
      <vt:lpstr>Exercice 1 (fiche)</vt:lpstr>
      <vt:lpstr>Exercice 2 (fiche)</vt:lpstr>
      <vt:lpstr>Exercice 38 page 22</vt:lpstr>
      <vt:lpstr>Exercice 40 page 23</vt:lpstr>
      <vt:lpstr>Exercice 41 page 23</vt:lpstr>
      <vt:lpstr>III. Calculer avec des durées</vt:lpstr>
      <vt:lpstr>III. Calculer avec des durées</vt:lpstr>
      <vt:lpstr>Exercice 3 (fiche)</vt:lpstr>
      <vt:lpstr>Exercice 4</vt:lpstr>
      <vt:lpstr>Exercice 36 page 25</vt:lpstr>
      <vt:lpstr>Exercice 64 page 25</vt:lpstr>
      <vt:lpstr>Calcul mental ( Plickers )</vt:lpstr>
      <vt:lpstr>Calcul mental</vt:lpstr>
      <vt:lpstr>Calcul mental</vt:lpstr>
      <vt:lpstr>Calcul mental</vt:lpstr>
      <vt:lpstr>Calcul mental</vt:lpstr>
      <vt:lpstr>Calcul mental</vt:lpstr>
    </vt:vector>
  </TitlesOfParts>
  <Company>Amadeus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Chapitre 1: Nombres décimaux</dc:title>
  <dc:creator>Jean-Louis FELT</dc:creator>
  <cp:lastModifiedBy>Jean-Louis FELT</cp:lastModifiedBy>
  <cp:revision>109</cp:revision>
  <dcterms:created xsi:type="dcterms:W3CDTF">2016-06-28T13:11:46Z</dcterms:created>
  <dcterms:modified xsi:type="dcterms:W3CDTF">2017-10-17T15:17:26Z</dcterms:modified>
</cp:coreProperties>
</file>