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9" r:id="rId3"/>
    <p:sldId id="406" r:id="rId4"/>
    <p:sldId id="398" r:id="rId5"/>
    <p:sldId id="407" r:id="rId6"/>
    <p:sldId id="408" r:id="rId7"/>
    <p:sldId id="299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8" r:id="rId17"/>
    <p:sldId id="417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10/06/2018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10/06/2018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10/06/2018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10/06/2018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10/06/2018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10/06/2018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10/06/2018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10/06/2018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br>
              <a:rPr lang="fr-FR" dirty="0" smtClean="0"/>
            </a:br>
            <a:r>
              <a:rPr lang="fr-FR" sz="3600" dirty="0" smtClean="0"/>
              <a:t>Chapitre 15: </a:t>
            </a:r>
            <a:br>
              <a:rPr lang="fr-FR" sz="3600" dirty="0" smtClean="0"/>
            </a:br>
            <a:r>
              <a:rPr lang="fr-FR" sz="3600" dirty="0" smtClean="0"/>
              <a:t>Quadrilatères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ecteurs 26"/>
          <p:cNvSpPr/>
          <p:nvPr/>
        </p:nvSpPr>
        <p:spPr>
          <a:xfrm>
            <a:off x="2956129" y="3292561"/>
            <a:ext cx="796393" cy="778317"/>
          </a:xfrm>
          <a:prstGeom prst="pie">
            <a:avLst>
              <a:gd name="adj1" fmla="val 21538778"/>
              <a:gd name="adj2" fmla="val 66517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Secteurs 24"/>
          <p:cNvSpPr/>
          <p:nvPr/>
        </p:nvSpPr>
        <p:spPr>
          <a:xfrm>
            <a:off x="4713908" y="4865044"/>
            <a:ext cx="796393" cy="778317"/>
          </a:xfrm>
          <a:prstGeom prst="pie">
            <a:avLst>
              <a:gd name="adj1" fmla="val 10547762"/>
              <a:gd name="adj2" fmla="val 1766601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Secteurs 19"/>
          <p:cNvSpPr/>
          <p:nvPr/>
        </p:nvSpPr>
        <p:spPr>
          <a:xfrm rot="4005452">
            <a:off x="5383898" y="3280959"/>
            <a:ext cx="796393" cy="778317"/>
          </a:xfrm>
          <a:prstGeom prst="pie">
            <a:avLst>
              <a:gd name="adj1" fmla="val 2862388"/>
              <a:gd name="adj2" fmla="val 6771869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Secteurs 16"/>
          <p:cNvSpPr/>
          <p:nvPr/>
        </p:nvSpPr>
        <p:spPr>
          <a:xfrm rot="14811923">
            <a:off x="2279688" y="4892043"/>
            <a:ext cx="796393" cy="778317"/>
          </a:xfrm>
          <a:prstGeom prst="pie">
            <a:avLst>
              <a:gd name="adj1" fmla="val 2862388"/>
              <a:gd name="adj2" fmla="val 6771869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I. Parallélogramme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68407"/>
            <a:ext cx="8596668" cy="3880773"/>
          </a:xfrm>
        </p:spPr>
        <p:txBody>
          <a:bodyPr/>
          <a:lstStyle/>
          <a:p>
            <a:r>
              <a:rPr lang="fr-FR" sz="2000" u="sng" dirty="0" smtClean="0"/>
              <a:t>Propriétés: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Dans un parallélogramme:</a:t>
            </a:r>
          </a:p>
          <a:p>
            <a:pPr lvl="1"/>
            <a:r>
              <a:rPr lang="fr-FR" sz="1800" dirty="0" smtClean="0"/>
              <a:t>les angles opposés ont deux à deux la même mesure</a:t>
            </a:r>
          </a:p>
          <a:p>
            <a:endParaRPr lang="fr-FR" dirty="0"/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10</a:t>
            </a:fld>
            <a:endParaRPr lang="fr-FR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arallélogramme 23"/>
          <p:cNvSpPr/>
          <p:nvPr/>
        </p:nvSpPr>
        <p:spPr>
          <a:xfrm>
            <a:off x="2677886" y="3670117"/>
            <a:ext cx="3117669" cy="1611085"/>
          </a:xfrm>
          <a:prstGeom prst="parallelogram">
            <a:avLst>
              <a:gd name="adj" fmla="val 4229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4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20" grpId="0" animBg="1"/>
      <p:bldP spid="17" grpId="0" animBg="1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778034" y="2821577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6888211" y="2820461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6888212" y="4380142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778034" y="4380142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243836"/>
            <a:ext cx="8596668" cy="1320800"/>
          </a:xfrm>
        </p:spPr>
        <p:txBody>
          <a:bodyPr/>
          <a:lstStyle/>
          <a:p>
            <a:r>
              <a:rPr lang="fr-FR" dirty="0" smtClean="0"/>
              <a:t>II. Parallélogrammes particuliers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161816"/>
            <a:ext cx="9954272" cy="201596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 d’un rectangle: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0070C0"/>
                </a:solidFill>
              </a:rPr>
              <a:t>diagonales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d’un rectangle ont </a:t>
            </a:r>
            <a:r>
              <a:rPr lang="fr-FR" sz="2000" b="1" dirty="0" smtClean="0"/>
              <a:t>la même longueur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11</a:t>
            </a:fld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 flipV="1">
            <a:off x="2778033" y="2822522"/>
            <a:ext cx="4484916" cy="193235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78033" y="2819516"/>
            <a:ext cx="4484916" cy="193441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778034" y="2821577"/>
            <a:ext cx="4484915" cy="193330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 flipV="1">
            <a:off x="4063408" y="3274423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5831248" y="4023360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 flipV="1">
            <a:off x="3986373" y="4054001"/>
            <a:ext cx="107836" cy="275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 flipV="1">
            <a:off x="5832992" y="3291839"/>
            <a:ext cx="107836" cy="275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96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4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 rot="3419845">
            <a:off x="4740364" y="3496713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243836"/>
            <a:ext cx="8596668" cy="1320800"/>
          </a:xfrm>
        </p:spPr>
        <p:txBody>
          <a:bodyPr/>
          <a:lstStyle/>
          <a:p>
            <a:r>
              <a:rPr lang="fr-FR" dirty="0" smtClean="0"/>
              <a:t>II. Parallélogrammes particuliers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161816"/>
            <a:ext cx="9954272" cy="201596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 d’un losange: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0070C0"/>
                </a:solidFill>
              </a:rPr>
              <a:t>diagonales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d’un losange sont </a:t>
            </a:r>
            <a:r>
              <a:rPr lang="fr-FR" sz="2000" b="1" dirty="0" smtClean="0"/>
              <a:t>perpendiculaires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12</a:t>
            </a:fld>
            <a:endParaRPr lang="fr-FR"/>
          </a:p>
        </p:txBody>
      </p:sp>
      <p:cxnSp>
        <p:nvCxnSpPr>
          <p:cNvPr id="19" name="Connecteur droit 18"/>
          <p:cNvCxnSpPr>
            <a:stCxn id="5" idx="1"/>
            <a:endCxn id="5" idx="3"/>
          </p:cNvCxnSpPr>
          <p:nvPr/>
        </p:nvCxnSpPr>
        <p:spPr>
          <a:xfrm flipV="1">
            <a:off x="2429341" y="2317479"/>
            <a:ext cx="4876580" cy="32401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5" idx="0"/>
            <a:endCxn id="5" idx="2"/>
          </p:cNvCxnSpPr>
          <p:nvPr/>
        </p:nvCxnSpPr>
        <p:spPr>
          <a:xfrm>
            <a:off x="4272395" y="3041713"/>
            <a:ext cx="1190472" cy="179170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5831248" y="4023360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rganigramme : Décision 4"/>
          <p:cNvSpPr/>
          <p:nvPr/>
        </p:nvSpPr>
        <p:spPr>
          <a:xfrm rot="19583912">
            <a:off x="1940186" y="2861992"/>
            <a:ext cx="5854890" cy="2151146"/>
          </a:xfrm>
          <a:prstGeom prst="flowChartDecision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4" name="Groupe 23"/>
          <p:cNvGrpSpPr/>
          <p:nvPr/>
        </p:nvGrpSpPr>
        <p:grpSpPr>
          <a:xfrm rot="18262694">
            <a:off x="3371208" y="3943361"/>
            <a:ext cx="274320" cy="304800"/>
            <a:chOff x="4293326" y="3509554"/>
            <a:chExt cx="274320" cy="304800"/>
          </a:xfrm>
        </p:grpSpPr>
        <p:cxnSp>
          <p:nvCxnSpPr>
            <p:cNvPr id="25" name="Connecteur droit 24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e 29"/>
          <p:cNvGrpSpPr/>
          <p:nvPr/>
        </p:nvGrpSpPr>
        <p:grpSpPr>
          <a:xfrm rot="20226456">
            <a:off x="5325707" y="2602170"/>
            <a:ext cx="274320" cy="304800"/>
            <a:chOff x="4293326" y="3509554"/>
            <a:chExt cx="274320" cy="304800"/>
          </a:xfrm>
        </p:grpSpPr>
        <p:cxnSp>
          <p:nvCxnSpPr>
            <p:cNvPr id="31" name="Connecteur droit 30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e 32"/>
          <p:cNvGrpSpPr/>
          <p:nvPr/>
        </p:nvGrpSpPr>
        <p:grpSpPr>
          <a:xfrm rot="20226456">
            <a:off x="4135234" y="4935192"/>
            <a:ext cx="274320" cy="304800"/>
            <a:chOff x="4293326" y="3509554"/>
            <a:chExt cx="274320" cy="304800"/>
          </a:xfrm>
        </p:grpSpPr>
        <p:cxnSp>
          <p:nvCxnSpPr>
            <p:cNvPr id="34" name="Connecteur droit 33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e 35"/>
          <p:cNvGrpSpPr/>
          <p:nvPr/>
        </p:nvGrpSpPr>
        <p:grpSpPr>
          <a:xfrm rot="18140750">
            <a:off x="5955206" y="3810784"/>
            <a:ext cx="274320" cy="304800"/>
            <a:chOff x="4293326" y="3509554"/>
            <a:chExt cx="274320" cy="304800"/>
          </a:xfrm>
        </p:grpSpPr>
        <p:cxnSp>
          <p:nvCxnSpPr>
            <p:cNvPr id="38" name="Connecteur droit 37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683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2694185">
            <a:off x="4765732" y="3270446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3665553" y="2519731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859550" y="2506009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5850025" y="4535794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668874" y="4535794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243836"/>
            <a:ext cx="8596668" cy="1320800"/>
          </a:xfrm>
        </p:spPr>
        <p:txBody>
          <a:bodyPr/>
          <a:lstStyle/>
          <a:p>
            <a:r>
              <a:rPr lang="fr-FR" dirty="0" smtClean="0"/>
              <a:t>II. Parallélogrammes particuliers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161816"/>
            <a:ext cx="9954272" cy="201596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 d’un carré: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0070C0"/>
                </a:solidFill>
              </a:rPr>
              <a:t>diagonales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d’un carré sont </a:t>
            </a:r>
            <a:r>
              <a:rPr lang="fr-FR" sz="2000" b="1" dirty="0" smtClean="0"/>
              <a:t>perpendiculaires</a:t>
            </a:r>
            <a:r>
              <a:rPr lang="fr-FR" sz="2000" dirty="0" smtClean="0"/>
              <a:t> et ont </a:t>
            </a:r>
            <a:r>
              <a:rPr lang="fr-FR" sz="2000" b="1" dirty="0" smtClean="0"/>
              <a:t>la même longueur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9719732" y="329596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13</a:t>
            </a:fld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 flipV="1">
            <a:off x="3702188" y="2498010"/>
            <a:ext cx="2524237" cy="243140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3676650" y="2506009"/>
            <a:ext cx="2552903" cy="241540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676650" y="2490954"/>
            <a:ext cx="2552903" cy="243046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 flipV="1">
            <a:off x="4294688" y="3055594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5457142" y="4069241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 flipV="1">
            <a:off x="4402523" y="4068295"/>
            <a:ext cx="107836" cy="275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 flipV="1">
            <a:off x="5496292" y="3040067"/>
            <a:ext cx="107836" cy="275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e 26"/>
          <p:cNvGrpSpPr/>
          <p:nvPr/>
        </p:nvGrpSpPr>
        <p:grpSpPr>
          <a:xfrm rot="15848717">
            <a:off x="3528393" y="3645951"/>
            <a:ext cx="274320" cy="304800"/>
            <a:chOff x="4293326" y="3509554"/>
            <a:chExt cx="274320" cy="304800"/>
          </a:xfrm>
        </p:grpSpPr>
        <p:cxnSp>
          <p:nvCxnSpPr>
            <p:cNvPr id="30" name="Connecteur droit 29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 rot="15848717">
            <a:off x="6114803" y="3570394"/>
            <a:ext cx="274320" cy="304800"/>
            <a:chOff x="4293326" y="3509554"/>
            <a:chExt cx="274320" cy="304800"/>
          </a:xfrm>
        </p:grpSpPr>
        <p:cxnSp>
          <p:nvCxnSpPr>
            <p:cNvPr id="33" name="Connecteur droit 32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e 34"/>
          <p:cNvGrpSpPr/>
          <p:nvPr/>
        </p:nvGrpSpPr>
        <p:grpSpPr>
          <a:xfrm rot="20659319">
            <a:off x="4838507" y="2357183"/>
            <a:ext cx="274320" cy="304800"/>
            <a:chOff x="4293326" y="3509554"/>
            <a:chExt cx="274320" cy="304800"/>
          </a:xfrm>
        </p:grpSpPr>
        <p:cxnSp>
          <p:nvCxnSpPr>
            <p:cNvPr id="36" name="Connecteur droit 35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e 38"/>
          <p:cNvGrpSpPr/>
          <p:nvPr/>
        </p:nvGrpSpPr>
        <p:grpSpPr>
          <a:xfrm rot="20659319">
            <a:off x="4815941" y="4781014"/>
            <a:ext cx="274320" cy="304800"/>
            <a:chOff x="4293326" y="3509554"/>
            <a:chExt cx="274320" cy="304800"/>
          </a:xfrm>
        </p:grpSpPr>
        <p:cxnSp>
          <p:nvCxnSpPr>
            <p:cNvPr id="40" name="Connecteur droit 39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855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5" grpId="0" animBg="1"/>
      <p:bldP spid="16" grpId="0" animBg="1"/>
      <p:bldP spid="18" grpId="0" animBg="1"/>
      <p:bldP spid="14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Réciproques</a:t>
            </a:r>
            <a:endParaRPr lang="fr-FR" dirty="0"/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677334" y="1161816"/>
            <a:ext cx="9954272" cy="1111121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 d’un rectangle: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0070C0"/>
                </a:solidFill>
              </a:rPr>
              <a:t>diagonales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d’un rectangle ont </a:t>
            </a:r>
            <a:r>
              <a:rPr lang="fr-FR" sz="2000" b="1" dirty="0" smtClean="0"/>
              <a:t>la même longueur</a:t>
            </a:r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>
          <a:xfrm>
            <a:off x="677334" y="2722014"/>
            <a:ext cx="9954272" cy="2015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 smtClean="0"/>
              <a:t>Si</a:t>
            </a:r>
            <a:r>
              <a:rPr lang="fr-FR" sz="2000" dirty="0" smtClean="0"/>
              <a:t> un parallélogramme à ses </a:t>
            </a:r>
            <a:r>
              <a:rPr lang="fr-FR" sz="2000" b="1" dirty="0">
                <a:solidFill>
                  <a:srgbClr val="0070C0"/>
                </a:solidFill>
              </a:rPr>
              <a:t>diagonales</a:t>
            </a:r>
            <a:r>
              <a:rPr lang="fr-FR" sz="2000" dirty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de </a:t>
            </a:r>
            <a:r>
              <a:rPr lang="fr-FR" sz="2000" b="1" dirty="0" smtClean="0"/>
              <a:t>la </a:t>
            </a:r>
            <a:r>
              <a:rPr lang="fr-FR" sz="2000" b="1" dirty="0"/>
              <a:t>même </a:t>
            </a:r>
            <a:r>
              <a:rPr lang="fr-FR" sz="2000" b="1" dirty="0" smtClean="0"/>
              <a:t>longueur</a:t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>alors </a:t>
            </a:r>
            <a:r>
              <a:rPr lang="fr-FR" sz="2000" dirty="0" smtClean="0"/>
              <a:t>c’est un </a:t>
            </a:r>
            <a:r>
              <a:rPr lang="fr-FR" sz="2000" b="1" dirty="0" smtClean="0">
                <a:solidFill>
                  <a:srgbClr val="FF0000"/>
                </a:solidFill>
              </a:rPr>
              <a:t>rectangle</a:t>
            </a:r>
            <a:r>
              <a:rPr lang="fr-FR" sz="2000" b="1" dirty="0" smtClean="0"/>
              <a:t>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10651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986" y="121920"/>
            <a:ext cx="8596668" cy="1320800"/>
          </a:xfrm>
        </p:spPr>
        <p:txBody>
          <a:bodyPr/>
          <a:lstStyle/>
          <a:p>
            <a:r>
              <a:rPr lang="fr-FR" dirty="0" smtClean="0"/>
              <a:t>Exercice 34 page 464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2954" y="1007292"/>
            <a:ext cx="7147709" cy="4142423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44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Exercices 47 et 48 page 464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16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05" y="1003772"/>
            <a:ext cx="7194739" cy="5220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8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35 page 464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201" y="2092689"/>
            <a:ext cx="6856412" cy="401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15: </a:t>
            </a:r>
            <a:r>
              <a:rPr lang="fr-FR" dirty="0"/>
              <a:t>Quadrilatères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de latin/grec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>
            <a:normAutofit/>
          </a:bodyPr>
          <a:lstStyle/>
          <a:p>
            <a:r>
              <a:rPr lang="fr-FR" sz="2800" dirty="0" smtClean="0"/>
              <a:t>Étymologie</a:t>
            </a:r>
          </a:p>
          <a:p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860265" y="2039322"/>
            <a:ext cx="4230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0070C0"/>
                </a:solidFill>
              </a:rPr>
              <a:t>quadri</a:t>
            </a:r>
            <a:r>
              <a:rPr lang="fr-FR" sz="3600" dirty="0" smtClean="0">
                <a:solidFill>
                  <a:srgbClr val="FF0000"/>
                </a:solidFill>
              </a:rPr>
              <a:t>latère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860264" y="4176783"/>
            <a:ext cx="4230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rgbClr val="0070C0"/>
                </a:solidFill>
              </a:rPr>
              <a:t>tetra</a:t>
            </a:r>
            <a:r>
              <a:rPr lang="fr-FR" sz="3600" dirty="0" err="1" smtClean="0">
                <a:solidFill>
                  <a:srgbClr val="FF0000"/>
                </a:solidFill>
              </a:rPr>
              <a:t>gone</a:t>
            </a:r>
            <a:endParaRPr lang="fr-FR" sz="3600" dirty="0">
              <a:solidFill>
                <a:srgbClr val="FF0000"/>
              </a:solidFill>
            </a:endParaRPr>
          </a:p>
        </p:txBody>
      </p:sp>
      <p:grpSp>
        <p:nvGrpSpPr>
          <p:cNvPr id="19" name="Groupe 18"/>
          <p:cNvGrpSpPr/>
          <p:nvPr/>
        </p:nvGrpSpPr>
        <p:grpSpPr>
          <a:xfrm>
            <a:off x="1788915" y="2640149"/>
            <a:ext cx="2469186" cy="1010351"/>
            <a:chOff x="1788915" y="2640149"/>
            <a:chExt cx="2469186" cy="1010351"/>
          </a:xfrm>
        </p:grpSpPr>
        <p:sp>
          <p:nvSpPr>
            <p:cNvPr id="6" name="ZoneTexte 5"/>
            <p:cNvSpPr txBox="1"/>
            <p:nvPr/>
          </p:nvSpPr>
          <p:spPr>
            <a:xfrm>
              <a:off x="1788915" y="3065725"/>
              <a:ext cx="2142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 smtClean="0">
                  <a:solidFill>
                    <a:srgbClr val="0070C0"/>
                  </a:solidFill>
                </a:rPr>
                <a:t>quatuor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Connecteur droit avec flèche 9"/>
            <p:cNvCxnSpPr>
              <a:endCxn id="6" idx="0"/>
            </p:cNvCxnSpPr>
            <p:nvPr/>
          </p:nvCxnSpPr>
          <p:spPr>
            <a:xfrm flipH="1">
              <a:off x="2860265" y="2640149"/>
              <a:ext cx="1397836" cy="425576"/>
            </a:xfrm>
            <a:prstGeom prst="straightConnector1">
              <a:avLst/>
            </a:prstGeom>
            <a:ln w="28575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5739618" y="2759143"/>
            <a:ext cx="2585516" cy="928646"/>
            <a:chOff x="5739618" y="2759143"/>
            <a:chExt cx="2585516" cy="928646"/>
          </a:xfrm>
        </p:grpSpPr>
        <p:sp>
          <p:nvSpPr>
            <p:cNvPr id="7" name="ZoneTexte 6"/>
            <p:cNvSpPr txBox="1"/>
            <p:nvPr/>
          </p:nvSpPr>
          <p:spPr>
            <a:xfrm>
              <a:off x="6182435" y="3103014"/>
              <a:ext cx="2142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 err="1" smtClean="0">
                  <a:solidFill>
                    <a:srgbClr val="FF0000"/>
                  </a:solidFill>
                </a:rPr>
                <a:t>latus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Connecteur droit avec flèche 10"/>
            <p:cNvCxnSpPr>
              <a:endCxn id="7" idx="0"/>
            </p:cNvCxnSpPr>
            <p:nvPr/>
          </p:nvCxnSpPr>
          <p:spPr>
            <a:xfrm>
              <a:off x="5739618" y="2759143"/>
              <a:ext cx="1514167" cy="343871"/>
            </a:xfrm>
            <a:prstGeom prst="straightConnector1">
              <a:avLst/>
            </a:prstGeom>
            <a:ln w="28575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1814611" y="4774546"/>
            <a:ext cx="2469186" cy="1010351"/>
            <a:chOff x="1814611" y="4774546"/>
            <a:chExt cx="2469186" cy="1010351"/>
          </a:xfrm>
        </p:grpSpPr>
        <p:sp>
          <p:nvSpPr>
            <p:cNvPr id="14" name="ZoneTexte 13"/>
            <p:cNvSpPr txBox="1"/>
            <p:nvPr/>
          </p:nvSpPr>
          <p:spPr>
            <a:xfrm>
              <a:off x="1814611" y="5200122"/>
              <a:ext cx="2142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3200" dirty="0">
                  <a:solidFill>
                    <a:srgbClr val="0070C0"/>
                  </a:solidFill>
                </a:rPr>
                <a:t>τεσσερα</a:t>
              </a:r>
              <a:endParaRPr lang="fr-FR" sz="3200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Connecteur droit avec flèche 14"/>
            <p:cNvCxnSpPr>
              <a:endCxn id="14" idx="0"/>
            </p:cNvCxnSpPr>
            <p:nvPr/>
          </p:nvCxnSpPr>
          <p:spPr>
            <a:xfrm flipH="1">
              <a:off x="2885961" y="4774546"/>
              <a:ext cx="1397836" cy="425576"/>
            </a:xfrm>
            <a:prstGeom prst="straightConnector1">
              <a:avLst/>
            </a:prstGeom>
            <a:ln w="28575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 20"/>
          <p:cNvGrpSpPr/>
          <p:nvPr/>
        </p:nvGrpSpPr>
        <p:grpSpPr>
          <a:xfrm>
            <a:off x="5602600" y="4797759"/>
            <a:ext cx="2585516" cy="928646"/>
            <a:chOff x="5602600" y="4797759"/>
            <a:chExt cx="2585516" cy="928646"/>
          </a:xfrm>
        </p:grpSpPr>
        <p:sp>
          <p:nvSpPr>
            <p:cNvPr id="16" name="ZoneTexte 15"/>
            <p:cNvSpPr txBox="1"/>
            <p:nvPr/>
          </p:nvSpPr>
          <p:spPr>
            <a:xfrm>
              <a:off x="6045417" y="5141630"/>
              <a:ext cx="2142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3200" dirty="0">
                  <a:solidFill>
                    <a:srgbClr val="FF0000"/>
                  </a:solidFill>
                </a:rPr>
                <a:t>γωνία</a:t>
              </a:r>
              <a:endParaRPr lang="fr-FR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17" name="Connecteur droit avec flèche 16"/>
            <p:cNvCxnSpPr>
              <a:endCxn id="16" idx="0"/>
            </p:cNvCxnSpPr>
            <p:nvPr/>
          </p:nvCxnSpPr>
          <p:spPr>
            <a:xfrm>
              <a:off x="5602600" y="4797759"/>
              <a:ext cx="1514167" cy="343871"/>
            </a:xfrm>
            <a:prstGeom prst="straightConnector1">
              <a:avLst/>
            </a:prstGeom>
            <a:ln w="28575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ZoneTexte 8"/>
          <p:cNvSpPr txBox="1"/>
          <p:nvPr/>
        </p:nvSpPr>
        <p:spPr>
          <a:xfrm>
            <a:off x="6792230" y="3539324"/>
            <a:ext cx="92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coté</a:t>
            </a:r>
            <a:endParaRPr lang="fr-FR" i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2177143" y="5672228"/>
            <a:ext cx="13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« </a:t>
            </a:r>
            <a:r>
              <a:rPr lang="fr-FR" i="1" dirty="0" err="1" smtClean="0"/>
              <a:t>Tessera</a:t>
            </a:r>
            <a:r>
              <a:rPr lang="fr-FR" i="1" dirty="0" smtClean="0"/>
              <a:t> »</a:t>
            </a:r>
            <a:endParaRPr lang="fr-FR" i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2177143" y="3517221"/>
            <a:ext cx="13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quatre</a:t>
            </a:r>
            <a:endParaRPr lang="fr-FR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209355" y="5977255"/>
            <a:ext cx="13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quatre</a:t>
            </a:r>
            <a:endParaRPr lang="fr-FR" i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6496701" y="5672228"/>
            <a:ext cx="13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« </a:t>
            </a:r>
            <a:r>
              <a:rPr lang="fr-FR" i="1" dirty="0" err="1" smtClean="0"/>
              <a:t>gônia</a:t>
            </a:r>
            <a:r>
              <a:rPr lang="fr-FR" i="1" dirty="0" smtClean="0"/>
              <a:t> »</a:t>
            </a:r>
            <a:endParaRPr lang="fr-FR" i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496701" y="5972862"/>
            <a:ext cx="13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angle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7812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9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Quadrilatère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3"/>
            <a:ext cx="4429238" cy="737356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Quelconque:</a:t>
            </a:r>
            <a:r>
              <a:rPr lang="fr-FR" sz="2000" dirty="0" smtClean="0"/>
              <a:t> 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4</a:t>
            </a:fld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2110154" y="2910159"/>
            <a:ext cx="2447778" cy="1962808"/>
          </a:xfrm>
          <a:custGeom>
            <a:avLst/>
            <a:gdLst>
              <a:gd name="connsiteX0" fmla="*/ 0 w 4923692"/>
              <a:gd name="connsiteY0" fmla="*/ 1125415 h 2897945"/>
              <a:gd name="connsiteX1" fmla="*/ 2039815 w 4923692"/>
              <a:gd name="connsiteY1" fmla="*/ 2897945 h 2897945"/>
              <a:gd name="connsiteX2" fmla="*/ 4923692 w 4923692"/>
              <a:gd name="connsiteY2" fmla="*/ 1927274 h 2897945"/>
              <a:gd name="connsiteX3" fmla="*/ 450166 w 4923692"/>
              <a:gd name="connsiteY3" fmla="*/ 0 h 2897945"/>
              <a:gd name="connsiteX4" fmla="*/ 0 w 4923692"/>
              <a:gd name="connsiteY4" fmla="*/ 1125415 h 2897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23692" h="2897945">
                <a:moveTo>
                  <a:pt x="0" y="1125415"/>
                </a:moveTo>
                <a:lnTo>
                  <a:pt x="2039815" y="2897945"/>
                </a:lnTo>
                <a:lnTo>
                  <a:pt x="4923692" y="1927274"/>
                </a:lnTo>
                <a:lnTo>
                  <a:pt x="450166" y="0"/>
                </a:lnTo>
                <a:lnTo>
                  <a:pt x="0" y="1125415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5594252" y="2776145"/>
            <a:ext cx="2435051" cy="2230836"/>
          </a:xfrm>
          <a:custGeom>
            <a:avLst/>
            <a:gdLst>
              <a:gd name="connsiteX0" fmla="*/ 322218 w 1637212"/>
              <a:gd name="connsiteY0" fmla="*/ 0 h 1584960"/>
              <a:gd name="connsiteX1" fmla="*/ 1619795 w 1637212"/>
              <a:gd name="connsiteY1" fmla="*/ 26126 h 1584960"/>
              <a:gd name="connsiteX2" fmla="*/ 0 w 1637212"/>
              <a:gd name="connsiteY2" fmla="*/ 1584960 h 1584960"/>
              <a:gd name="connsiteX3" fmla="*/ 1637212 w 1637212"/>
              <a:gd name="connsiteY3" fmla="*/ 705394 h 1584960"/>
              <a:gd name="connsiteX4" fmla="*/ 322218 w 1637212"/>
              <a:gd name="connsiteY4" fmla="*/ 0 h 158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212" h="1584960">
                <a:moveTo>
                  <a:pt x="322218" y="0"/>
                </a:moveTo>
                <a:lnTo>
                  <a:pt x="1619795" y="26126"/>
                </a:lnTo>
                <a:lnTo>
                  <a:pt x="0" y="1584960"/>
                </a:lnTo>
                <a:lnTo>
                  <a:pt x="1637212" y="705394"/>
                </a:lnTo>
                <a:lnTo>
                  <a:pt x="322218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02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Quadrilatère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3"/>
            <a:ext cx="4429238" cy="737356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Trapèze:</a:t>
            </a:r>
            <a:r>
              <a:rPr lang="fr-FR" sz="2000" dirty="0" smtClean="0"/>
              <a:t> 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5</a:t>
            </a:fld>
            <a:endParaRPr lang="fr-FR"/>
          </a:p>
        </p:txBody>
      </p:sp>
      <p:sp>
        <p:nvSpPr>
          <p:cNvPr id="6" name="Trapèze 5"/>
          <p:cNvSpPr/>
          <p:nvPr/>
        </p:nvSpPr>
        <p:spPr>
          <a:xfrm>
            <a:off x="3861581" y="2511614"/>
            <a:ext cx="2489982" cy="1378634"/>
          </a:xfrm>
          <a:prstGeom prst="trapezoid">
            <a:avLst>
              <a:gd name="adj" fmla="val 49490"/>
            </a:avLst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85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Quadrilatère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3"/>
            <a:ext cx="4429238" cy="737356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Parallélogramme:</a:t>
            </a:r>
            <a:r>
              <a:rPr lang="fr-FR" sz="2000" dirty="0" smtClean="0"/>
              <a:t> 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6</a:t>
            </a:fld>
            <a:endParaRPr lang="fr-FR"/>
          </a:p>
        </p:txBody>
      </p:sp>
      <p:sp>
        <p:nvSpPr>
          <p:cNvPr id="5" name="Parallélogramme 4"/>
          <p:cNvSpPr/>
          <p:nvPr/>
        </p:nvSpPr>
        <p:spPr>
          <a:xfrm>
            <a:off x="3416833" y="2374795"/>
            <a:ext cx="3117669" cy="1611085"/>
          </a:xfrm>
          <a:prstGeom prst="parallelogram">
            <a:avLst>
              <a:gd name="adj" fmla="val 4229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00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Parallélogramme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chemeClr val="accent1"/>
                </a:solidFill>
              </a:rPr>
              <a:t>parallélogramme</a:t>
            </a:r>
            <a:r>
              <a:rPr lang="fr-FR" sz="2000" dirty="0" smtClean="0">
                <a:solidFill>
                  <a:schemeClr val="accent1"/>
                </a:solidFill>
              </a:rPr>
              <a:t> </a:t>
            </a:r>
            <a:r>
              <a:rPr lang="fr-FR" sz="2000" dirty="0" smtClean="0"/>
              <a:t>est un </a:t>
            </a:r>
            <a:r>
              <a:rPr lang="fr-FR" sz="2000" b="1" dirty="0" smtClean="0">
                <a:solidFill>
                  <a:srgbClr val="FF0000"/>
                </a:solidFill>
              </a:rPr>
              <a:t>quadrilatère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qui a </a:t>
            </a:r>
            <a:br>
              <a:rPr lang="fr-FR" sz="2000" dirty="0" smtClean="0"/>
            </a:br>
            <a:r>
              <a:rPr lang="fr-FR" sz="2000" dirty="0" smtClean="0"/>
              <a:t>ses </a:t>
            </a:r>
            <a:r>
              <a:rPr lang="fr-FR" sz="2000" b="1" dirty="0" smtClean="0">
                <a:solidFill>
                  <a:srgbClr val="0070C0"/>
                </a:solidFill>
              </a:rPr>
              <a:t>côtés opposés deux à deux parallèles</a:t>
            </a:r>
            <a:r>
              <a:rPr lang="fr-FR" sz="2000" dirty="0" smtClean="0"/>
              <a:t>.</a:t>
            </a:r>
            <a:endParaRPr lang="fr-FR" sz="2000" u="sng" dirty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2190700" y="5264924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700" y="5264924"/>
                <a:ext cx="592428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947108" y="3139010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108" y="3139010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863493" y="529207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493" y="5292075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arallélogramme 23"/>
          <p:cNvSpPr/>
          <p:nvPr/>
        </p:nvSpPr>
        <p:spPr>
          <a:xfrm>
            <a:off x="2677886" y="3670117"/>
            <a:ext cx="3117669" cy="1611085"/>
          </a:xfrm>
          <a:prstGeom prst="parallelogram">
            <a:avLst>
              <a:gd name="adj" fmla="val 4229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5657900" y="3126857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900" y="3126857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6679905" y="3869757"/>
                <a:ext cx="26186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𝑨𝑫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// (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𝑩𝑪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9905" y="3869757"/>
                <a:ext cx="2618673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6655329" y="4392977"/>
                <a:ext cx="26186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// (</m:t>
                      </m:r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𝑪𝑫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5329" y="4392977"/>
                <a:ext cx="2618673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062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7" grpId="0"/>
      <p:bldP spid="25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Parallélogramme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5483"/>
            <a:ext cx="8596668" cy="3880773"/>
          </a:xfrm>
        </p:spPr>
        <p:txBody>
          <a:bodyPr/>
          <a:lstStyle/>
          <a:p>
            <a:r>
              <a:rPr lang="fr-FR" sz="2000" u="sng" dirty="0" smtClean="0"/>
              <a:t>Propriétés: </a:t>
            </a:r>
          </a:p>
          <a:p>
            <a:r>
              <a:rPr lang="fr-FR" sz="2000" dirty="0" smtClean="0"/>
              <a:t>Dans un </a:t>
            </a:r>
            <a:r>
              <a:rPr lang="fr-FR" sz="2000" b="1" dirty="0">
                <a:solidFill>
                  <a:schemeClr val="accent1"/>
                </a:solidFill>
              </a:rPr>
              <a:t>parallélogramme </a:t>
            </a:r>
            <a:r>
              <a:rPr lang="fr-FR" sz="2000" dirty="0" smtClean="0"/>
              <a:t>:</a:t>
            </a:r>
          </a:p>
          <a:p>
            <a:pPr lvl="1"/>
            <a:r>
              <a:rPr lang="fr-FR" sz="1800" dirty="0" smtClean="0"/>
              <a:t>les côtés </a:t>
            </a:r>
            <a:r>
              <a:rPr lang="fr-FR" sz="1800" dirty="0" err="1" smtClean="0"/>
              <a:t>oppos</a:t>
            </a:r>
            <a:r>
              <a:rPr lang="en-US" sz="1800" dirty="0" smtClean="0"/>
              <a:t>é</a:t>
            </a:r>
            <a:r>
              <a:rPr lang="fr-FR" sz="1800" dirty="0" smtClean="0"/>
              <a:t>s ont deux à deux la même longueur</a:t>
            </a:r>
          </a:p>
        </p:txBody>
      </p: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8</a:t>
            </a:fld>
            <a:endParaRPr lang="fr-FR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arallélogramme 23"/>
          <p:cNvSpPr/>
          <p:nvPr/>
        </p:nvSpPr>
        <p:spPr>
          <a:xfrm>
            <a:off x="2677886" y="3670117"/>
            <a:ext cx="3117669" cy="1611085"/>
          </a:xfrm>
          <a:prstGeom prst="parallelogram">
            <a:avLst>
              <a:gd name="adj" fmla="val 4229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/>
          <p:cNvGrpSpPr/>
          <p:nvPr/>
        </p:nvGrpSpPr>
        <p:grpSpPr>
          <a:xfrm>
            <a:off x="4293326" y="3509554"/>
            <a:ext cx="274320" cy="304800"/>
            <a:chOff x="4293326" y="3509554"/>
            <a:chExt cx="274320" cy="304800"/>
          </a:xfrm>
        </p:grpSpPr>
        <p:cxnSp>
          <p:nvCxnSpPr>
            <p:cNvPr id="5" name="Connecteur droit 4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Connecteur droit 18"/>
          <p:cNvCxnSpPr/>
          <p:nvPr/>
        </p:nvCxnSpPr>
        <p:spPr>
          <a:xfrm flipV="1">
            <a:off x="5326151" y="4399459"/>
            <a:ext cx="323965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e 20"/>
          <p:cNvGrpSpPr/>
          <p:nvPr/>
        </p:nvGrpSpPr>
        <p:grpSpPr>
          <a:xfrm>
            <a:off x="3840480" y="5128802"/>
            <a:ext cx="274320" cy="304800"/>
            <a:chOff x="4293326" y="3509554"/>
            <a:chExt cx="274320" cy="304800"/>
          </a:xfrm>
        </p:grpSpPr>
        <p:cxnSp>
          <p:nvCxnSpPr>
            <p:cNvPr id="22" name="Connecteur droit 21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Connecteur droit 25"/>
          <p:cNvCxnSpPr/>
          <p:nvPr/>
        </p:nvCxnSpPr>
        <p:spPr>
          <a:xfrm flipV="1">
            <a:off x="2852917" y="4389280"/>
            <a:ext cx="323965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89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/>
          <p:cNvCxnSpPr/>
          <p:nvPr/>
        </p:nvCxnSpPr>
        <p:spPr>
          <a:xfrm>
            <a:off x="3370217" y="3670117"/>
            <a:ext cx="1724297" cy="161108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2677886" y="3670117"/>
            <a:ext cx="3117669" cy="161108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27011"/>
            <a:ext cx="8596668" cy="1320800"/>
          </a:xfrm>
        </p:spPr>
        <p:txBody>
          <a:bodyPr/>
          <a:lstStyle/>
          <a:p>
            <a:r>
              <a:rPr lang="fr-FR" dirty="0" smtClean="0"/>
              <a:t>I. Parallélogramme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45442"/>
            <a:ext cx="9954272" cy="201596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Propriétés: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Dans un </a:t>
            </a:r>
            <a:r>
              <a:rPr lang="fr-FR" sz="2000" b="1" dirty="0" smtClean="0">
                <a:solidFill>
                  <a:schemeClr val="accent1"/>
                </a:solidFill>
              </a:rPr>
              <a:t>parallélogramme</a:t>
            </a:r>
            <a:r>
              <a:rPr lang="fr-FR" sz="2000" dirty="0" smtClean="0"/>
              <a:t>:</a:t>
            </a:r>
          </a:p>
          <a:p>
            <a:pPr lvl="1"/>
            <a:r>
              <a:rPr lang="fr-FR" sz="1800" dirty="0" smtClean="0"/>
              <a:t>les diagonales se coupent en leur milieu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9</a:t>
            </a:fld>
            <a:endParaRPr lang="fr-FR"/>
          </a:p>
        </p:txBody>
      </p:sp>
      <p:sp>
        <p:nvSpPr>
          <p:cNvPr id="24" name="Parallélogramme 23"/>
          <p:cNvSpPr/>
          <p:nvPr/>
        </p:nvSpPr>
        <p:spPr>
          <a:xfrm>
            <a:off x="2677886" y="3670117"/>
            <a:ext cx="3117669" cy="1611085"/>
          </a:xfrm>
          <a:prstGeom prst="parallelogram">
            <a:avLst>
              <a:gd name="adj" fmla="val 4229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/>
          <p:cNvGrpSpPr/>
          <p:nvPr/>
        </p:nvGrpSpPr>
        <p:grpSpPr>
          <a:xfrm rot="20226456">
            <a:off x="3379785" y="4694089"/>
            <a:ext cx="274320" cy="304800"/>
            <a:chOff x="4293326" y="3509554"/>
            <a:chExt cx="274320" cy="304800"/>
          </a:xfrm>
        </p:grpSpPr>
        <p:cxnSp>
          <p:nvCxnSpPr>
            <p:cNvPr id="5" name="Connecteur droit 4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Connecteur droit 18"/>
          <p:cNvCxnSpPr/>
          <p:nvPr/>
        </p:nvCxnSpPr>
        <p:spPr>
          <a:xfrm flipV="1">
            <a:off x="4471852" y="4646388"/>
            <a:ext cx="213360" cy="3020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e 20"/>
          <p:cNvGrpSpPr/>
          <p:nvPr/>
        </p:nvGrpSpPr>
        <p:grpSpPr>
          <a:xfrm rot="20540699">
            <a:off x="4820194" y="3979432"/>
            <a:ext cx="274320" cy="304800"/>
            <a:chOff x="4293326" y="3509554"/>
            <a:chExt cx="274320" cy="304800"/>
          </a:xfrm>
        </p:grpSpPr>
        <p:cxnSp>
          <p:nvCxnSpPr>
            <p:cNvPr id="22" name="Connecteur droit 21"/>
            <p:cNvCxnSpPr/>
            <p:nvPr/>
          </p:nvCxnSpPr>
          <p:spPr>
            <a:xfrm flipV="1">
              <a:off x="429332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flipV="1">
              <a:off x="4384766" y="3509554"/>
              <a:ext cx="182880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Connecteur droit 25"/>
          <p:cNvCxnSpPr/>
          <p:nvPr/>
        </p:nvCxnSpPr>
        <p:spPr>
          <a:xfrm flipV="1">
            <a:off x="3654105" y="3875314"/>
            <a:ext cx="215671" cy="2744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02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226</Words>
  <Application>Microsoft Office PowerPoint</Application>
  <PresentationFormat>Grand écran</PresentationFormat>
  <Paragraphs>78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Trebuchet MS</vt:lpstr>
      <vt:lpstr>Wingdings 3</vt:lpstr>
      <vt:lpstr>Facette</vt:lpstr>
      <vt:lpstr>Cinquième Chapitre 15:  Quadrilatères</vt:lpstr>
      <vt:lpstr>Chapitre 15: Quadrilatères</vt:lpstr>
      <vt:lpstr>Un peu de latin/grec</vt:lpstr>
      <vt:lpstr>Quadrilatère</vt:lpstr>
      <vt:lpstr>Quadrilatère</vt:lpstr>
      <vt:lpstr>Quadrilatère</vt:lpstr>
      <vt:lpstr>I. Parallélogramme</vt:lpstr>
      <vt:lpstr>I. Parallélogramme</vt:lpstr>
      <vt:lpstr>I. Parallélogramme</vt:lpstr>
      <vt:lpstr>I. Parallélogramme</vt:lpstr>
      <vt:lpstr>II. Parallélogrammes particuliers</vt:lpstr>
      <vt:lpstr>II. Parallélogrammes particuliers</vt:lpstr>
      <vt:lpstr>II. Parallélogrammes particuliers</vt:lpstr>
      <vt:lpstr>III. Réciproques</vt:lpstr>
      <vt:lpstr>Exercice 34 page 464</vt:lpstr>
      <vt:lpstr>Exercices 47 et 48 page 464</vt:lpstr>
      <vt:lpstr>Exercice 35 page 464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345</cp:revision>
  <dcterms:created xsi:type="dcterms:W3CDTF">2016-06-28T13:11:46Z</dcterms:created>
  <dcterms:modified xsi:type="dcterms:W3CDTF">2018-06-10T12:11:52Z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76347a56-843d-475f-94a4-0dcf06bd5d1b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