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9" r:id="rId3"/>
    <p:sldId id="299" r:id="rId4"/>
    <p:sldId id="404" r:id="rId5"/>
    <p:sldId id="405" r:id="rId6"/>
    <p:sldId id="414" r:id="rId7"/>
    <p:sldId id="415" r:id="rId8"/>
    <p:sldId id="419" r:id="rId9"/>
    <p:sldId id="406" r:id="rId10"/>
    <p:sldId id="416" r:id="rId11"/>
    <p:sldId id="407" r:id="rId12"/>
    <p:sldId id="420" r:id="rId13"/>
    <p:sldId id="408" r:id="rId14"/>
    <p:sldId id="409" r:id="rId15"/>
    <p:sldId id="421" r:id="rId16"/>
    <p:sldId id="423" r:id="rId17"/>
    <p:sldId id="422" r:id="rId18"/>
    <p:sldId id="410" r:id="rId19"/>
    <p:sldId id="411" r:id="rId20"/>
    <p:sldId id="392" r:id="rId21"/>
    <p:sldId id="412" r:id="rId22"/>
    <p:sldId id="417" r:id="rId23"/>
    <p:sldId id="400" r:id="rId24"/>
    <p:sldId id="424" r:id="rId25"/>
    <p:sldId id="426" r:id="rId26"/>
    <p:sldId id="425" r:id="rId27"/>
    <p:sldId id="427" r:id="rId28"/>
    <p:sldId id="428" r:id="rId29"/>
    <p:sldId id="429" r:id="rId30"/>
    <p:sldId id="418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00"/>
    <a:srgbClr val="FF0066"/>
    <a:srgbClr val="90C226"/>
    <a:srgbClr val="F8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7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54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39B8-9ACC-4AC3-8665-E41076F0C9BF}" type="datetimeFigureOut">
              <a:rPr lang="fr-FR" smtClean="0"/>
              <a:t>01/06/2017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7A23-2D41-4A95-B55C-1453D6968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4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7D4-FA1C-447E-AC9A-9A8601CED994}" type="datetime1">
              <a:rPr lang="fr-FR" smtClean="0"/>
              <a:t>01/06/2017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AA0-F475-47EB-89AD-2B802668C106}" type="datetime1">
              <a:rPr lang="fr-FR" smtClean="0"/>
              <a:t>01/06/2017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B92B-36DF-4399-BA2C-55A81C44AFF0}" type="datetime1">
              <a:rPr lang="fr-FR" smtClean="0"/>
              <a:t>01/06/2017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98AB-6485-4253-B574-9CEFA1F0FA59}" type="datetime1">
              <a:rPr lang="fr-FR" smtClean="0"/>
              <a:t>01/06/2017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4518-D49E-4D48-9168-5045404A6FB4}" type="datetime1">
              <a:rPr lang="fr-FR" smtClean="0"/>
              <a:t>01/06/2017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1BC-161B-4DEC-B341-EA11DC181652}" type="datetime1">
              <a:rPr lang="fr-FR" smtClean="0"/>
              <a:t>01/06/2017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5DF6-9810-489B-9322-71698BE7483F}" type="datetime1">
              <a:rPr lang="fr-FR" smtClean="0"/>
              <a:t>01/06/2017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17A-9219-41F6-B469-5AF22A0B825E}" type="datetime1">
              <a:rPr lang="fr-FR" smtClean="0"/>
              <a:t>01/06/2017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695-4D41-4E42-AB11-966BF4C64F3C}" type="datetime1">
              <a:rPr lang="fr-FR" smtClean="0"/>
              <a:t>01/06/2017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5621-2B37-48EB-BD95-B23755748C36}" type="datetime1">
              <a:rPr lang="fr-FR" smtClean="0"/>
              <a:t>01/06/2017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8E1-4097-4577-9A29-5824132D9717}" type="datetime1">
              <a:rPr lang="fr-FR" smtClean="0"/>
              <a:t>01/06/2017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2D47-871B-4C21-BAD0-EADD4DB15756}" type="datetime1">
              <a:rPr lang="fr-FR" smtClean="0"/>
              <a:t>01/06/2017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1-AD10-46AD-B4D1-570F440C316C}" type="datetime1">
              <a:rPr lang="fr-FR" smtClean="0"/>
              <a:t>01/06/2017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0010-FD8C-4745-A2D6-318F12B95524}" type="datetime1">
              <a:rPr lang="fr-FR" smtClean="0"/>
              <a:t>01/06/2017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F865-FE01-4A73-89C6-499BE30633C3}" type="datetime1">
              <a:rPr lang="fr-FR" smtClean="0"/>
              <a:t>01/06/2017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D76-95F2-4321-83D4-5CB3D0915E5C}" type="datetime1">
              <a:rPr lang="fr-FR" smtClean="0"/>
              <a:t>01/06/2017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9A5E-F9B9-4E9D-BDF1-7514D7535D4F}" type="datetime1">
              <a:rPr lang="fr-FR" smtClean="0"/>
              <a:t>01/06/2017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Cinquième</a:t>
            </a:r>
            <a:br>
              <a:rPr lang="fr-FR" dirty="0" smtClean="0"/>
            </a:br>
            <a:r>
              <a:rPr lang="fr-FR" sz="3600" dirty="0" smtClean="0"/>
              <a:t>Chapitre 14: </a:t>
            </a:r>
            <a:br>
              <a:rPr lang="fr-FR" sz="3600" dirty="0" smtClean="0"/>
            </a:br>
            <a:r>
              <a:rPr lang="fr-FR" sz="3600" dirty="0" smtClean="0"/>
              <a:t>Symétrie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33 page 452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657" y="1206181"/>
            <a:ext cx="7018338" cy="483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Propriétés des symétries centrales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4493174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Exercice:</a:t>
            </a:r>
            <a:r>
              <a:rPr lang="fr-FR" sz="2000" dirty="0" smtClean="0"/>
              <a:t> </a:t>
            </a:r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5394960" y="4807579"/>
                <a:ext cx="52371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000" b="1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400" b="1" i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400" b="1" i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fr-FR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60" y="4807579"/>
                <a:ext cx="523719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1628" t="-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11"/>
          <p:cNvCxnSpPr>
            <a:stCxn id="26" idx="0"/>
          </p:cNvCxnSpPr>
          <p:nvPr/>
        </p:nvCxnSpPr>
        <p:spPr>
          <a:xfrm>
            <a:off x="3797563" y="4672437"/>
            <a:ext cx="5778237" cy="11822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1745147" y="2747564"/>
            <a:ext cx="4663105" cy="339976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5383722" y="3346692"/>
            <a:ext cx="4663105" cy="3399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363295" y="4370943"/>
                <a:ext cx="637205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 smtClean="0"/>
                  <a:t> x</a:t>
                </a:r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295" y="4370943"/>
                <a:ext cx="637205" cy="453137"/>
              </a:xfrm>
              <a:prstGeom prst="rect">
                <a:avLst/>
              </a:prstGeom>
              <a:blipFill rotWithShape="0">
                <a:blip r:embed="rId4"/>
                <a:stretch>
                  <a:fillRect l="-2885" b="-175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 rot="561678">
            <a:off x="3758948" y="3264948"/>
            <a:ext cx="3551597" cy="3551597"/>
          </a:xfrm>
          <a:prstGeom prst="arc">
            <a:avLst>
              <a:gd name="adj1" fmla="val 10956540"/>
              <a:gd name="adj2" fmla="val 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7132373" y="5096098"/>
                <a:ext cx="747189" cy="822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x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73" y="5096098"/>
                <a:ext cx="747189" cy="822469"/>
              </a:xfrm>
              <a:prstGeom prst="rect">
                <a:avLst/>
              </a:prstGeom>
              <a:blipFill rotWithShape="0">
                <a:blip r:embed="rId5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2063462" y="5331194"/>
                <a:ext cx="637205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 smtClean="0"/>
                  <a:t> x</a:t>
                </a:r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62" y="5331194"/>
                <a:ext cx="637205" cy="453137"/>
              </a:xfrm>
              <a:prstGeom prst="rect">
                <a:avLst/>
              </a:prstGeom>
              <a:blipFill rotWithShape="0">
                <a:blip r:embed="rId6"/>
                <a:stretch>
                  <a:fillRect l="-1905" b="-175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/>
          <p:cNvCxnSpPr/>
          <p:nvPr/>
        </p:nvCxnSpPr>
        <p:spPr>
          <a:xfrm flipV="1">
            <a:off x="2514600" y="4216400"/>
            <a:ext cx="7289800" cy="1397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 rot="20901208">
            <a:off x="2478444" y="1913451"/>
            <a:ext cx="6106502" cy="6403555"/>
          </a:xfrm>
          <a:prstGeom prst="arc">
            <a:avLst>
              <a:gd name="adj1" fmla="val 10908446"/>
              <a:gd name="adj2" fmla="val 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8365636" y="4270945"/>
                <a:ext cx="74718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x</a:t>
                </a:r>
                <a:br>
                  <a:rPr lang="en-US" b="1" dirty="0" smtClean="0"/>
                </a:b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636" y="4270945"/>
                <a:ext cx="747189" cy="738664"/>
              </a:xfrm>
              <a:prstGeom prst="rect">
                <a:avLst/>
              </a:prstGeom>
              <a:blipFill rotWithShape="0">
                <a:blip r:embed="rId7"/>
                <a:stretch>
                  <a:fillRect l="-6504" t="-57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e 37"/>
          <p:cNvGrpSpPr/>
          <p:nvPr/>
        </p:nvGrpSpPr>
        <p:grpSpPr>
          <a:xfrm>
            <a:off x="4516572" y="4675037"/>
            <a:ext cx="225367" cy="337625"/>
            <a:chOff x="6133514" y="4248443"/>
            <a:chExt cx="225367" cy="337625"/>
          </a:xfrm>
        </p:grpSpPr>
        <p:cxnSp>
          <p:nvCxnSpPr>
            <p:cNvPr id="39" name="Connecteur droit 38"/>
            <p:cNvCxnSpPr/>
            <p:nvPr/>
          </p:nvCxnSpPr>
          <p:spPr>
            <a:xfrm flipV="1">
              <a:off x="6133514" y="4248443"/>
              <a:ext cx="140677" cy="3376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V="1">
              <a:off x="6218204" y="4248443"/>
              <a:ext cx="140677" cy="3376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6325816" y="5093034"/>
            <a:ext cx="225367" cy="337625"/>
            <a:chOff x="6133514" y="4248443"/>
            <a:chExt cx="225367" cy="337625"/>
          </a:xfrm>
        </p:grpSpPr>
        <p:cxnSp>
          <p:nvCxnSpPr>
            <p:cNvPr id="42" name="Connecteur droit 41"/>
            <p:cNvCxnSpPr/>
            <p:nvPr/>
          </p:nvCxnSpPr>
          <p:spPr>
            <a:xfrm flipV="1">
              <a:off x="6133514" y="4248443"/>
              <a:ext cx="140677" cy="3376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V="1">
              <a:off x="6218204" y="4248443"/>
              <a:ext cx="140677" cy="3376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Connecteur droit 44"/>
          <p:cNvCxnSpPr/>
          <p:nvPr/>
        </p:nvCxnSpPr>
        <p:spPr>
          <a:xfrm flipV="1">
            <a:off x="3679814" y="5216051"/>
            <a:ext cx="140677" cy="3376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6979696" y="4580482"/>
            <a:ext cx="140677" cy="3376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" grpId="0" animBg="1"/>
      <p:bldP spid="26" grpId="1" animBg="1"/>
      <p:bldP spid="27" grpId="0"/>
      <p:bldP spid="35" grpId="0" animBg="1"/>
      <p:bldP spid="35" grpId="1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Propriétés des symétries centrales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4493174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Propriété: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La symétrie d’</a:t>
            </a:r>
            <a:r>
              <a:rPr lang="fr-FR" sz="2000" b="1" dirty="0" smtClean="0">
                <a:solidFill>
                  <a:srgbClr val="0070C0"/>
                </a:solidFill>
              </a:rPr>
              <a:t>une droite</a:t>
            </a:r>
            <a:r>
              <a:rPr lang="fr-FR" sz="2000" dirty="0" smtClean="0"/>
              <a:t> par rapport à un point est </a:t>
            </a:r>
            <a:r>
              <a:rPr lang="fr-FR" sz="2000" b="1" dirty="0" smtClean="0">
                <a:solidFill>
                  <a:srgbClr val="FF0000"/>
                </a:solidFill>
              </a:rPr>
              <a:t>une droite parallèle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12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5394960" y="4807579"/>
                <a:ext cx="52371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000" b="1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400" b="1" i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400" b="1" i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fr-FR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60" y="4807579"/>
                <a:ext cx="523719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1628" t="-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11"/>
          <p:cNvCxnSpPr>
            <a:stCxn id="26" idx="0"/>
          </p:cNvCxnSpPr>
          <p:nvPr/>
        </p:nvCxnSpPr>
        <p:spPr>
          <a:xfrm>
            <a:off x="3797563" y="4672437"/>
            <a:ext cx="5778237" cy="11822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1745147" y="2747564"/>
            <a:ext cx="4663105" cy="339976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5383722" y="3346692"/>
            <a:ext cx="4663105" cy="33997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363295" y="4370943"/>
                <a:ext cx="637205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 smtClean="0"/>
                  <a:t> x</a:t>
                </a:r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295" y="4370943"/>
                <a:ext cx="637205" cy="453137"/>
              </a:xfrm>
              <a:prstGeom prst="rect">
                <a:avLst/>
              </a:prstGeom>
              <a:blipFill rotWithShape="0">
                <a:blip r:embed="rId4"/>
                <a:stretch>
                  <a:fillRect l="-2885" b="-175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 rot="561678">
            <a:off x="3758948" y="3264948"/>
            <a:ext cx="3551597" cy="3551597"/>
          </a:xfrm>
          <a:prstGeom prst="arc">
            <a:avLst>
              <a:gd name="adj1" fmla="val 10956540"/>
              <a:gd name="adj2" fmla="val 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7132373" y="5096098"/>
                <a:ext cx="747189" cy="822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x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73" y="5096098"/>
                <a:ext cx="747189" cy="822469"/>
              </a:xfrm>
              <a:prstGeom prst="rect">
                <a:avLst/>
              </a:prstGeom>
              <a:blipFill rotWithShape="0">
                <a:blip r:embed="rId5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2063462" y="5331194"/>
                <a:ext cx="637205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 smtClean="0"/>
                  <a:t> x</a:t>
                </a:r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62" y="5331194"/>
                <a:ext cx="637205" cy="453137"/>
              </a:xfrm>
              <a:prstGeom prst="rect">
                <a:avLst/>
              </a:prstGeom>
              <a:blipFill rotWithShape="0">
                <a:blip r:embed="rId6"/>
                <a:stretch>
                  <a:fillRect l="-1905" b="-175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/>
          <p:cNvCxnSpPr/>
          <p:nvPr/>
        </p:nvCxnSpPr>
        <p:spPr>
          <a:xfrm flipV="1">
            <a:off x="2514600" y="4216400"/>
            <a:ext cx="7289800" cy="1397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 rot="20901208">
            <a:off x="2478444" y="1913451"/>
            <a:ext cx="6106502" cy="6403555"/>
          </a:xfrm>
          <a:prstGeom prst="arc">
            <a:avLst>
              <a:gd name="adj1" fmla="val 10908446"/>
              <a:gd name="adj2" fmla="val 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8365636" y="4270945"/>
                <a:ext cx="74718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x</a:t>
                </a:r>
                <a:br>
                  <a:rPr lang="en-US" b="1" dirty="0" smtClean="0"/>
                </a:b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636" y="4270945"/>
                <a:ext cx="747189" cy="738664"/>
              </a:xfrm>
              <a:prstGeom prst="rect">
                <a:avLst/>
              </a:prstGeom>
              <a:blipFill rotWithShape="0">
                <a:blip r:embed="rId7"/>
                <a:stretch>
                  <a:fillRect l="-6504" t="-57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e 37"/>
          <p:cNvGrpSpPr/>
          <p:nvPr/>
        </p:nvGrpSpPr>
        <p:grpSpPr>
          <a:xfrm>
            <a:off x="4516572" y="4675037"/>
            <a:ext cx="225367" cy="337625"/>
            <a:chOff x="6133514" y="4248443"/>
            <a:chExt cx="225367" cy="337625"/>
          </a:xfrm>
        </p:grpSpPr>
        <p:cxnSp>
          <p:nvCxnSpPr>
            <p:cNvPr id="39" name="Connecteur droit 38"/>
            <p:cNvCxnSpPr/>
            <p:nvPr/>
          </p:nvCxnSpPr>
          <p:spPr>
            <a:xfrm flipV="1">
              <a:off x="6133514" y="4248443"/>
              <a:ext cx="140677" cy="3376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V="1">
              <a:off x="6218204" y="4248443"/>
              <a:ext cx="140677" cy="3376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6325816" y="5093034"/>
            <a:ext cx="225367" cy="337625"/>
            <a:chOff x="6133514" y="4248443"/>
            <a:chExt cx="225367" cy="337625"/>
          </a:xfrm>
        </p:grpSpPr>
        <p:cxnSp>
          <p:nvCxnSpPr>
            <p:cNvPr id="42" name="Connecteur droit 41"/>
            <p:cNvCxnSpPr/>
            <p:nvPr/>
          </p:nvCxnSpPr>
          <p:spPr>
            <a:xfrm flipV="1">
              <a:off x="6133514" y="4248443"/>
              <a:ext cx="140677" cy="3376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V="1">
              <a:off x="6218204" y="4248443"/>
              <a:ext cx="140677" cy="3376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Connecteur droit 44"/>
          <p:cNvCxnSpPr/>
          <p:nvPr/>
        </p:nvCxnSpPr>
        <p:spPr>
          <a:xfrm flipV="1">
            <a:off x="3679814" y="5216051"/>
            <a:ext cx="140677" cy="3376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6979696" y="4580482"/>
            <a:ext cx="140677" cy="3376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3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  <p:bldP spid="26" grpId="0" animBg="1"/>
      <p:bldP spid="26" grpId="1" animBg="1"/>
      <p:bldP spid="27" grpId="0"/>
      <p:bldP spid="32" grpId="0"/>
      <p:bldP spid="35" grpId="0" animBg="1"/>
      <p:bldP spid="35" grpId="1" animBg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Propriétés des symétries centrales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4493174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Propriété: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La symétrie d’</a:t>
            </a:r>
            <a:r>
              <a:rPr lang="fr-FR" sz="2000" b="1" dirty="0" smtClean="0">
                <a:solidFill>
                  <a:srgbClr val="0070C0"/>
                </a:solidFill>
              </a:rPr>
              <a:t>un segment</a:t>
            </a:r>
            <a:r>
              <a:rPr lang="fr-FR" sz="2000" dirty="0" smtClean="0"/>
              <a:t> par rapport à un point est </a:t>
            </a:r>
            <a:r>
              <a:rPr lang="fr-FR" sz="2000" b="1" dirty="0" smtClean="0">
                <a:solidFill>
                  <a:srgbClr val="FF0000"/>
                </a:solidFill>
              </a:rPr>
              <a:t>un segment parallèle de m</a:t>
            </a:r>
            <a:r>
              <a:rPr lang="en-US" sz="2000" b="1" dirty="0" smtClean="0">
                <a:solidFill>
                  <a:srgbClr val="FF0000"/>
                </a:solidFill>
              </a:rPr>
              <a:t>ê</a:t>
            </a:r>
            <a:r>
              <a:rPr lang="fr-FR" sz="2000" b="1" dirty="0" smtClean="0">
                <a:solidFill>
                  <a:srgbClr val="FF0000"/>
                </a:solidFill>
              </a:rPr>
              <a:t>me longueur.</a:t>
            </a:r>
            <a:r>
              <a:rPr lang="fr-FR" sz="2000" dirty="0" smtClean="0"/>
              <a:t>  </a:t>
            </a: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5394960" y="4807579"/>
                <a:ext cx="52371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000" b="1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400" b="1" i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400" b="1" i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fr-FR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60" y="4807579"/>
                <a:ext cx="523719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1628" t="-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11"/>
          <p:cNvCxnSpPr>
            <a:stCxn id="26" idx="0"/>
          </p:cNvCxnSpPr>
          <p:nvPr/>
        </p:nvCxnSpPr>
        <p:spPr>
          <a:xfrm>
            <a:off x="3797563" y="4672437"/>
            <a:ext cx="5778237" cy="11822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2520950" y="4672437"/>
            <a:ext cx="1276613" cy="915563"/>
          </a:xfrm>
          <a:prstGeom prst="line">
            <a:avLst/>
          </a:prstGeom>
          <a:ln w="38100" cap="sq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7286171" y="4470400"/>
            <a:ext cx="1233715" cy="899886"/>
          </a:xfrm>
          <a:prstGeom prst="line">
            <a:avLst/>
          </a:prstGeom>
          <a:ln w="38100" cap="sq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363295" y="4370943"/>
                <a:ext cx="637205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 smtClean="0"/>
                  <a:t> x</a:t>
                </a:r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295" y="4370943"/>
                <a:ext cx="637205" cy="453137"/>
              </a:xfrm>
              <a:prstGeom prst="rect">
                <a:avLst/>
              </a:prstGeom>
              <a:blipFill rotWithShape="0">
                <a:blip r:embed="rId4"/>
                <a:stretch>
                  <a:fillRect l="-2885" b="-175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 rot="561678">
            <a:off x="3758948" y="3264948"/>
            <a:ext cx="3551597" cy="3551597"/>
          </a:xfrm>
          <a:prstGeom prst="arc">
            <a:avLst>
              <a:gd name="adj1" fmla="val 10956540"/>
              <a:gd name="adj2" fmla="val 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7132373" y="5096098"/>
                <a:ext cx="747189" cy="822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x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373" y="5096098"/>
                <a:ext cx="747189" cy="822469"/>
              </a:xfrm>
              <a:prstGeom prst="rect">
                <a:avLst/>
              </a:prstGeom>
              <a:blipFill rotWithShape="0">
                <a:blip r:embed="rId5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2063462" y="5331194"/>
                <a:ext cx="637205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 smtClean="0"/>
                  <a:t> x</a:t>
                </a:r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462" y="5331194"/>
                <a:ext cx="637205" cy="453137"/>
              </a:xfrm>
              <a:prstGeom prst="rect">
                <a:avLst/>
              </a:prstGeom>
              <a:blipFill rotWithShape="0">
                <a:blip r:embed="rId6"/>
                <a:stretch>
                  <a:fillRect l="-1905" b="-175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33"/>
          <p:cNvCxnSpPr/>
          <p:nvPr/>
        </p:nvCxnSpPr>
        <p:spPr>
          <a:xfrm flipV="1">
            <a:off x="2514600" y="4216400"/>
            <a:ext cx="7289800" cy="13970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/>
          <p:cNvSpPr/>
          <p:nvPr/>
        </p:nvSpPr>
        <p:spPr>
          <a:xfrm rot="20901208">
            <a:off x="2478444" y="1913451"/>
            <a:ext cx="6106502" cy="6403555"/>
          </a:xfrm>
          <a:prstGeom prst="arc">
            <a:avLst>
              <a:gd name="adj1" fmla="val 10908446"/>
              <a:gd name="adj2" fmla="val 0"/>
            </a:avLst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8365636" y="4270945"/>
                <a:ext cx="74718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x</a:t>
                </a:r>
                <a:br>
                  <a:rPr lang="en-US" b="1" dirty="0" smtClean="0"/>
                </a:b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fr-FR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636" y="4270945"/>
                <a:ext cx="747189" cy="738664"/>
              </a:xfrm>
              <a:prstGeom prst="rect">
                <a:avLst/>
              </a:prstGeom>
              <a:blipFill rotWithShape="0">
                <a:blip r:embed="rId7"/>
                <a:stretch>
                  <a:fillRect l="-6504" t="-57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e 37"/>
          <p:cNvGrpSpPr/>
          <p:nvPr/>
        </p:nvGrpSpPr>
        <p:grpSpPr>
          <a:xfrm>
            <a:off x="4516572" y="4675037"/>
            <a:ext cx="225367" cy="337625"/>
            <a:chOff x="6133514" y="4248443"/>
            <a:chExt cx="225367" cy="337625"/>
          </a:xfrm>
        </p:grpSpPr>
        <p:cxnSp>
          <p:nvCxnSpPr>
            <p:cNvPr id="39" name="Connecteur droit 38"/>
            <p:cNvCxnSpPr/>
            <p:nvPr/>
          </p:nvCxnSpPr>
          <p:spPr>
            <a:xfrm flipV="1">
              <a:off x="6133514" y="4248443"/>
              <a:ext cx="140677" cy="3376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V="1">
              <a:off x="6218204" y="4248443"/>
              <a:ext cx="140677" cy="3376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6325816" y="5093034"/>
            <a:ext cx="225367" cy="337625"/>
            <a:chOff x="6133514" y="4248443"/>
            <a:chExt cx="225367" cy="337625"/>
          </a:xfrm>
        </p:grpSpPr>
        <p:cxnSp>
          <p:nvCxnSpPr>
            <p:cNvPr id="42" name="Connecteur droit 41"/>
            <p:cNvCxnSpPr/>
            <p:nvPr/>
          </p:nvCxnSpPr>
          <p:spPr>
            <a:xfrm flipV="1">
              <a:off x="6133514" y="4248443"/>
              <a:ext cx="140677" cy="3376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V="1">
              <a:off x="6218204" y="4248443"/>
              <a:ext cx="140677" cy="33762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Connecteur droit 44"/>
          <p:cNvCxnSpPr/>
          <p:nvPr/>
        </p:nvCxnSpPr>
        <p:spPr>
          <a:xfrm flipV="1">
            <a:off x="3679814" y="5216051"/>
            <a:ext cx="140677" cy="3376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6979696" y="4580482"/>
            <a:ext cx="140677" cy="3376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64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  <p:bldP spid="26" grpId="0" animBg="1"/>
      <p:bldP spid="26" grpId="1" animBg="1"/>
      <p:bldP spid="27" grpId="0"/>
      <p:bldP spid="32" grpId="0"/>
      <p:bldP spid="35" grpId="0" animBg="1"/>
      <p:bldP spid="35" grpId="1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Propriétés des symétries centrales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4493174"/>
          </a:xfrm>
        </p:spPr>
        <p:txBody>
          <a:bodyPr>
            <a:normAutofit/>
          </a:bodyPr>
          <a:lstStyle/>
          <a:p>
            <a:r>
              <a:rPr lang="fr-FR" sz="2000" u="sng" dirty="0"/>
              <a:t>3</a:t>
            </a:r>
            <a:r>
              <a:rPr lang="fr-FR" sz="2000" u="sng" dirty="0" smtClean="0"/>
              <a:t>. Propriété: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La symétrie centrale conserve:</a:t>
            </a:r>
          </a:p>
          <a:p>
            <a:pPr lvl="1"/>
            <a:r>
              <a:rPr lang="fr-FR" sz="1800" dirty="0" smtClean="0"/>
              <a:t>les longueurs</a:t>
            </a:r>
          </a:p>
          <a:p>
            <a:pPr lvl="1"/>
            <a:r>
              <a:rPr lang="fr-FR" sz="1800" dirty="0" smtClean="0"/>
              <a:t>l‘alignement</a:t>
            </a:r>
          </a:p>
          <a:p>
            <a:pPr lvl="1"/>
            <a:r>
              <a:rPr lang="fr-FR" sz="1800" dirty="0" smtClean="0"/>
              <a:t>les mesures d’angles</a:t>
            </a:r>
          </a:p>
          <a:p>
            <a:pPr lvl="1"/>
            <a:r>
              <a:rPr lang="fr-FR" sz="1800" dirty="0"/>
              <a:t>l</a:t>
            </a:r>
            <a:r>
              <a:rPr lang="fr-FR" sz="1800" dirty="0" smtClean="0"/>
              <a:t>es aires</a:t>
            </a:r>
            <a:endParaRPr lang="fr-FR" sz="18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72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34 page 452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7672"/>
            <a:ext cx="9440898" cy="393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35 page 452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2" y="1493111"/>
            <a:ext cx="7402015" cy="371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36 page 452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3659"/>
          <a:stretch/>
        </p:blipFill>
        <p:spPr>
          <a:xfrm>
            <a:off x="4244454" y="1767153"/>
            <a:ext cx="4797251" cy="34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Axe/Centre de symétrie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4493174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1. Définition:</a:t>
                </a:r>
                <a:r>
                  <a:rPr lang="fr-FR" sz="2000" dirty="0" smtClean="0"/>
                  <a:t> </a:t>
                </a:r>
              </a:p>
              <a:p>
                <a:r>
                  <a:rPr lang="fr-FR" sz="2000" dirty="0" smtClean="0"/>
                  <a:t>On dit qu’une droite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/>
                  <a:t> est un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axe de symétrie </a:t>
                </a:r>
                <a:r>
                  <a:rPr lang="fr-FR" sz="2000" dirty="0" smtClean="0"/>
                  <a:t>d’une figure si le symétrique</a:t>
                </a:r>
                <a:br>
                  <a:rPr lang="fr-FR" sz="2000" dirty="0" smtClean="0"/>
                </a:br>
                <a:r>
                  <a:rPr lang="fr-FR" sz="2000" dirty="0" smtClean="0"/>
                  <a:t>de cette figure par rapport à la droite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fr-FR" sz="2000" dirty="0" smtClean="0"/>
                  <a:t>est la figure elle-même</a:t>
                </a:r>
                <a:endParaRPr lang="fr-FR" sz="18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4493174"/>
              </a:xfrm>
              <a:blipFill rotWithShape="0">
                <a:blip r:embed="rId2"/>
                <a:stretch>
                  <a:fillRect l="-245" t="-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194" y="4267654"/>
            <a:ext cx="1304925" cy="14287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689" y="4329566"/>
            <a:ext cx="1314450" cy="13049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6832" y="4281714"/>
            <a:ext cx="1457325" cy="14192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2877" y="4187967"/>
            <a:ext cx="1381125" cy="1343025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709202" y="3166109"/>
            <a:ext cx="19287" cy="35521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976914" y="3166109"/>
            <a:ext cx="19287" cy="35521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266465" y="3166109"/>
            <a:ext cx="19287" cy="35521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8573795" y="3166109"/>
            <a:ext cx="19287" cy="35521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5020698" y="4942164"/>
            <a:ext cx="2608563" cy="491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54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Axe/Centre de symétrie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4493174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2. Définition:</a:t>
                </a:r>
                <a:r>
                  <a:rPr lang="fr-FR" sz="2000" dirty="0" smtClean="0"/>
                  <a:t> </a:t>
                </a:r>
              </a:p>
              <a:p>
                <a:r>
                  <a:rPr lang="fr-FR" sz="2000" dirty="0" smtClean="0"/>
                  <a:t>On dit qu’un </a:t>
                </a:r>
                <a:r>
                  <a:rPr lang="fr-FR" sz="2000" b="1" dirty="0" smtClean="0">
                    <a:solidFill>
                      <a:schemeClr val="accent1"/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fr-FR" sz="2000" dirty="0" smtClean="0"/>
                  <a:t> est le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centre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de symétrie</a:t>
                </a:r>
                <a:r>
                  <a:rPr lang="fr-FR" sz="2000" dirty="0" smtClean="0"/>
                  <a:t> </a:t>
                </a:r>
                <a:r>
                  <a:rPr lang="fr-FR" sz="2000" dirty="0" smtClean="0"/>
                  <a:t>d’une figure si le symétrique</a:t>
                </a:r>
                <a:br>
                  <a:rPr lang="fr-FR" sz="2000" dirty="0" smtClean="0"/>
                </a:br>
                <a:r>
                  <a:rPr lang="fr-FR" sz="2000" dirty="0" smtClean="0"/>
                  <a:t>de cette figure par rapport au </a:t>
                </a:r>
                <a:r>
                  <a:rPr lang="fr-FR" sz="2000" b="1" dirty="0">
                    <a:solidFill>
                      <a:schemeClr val="accent1"/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fr-FR" sz="2000" dirty="0" smtClean="0"/>
                  <a:t> est la figure elle-même.</a:t>
                </a:r>
                <a:endParaRPr lang="fr-FR" sz="1800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4493174"/>
              </a:xfrm>
              <a:blipFill rotWithShape="0">
                <a:blip r:embed="rId2"/>
                <a:stretch>
                  <a:fillRect l="-245" t="-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19</a:t>
            </a:fld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688" y="4187967"/>
            <a:ext cx="1457325" cy="14192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495625" y="3751483"/>
            <a:ext cx="14078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Z</a:t>
            </a:r>
            <a:endParaRPr lang="fr-FR" sz="1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889179" y="4548546"/>
                <a:ext cx="14166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400" b="1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endParaRPr lang="fr-FR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179" y="4548546"/>
                <a:ext cx="1416680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4741" b="-151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117022" y="4563399"/>
                <a:ext cx="14166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400" b="1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endParaRPr lang="fr-FR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022" y="4563399"/>
                <a:ext cx="1416680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4292" b="-1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6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14: Symétrie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IV. Axe/Centre de symétrie</a:t>
            </a:r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20</a:t>
            </a:fld>
            <a:endParaRPr lang="fr-FR"/>
          </a:p>
        </p:txBody>
      </p:sp>
      <p:sp>
        <p:nvSpPr>
          <p:cNvPr id="4" name="Étoile à 6 branches 3"/>
          <p:cNvSpPr/>
          <p:nvPr/>
        </p:nvSpPr>
        <p:spPr>
          <a:xfrm>
            <a:off x="3889829" y="2543653"/>
            <a:ext cx="2714172" cy="2714172"/>
          </a:xfrm>
          <a:prstGeom prst="star6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2206171" y="2365828"/>
            <a:ext cx="6268377" cy="315690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5246915" y="2036364"/>
            <a:ext cx="0" cy="399961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1815152" y="2365828"/>
            <a:ext cx="6545077" cy="322765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3683001" y="1874158"/>
            <a:ext cx="2921000" cy="43497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3953391" y="2001148"/>
            <a:ext cx="2942709" cy="431392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1250860" y="3899391"/>
            <a:ext cx="880971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74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IV. Axe/Centre de symétrie</a:t>
            </a:r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21</a:t>
            </a:fld>
            <a:endParaRPr lang="fr-FR"/>
          </a:p>
        </p:txBody>
      </p:sp>
      <p:sp>
        <p:nvSpPr>
          <p:cNvPr id="4" name="Étoile à 6 branches 3"/>
          <p:cNvSpPr/>
          <p:nvPr/>
        </p:nvSpPr>
        <p:spPr>
          <a:xfrm>
            <a:off x="3889829" y="2543653"/>
            <a:ext cx="2714172" cy="2714172"/>
          </a:xfrm>
          <a:prstGeom prst="star6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2206171" y="2365828"/>
            <a:ext cx="6268377" cy="315690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5246915" y="2036364"/>
            <a:ext cx="0" cy="399961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1815152" y="2365828"/>
            <a:ext cx="6545077" cy="322765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3683001" y="1874158"/>
            <a:ext cx="2921000" cy="43497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3953391" y="2001148"/>
            <a:ext cx="2942709" cy="431392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1250860" y="3899391"/>
            <a:ext cx="880971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091113" y="3676650"/>
            <a:ext cx="36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x</a:t>
            </a:r>
            <a:endParaRPr lang="fr-F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293769" y="3441221"/>
                <a:ext cx="361950" cy="40011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769" y="3441221"/>
                <a:ext cx="361950" cy="400110"/>
              </a:xfrm>
              <a:prstGeom prst="rect">
                <a:avLst/>
              </a:prstGeom>
              <a:blipFill rotWithShape="0">
                <a:blip r:embed="rId2"/>
                <a:stretch>
                  <a:fillRect r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96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44 page 453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843" y="507999"/>
            <a:ext cx="5036257" cy="2108201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4356100" y="4587212"/>
            <a:ext cx="3421763" cy="1454150"/>
            <a:chOff x="5168900" y="4032250"/>
            <a:chExt cx="3421763" cy="1454150"/>
          </a:xfrm>
        </p:grpSpPr>
        <p:cxnSp>
          <p:nvCxnSpPr>
            <p:cNvPr id="10" name="Connecteur droit 9"/>
            <p:cNvCxnSpPr/>
            <p:nvPr/>
          </p:nvCxnSpPr>
          <p:spPr>
            <a:xfrm>
              <a:off x="5168900" y="4914900"/>
              <a:ext cx="1358900" cy="571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6527800" y="4032250"/>
              <a:ext cx="2062863" cy="14541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5168900" y="4032250"/>
              <a:ext cx="3421763" cy="8826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 rot="10800000">
            <a:off x="2993761" y="2874631"/>
            <a:ext cx="3421763" cy="1454150"/>
            <a:chOff x="5168900" y="4032250"/>
            <a:chExt cx="3421763" cy="1454150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5168900" y="4914900"/>
              <a:ext cx="1358900" cy="5715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6527800" y="4032250"/>
              <a:ext cx="2062863" cy="14541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5168900" y="4032250"/>
              <a:ext cx="3421763" cy="8826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7565671" y="4227165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671" y="4227165"/>
                <a:ext cx="99060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577692" y="5273012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692" y="5273012"/>
                <a:ext cx="99060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5501124" y="6007379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124" y="6007379"/>
                <a:ext cx="99060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4480368" y="2351385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368" y="2351385"/>
                <a:ext cx="990600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6251131" y="3215246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131" y="3215246"/>
                <a:ext cx="99060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2295127" y="4328781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127" y="4328781"/>
                <a:ext cx="99060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roix 29"/>
          <p:cNvSpPr/>
          <p:nvPr/>
        </p:nvSpPr>
        <p:spPr>
          <a:xfrm>
            <a:off x="2780902" y="4187740"/>
            <a:ext cx="324248" cy="324248"/>
          </a:xfrm>
          <a:prstGeom prst="plus">
            <a:avLst>
              <a:gd name="adj" fmla="val 42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Croix 30"/>
          <p:cNvSpPr/>
          <p:nvPr/>
        </p:nvSpPr>
        <p:spPr>
          <a:xfrm>
            <a:off x="4894500" y="2712505"/>
            <a:ext cx="324248" cy="324248"/>
          </a:xfrm>
          <a:prstGeom prst="plus">
            <a:avLst>
              <a:gd name="adj" fmla="val 42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Croix 31"/>
          <p:cNvSpPr/>
          <p:nvPr/>
        </p:nvSpPr>
        <p:spPr>
          <a:xfrm>
            <a:off x="6266868" y="3270184"/>
            <a:ext cx="324248" cy="324248"/>
          </a:xfrm>
          <a:prstGeom prst="plus">
            <a:avLst>
              <a:gd name="adj" fmla="val 42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Croix 32"/>
          <p:cNvSpPr/>
          <p:nvPr/>
        </p:nvSpPr>
        <p:spPr>
          <a:xfrm>
            <a:off x="5227393" y="4317279"/>
            <a:ext cx="324248" cy="324248"/>
          </a:xfrm>
          <a:prstGeom prst="plus">
            <a:avLst>
              <a:gd name="adj" fmla="val 42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/>
          <p:cNvCxnSpPr/>
          <p:nvPr/>
        </p:nvCxnSpPr>
        <p:spPr>
          <a:xfrm>
            <a:off x="5060950" y="2882900"/>
            <a:ext cx="654050" cy="315846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949261" y="4345903"/>
            <a:ext cx="4828602" cy="25703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4344721" y="3449306"/>
            <a:ext cx="2092723" cy="202055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5142784" y="4438617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784" y="4438617"/>
                <a:ext cx="990600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necteur droit 44"/>
          <p:cNvCxnSpPr/>
          <p:nvPr/>
        </p:nvCxnSpPr>
        <p:spPr>
          <a:xfrm rot="10800000" flipV="1">
            <a:off x="5733038" y="4572002"/>
            <a:ext cx="2062863" cy="1454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16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555 L -0.22461 -0.2479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 animBg="1"/>
      <p:bldP spid="32" grpId="0" animBg="1"/>
      <p:bldP spid="33" grpId="0" animBg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65 page 457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2" y="1314118"/>
            <a:ext cx="6256381" cy="305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Ambigramme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37" y="1824037"/>
            <a:ext cx="320992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Ambigramme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12" y="1919287"/>
            <a:ext cx="45243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Ambigramme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28587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Ambigramme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28587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Ambigramme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28587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Ambigramme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28587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Symétrie axiale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4493174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1. Définition:</a:t>
                </a:r>
                <a:r>
                  <a:rPr lang="fr-FR" sz="2000" dirty="0" smtClean="0"/>
                  <a:t> </a:t>
                </a:r>
              </a:p>
              <a:p>
                <a:r>
                  <a:rPr lang="fr-FR" sz="2000" dirty="0" smtClean="0"/>
                  <a:t>Deux figures sont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symétriques par rapport à une droite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fr-FR" sz="2000" dirty="0" smtClean="0"/>
                  <a:t>si elles se superposent quand on plie le long de cette droite.</a:t>
                </a:r>
              </a:p>
              <a:p>
                <a:r>
                  <a:rPr lang="fr-FR" sz="2000" dirty="0" smtClean="0"/>
                  <a:t>La </a:t>
                </a:r>
                <a:r>
                  <a:rPr lang="fr-FR" sz="2000" b="1" dirty="0" smtClean="0">
                    <a:solidFill>
                      <a:schemeClr val="accent1"/>
                    </a:solidFill>
                  </a:rPr>
                  <a:t>droite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fr-FR" sz="2000" dirty="0" smtClean="0"/>
                  <a:t>est appelée l’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axe de symétrie</a:t>
                </a:r>
                <a:r>
                  <a:rPr lang="fr-FR" sz="2000" dirty="0" smtClean="0"/>
                  <a:t>.</a:t>
                </a: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4493174"/>
              </a:xfrm>
              <a:blipFill rotWithShape="0">
                <a:blip r:embed="rId2"/>
                <a:stretch>
                  <a:fillRect l="-245" t="-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3</a:t>
            </a:fld>
            <a:endParaRPr lang="fr-FR"/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9066" y="3438457"/>
            <a:ext cx="1997897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36752" y="3438457"/>
            <a:ext cx="1997897" cy="283845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6"/>
          <p:cNvCxnSpPr/>
          <p:nvPr/>
        </p:nvCxnSpPr>
        <p:spPr>
          <a:xfrm flipH="1" flipV="1">
            <a:off x="5485658" y="3438457"/>
            <a:ext cx="743" cy="34195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668990" y="6333788"/>
                <a:ext cx="10128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990" y="6333788"/>
                <a:ext cx="1012873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/>
          <p:cNvCxnSpPr/>
          <p:nvPr/>
        </p:nvCxnSpPr>
        <p:spPr>
          <a:xfrm flipV="1">
            <a:off x="4076700" y="4417259"/>
            <a:ext cx="2900875" cy="1406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6133514" y="4248443"/>
            <a:ext cx="140677" cy="337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6218204" y="4248443"/>
            <a:ext cx="140677" cy="337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4738634" y="4262512"/>
            <a:ext cx="140677" cy="337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4823324" y="4262512"/>
            <a:ext cx="140677" cy="337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5735071" y="4171075"/>
            <a:ext cx="0" cy="2526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526424" y="4171070"/>
            <a:ext cx="20229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63 page 456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270000"/>
            <a:ext cx="4377266" cy="3311597"/>
          </a:xfrm>
          <a:prstGeom prst="rect">
            <a:avLst/>
          </a:prstGeom>
        </p:spPr>
      </p:pic>
      <p:sp>
        <p:nvSpPr>
          <p:cNvPr id="5" name="Triangle isocèle 4"/>
          <p:cNvSpPr/>
          <p:nvPr/>
        </p:nvSpPr>
        <p:spPr>
          <a:xfrm>
            <a:off x="6909203" y="1584960"/>
            <a:ext cx="2535060" cy="3097902"/>
          </a:xfrm>
          <a:prstGeom prst="triangle">
            <a:avLst>
              <a:gd name="adj" fmla="val 1934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7170107" y="1123295"/>
                <a:ext cx="40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107" y="1123295"/>
                <a:ext cx="406400" cy="461665"/>
              </a:xfrm>
              <a:prstGeom prst="rect">
                <a:avLst/>
              </a:prstGeom>
              <a:blipFill rotWithShape="0">
                <a:blip r:embed="rId3"/>
                <a:stretch>
                  <a:fillRect r="-14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6547252" y="4607724"/>
                <a:ext cx="444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252" y="4607724"/>
                <a:ext cx="44450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9139464" y="4625154"/>
                <a:ext cx="444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464" y="4625154"/>
                <a:ext cx="44450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7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Symétrie axiale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421923"/>
                <a:ext cx="9954272" cy="4493174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/>
                  <a:t>2</a:t>
                </a:r>
                <a:r>
                  <a:rPr lang="fr-FR" sz="2000" u="sng" dirty="0" smtClean="0"/>
                  <a:t>. Définition:</a:t>
                </a:r>
                <a:r>
                  <a:rPr lang="fr-FR" sz="2000" dirty="0" smtClean="0"/>
                  <a:t> </a:t>
                </a:r>
              </a:p>
              <a:p>
                <a:r>
                  <a:rPr lang="fr-FR" sz="2000" dirty="0" smtClean="0"/>
                  <a:t>Si un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 n’appartient pas à la droite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/>
                  <a:t>, </a:t>
                </a:r>
                <a:br>
                  <a:rPr lang="fr-FR" sz="2000" dirty="0" smtClean="0"/>
                </a:br>
                <a:r>
                  <a:rPr lang="fr-FR" sz="2000" dirty="0" smtClean="0"/>
                  <a:t>alors son symétrique par rapport à la droite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fr-FR" sz="20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/>
                  <a:t> est le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fr-FR" sz="2000" dirty="0" smtClean="0"/>
                  <a:t> </a:t>
                </a:r>
                <a:br>
                  <a:rPr lang="fr-FR" sz="2000" dirty="0" smtClean="0"/>
                </a:br>
                <a:r>
                  <a:rPr lang="fr-FR" sz="2000" dirty="0" smtClean="0"/>
                  <a:t>tel que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fr-FR" sz="2000" dirty="0" smtClean="0"/>
                  <a:t>est la médiatrice du segment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𝑨𝑨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’]</m:t>
                    </m:r>
                  </m:oMath>
                </a14:m>
                <a:r>
                  <a:rPr lang="fr-FR" sz="2000" dirty="0" smtClean="0"/>
                  <a:t>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421923"/>
                <a:ext cx="9954272" cy="4493174"/>
              </a:xfrm>
              <a:blipFill rotWithShape="0">
                <a:blip r:embed="rId2"/>
                <a:stretch>
                  <a:fillRect l="-245" t="-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4</a:t>
            </a:fld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 flipH="1" flipV="1">
            <a:off x="4964001" y="2950290"/>
            <a:ext cx="1905006" cy="37362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910417" y="6304946"/>
                <a:ext cx="10128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417" y="6304946"/>
                <a:ext cx="1012873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e 15"/>
          <p:cNvGrpSpPr/>
          <p:nvPr/>
        </p:nvGrpSpPr>
        <p:grpSpPr>
          <a:xfrm rot="19785409">
            <a:off x="6198003" y="4116725"/>
            <a:ext cx="225367" cy="337625"/>
            <a:chOff x="6133514" y="4248443"/>
            <a:chExt cx="225367" cy="337625"/>
          </a:xfrm>
        </p:grpSpPr>
        <p:cxnSp>
          <p:nvCxnSpPr>
            <p:cNvPr id="25" name="Connecteur droit 24"/>
            <p:cNvCxnSpPr/>
            <p:nvPr/>
          </p:nvCxnSpPr>
          <p:spPr>
            <a:xfrm flipV="1">
              <a:off x="6133514" y="4248443"/>
              <a:ext cx="140677" cy="3376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6218204" y="4248443"/>
              <a:ext cx="140677" cy="3376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/>
          <p:cNvGrpSpPr/>
          <p:nvPr/>
        </p:nvGrpSpPr>
        <p:grpSpPr>
          <a:xfrm>
            <a:off x="5745848" y="4233037"/>
            <a:ext cx="208647" cy="252675"/>
            <a:chOff x="5526424" y="4171070"/>
            <a:chExt cx="208647" cy="252675"/>
          </a:xfrm>
          <a:scene3d>
            <a:camera prst="orthographicFront">
              <a:rot lat="0" lon="0" rev="1620000"/>
            </a:camera>
            <a:lightRig rig="threePt" dir="t"/>
          </a:scene3d>
        </p:grpSpPr>
        <p:cxnSp>
          <p:nvCxnSpPr>
            <p:cNvPr id="32" name="Connecteur droit 31"/>
            <p:cNvCxnSpPr/>
            <p:nvPr/>
          </p:nvCxnSpPr>
          <p:spPr>
            <a:xfrm flipV="1">
              <a:off x="5735071" y="4171075"/>
              <a:ext cx="0" cy="2526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5526424" y="4171070"/>
              <a:ext cx="202297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73" y="3187781"/>
            <a:ext cx="1530246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56" y="4431542"/>
            <a:ext cx="1530246" cy="2489200"/>
          </a:xfrm>
          <a:prstGeom prst="rect">
            <a:avLst/>
          </a:prstGeom>
          <a:noFill/>
          <a:scene3d>
            <a:camera prst="orthographicFront">
              <a:rot lat="0" lon="10799999" rev="318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e 32"/>
          <p:cNvGrpSpPr/>
          <p:nvPr/>
        </p:nvGrpSpPr>
        <p:grpSpPr>
          <a:xfrm rot="19785409">
            <a:off x="5100247" y="4648236"/>
            <a:ext cx="225367" cy="337625"/>
            <a:chOff x="6133514" y="4248443"/>
            <a:chExt cx="225367" cy="337625"/>
          </a:xfrm>
        </p:grpSpPr>
        <p:cxnSp>
          <p:nvCxnSpPr>
            <p:cNvPr id="35" name="Connecteur droit 34"/>
            <p:cNvCxnSpPr/>
            <p:nvPr/>
          </p:nvCxnSpPr>
          <p:spPr>
            <a:xfrm flipV="1">
              <a:off x="6133514" y="4248443"/>
              <a:ext cx="140677" cy="3376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V="1">
              <a:off x="6218204" y="4248443"/>
              <a:ext cx="140677" cy="3376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6787805" y="3681210"/>
                <a:ext cx="649004" cy="461665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805" y="3681210"/>
                <a:ext cx="64900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7477" b="-15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4037793" y="4871778"/>
                <a:ext cx="769688" cy="461665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b="1" dirty="0" smtClean="0"/>
                  <a:t>  </a:t>
                </a:r>
                <a:r>
                  <a:rPr lang="fr-FR" b="1" dirty="0" smtClean="0">
                    <a:solidFill>
                      <a:srgbClr val="0070C0"/>
                    </a:solidFill>
                  </a:rPr>
                  <a:t>x</a:t>
                </a:r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793" y="4871778"/>
                <a:ext cx="76968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150" r="-787" b="-144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/>
          <p:cNvCxnSpPr/>
          <p:nvPr/>
        </p:nvCxnSpPr>
        <p:spPr>
          <a:xfrm flipV="1">
            <a:off x="4643081" y="3967320"/>
            <a:ext cx="2280209" cy="117119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5976320" y="5463540"/>
            <a:ext cx="698800" cy="39756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5813373" y="5649222"/>
                <a:ext cx="6490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b="1" dirty="0" smtClean="0">
                    <a:solidFill>
                      <a:srgbClr val="0070C0"/>
                    </a:solidFill>
                  </a:rPr>
                  <a:t>x</a:t>
                </a:r>
                <a:br>
                  <a:rPr lang="en-US" b="1" dirty="0" smtClean="0">
                    <a:solidFill>
                      <a:srgbClr val="0070C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373" y="5649222"/>
                <a:ext cx="649004" cy="738664"/>
              </a:xfrm>
              <a:prstGeom prst="rect">
                <a:avLst/>
              </a:prstGeom>
              <a:blipFill rotWithShape="0">
                <a:blip r:embed="rId8"/>
                <a:stretch>
                  <a:fillRect l="-8491" t="-57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6517642" y="5268497"/>
                <a:ext cx="6490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x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/>
                </a:r>
                <a:br>
                  <a:rPr lang="en-US" b="1" dirty="0" smtClean="0">
                    <a:solidFill>
                      <a:srgbClr val="0070C0"/>
                    </a:solidFill>
                  </a:rPr>
                </a:b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642" y="5268497"/>
                <a:ext cx="649004" cy="738664"/>
              </a:xfrm>
              <a:prstGeom prst="rect">
                <a:avLst/>
              </a:prstGeom>
              <a:blipFill rotWithShape="0">
                <a:blip r:embed="rId9"/>
                <a:stretch>
                  <a:fillRect l="-7477" t="-49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e 44"/>
          <p:cNvGrpSpPr/>
          <p:nvPr/>
        </p:nvGrpSpPr>
        <p:grpSpPr>
          <a:xfrm>
            <a:off x="6333740" y="5455584"/>
            <a:ext cx="114699" cy="134746"/>
            <a:chOff x="5526424" y="4171070"/>
            <a:chExt cx="208647" cy="252675"/>
          </a:xfrm>
          <a:scene3d>
            <a:camera prst="orthographicFront">
              <a:rot lat="0" lon="0" rev="1620000"/>
            </a:camera>
            <a:lightRig rig="threePt" dir="t"/>
          </a:scene3d>
        </p:grpSpPr>
        <p:cxnSp>
          <p:nvCxnSpPr>
            <p:cNvPr id="46" name="Connecteur droit 45"/>
            <p:cNvCxnSpPr/>
            <p:nvPr/>
          </p:nvCxnSpPr>
          <p:spPr>
            <a:xfrm flipV="1">
              <a:off x="5735071" y="4171075"/>
              <a:ext cx="0" cy="2526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5526424" y="4171070"/>
              <a:ext cx="202297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Connecteur droit 49"/>
          <p:cNvCxnSpPr/>
          <p:nvPr/>
        </p:nvCxnSpPr>
        <p:spPr>
          <a:xfrm flipH="1" flipV="1">
            <a:off x="6533324" y="5406639"/>
            <a:ext cx="46583" cy="223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 flipV="1">
            <a:off x="6128313" y="5604960"/>
            <a:ext cx="46583" cy="223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45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7" grpId="0" animBg="1"/>
      <p:bldP spid="38" grpId="0" animBg="1"/>
      <p:bldP spid="41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Symétrie axiale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421923"/>
                <a:ext cx="9954272" cy="4493174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3. Définition:</a:t>
                </a:r>
                <a:r>
                  <a:rPr lang="fr-FR" sz="2000" dirty="0" smtClean="0"/>
                  <a:t> </a:t>
                </a:r>
              </a:p>
              <a:p>
                <a:r>
                  <a:rPr lang="fr-FR" sz="2000" dirty="0" smtClean="0"/>
                  <a:t>Si un point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fr-FR" sz="2000" dirty="0" smtClean="0"/>
                  <a:t> appartient à la droite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dirty="0" smtClean="0"/>
                  <a:t>, </a:t>
                </a:r>
                <a:br>
                  <a:rPr lang="fr-FR" sz="2000" dirty="0" smtClean="0"/>
                </a:br>
                <a:r>
                  <a:rPr lang="fr-FR" sz="2000" dirty="0" smtClean="0"/>
                  <a:t>alors son symétrique par rapport à la droite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0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fr-FR" sz="20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000" b="1" dirty="0" smtClean="0"/>
                  <a:t> </a:t>
                </a:r>
                <a:r>
                  <a:rPr lang="fr-FR" sz="2000" dirty="0" smtClean="0"/>
                  <a:t>est lui-même.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421923"/>
                <a:ext cx="9954272" cy="4493174"/>
              </a:xfrm>
              <a:blipFill rotWithShape="0">
                <a:blip r:embed="rId2"/>
                <a:stretch>
                  <a:fillRect l="-245" t="-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5</a:t>
            </a:fld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 flipH="1" flipV="1">
            <a:off x="4964001" y="2950290"/>
            <a:ext cx="1905006" cy="37362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5910417" y="6304946"/>
                <a:ext cx="10128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417" y="6304946"/>
                <a:ext cx="1012873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e 15"/>
          <p:cNvGrpSpPr/>
          <p:nvPr/>
        </p:nvGrpSpPr>
        <p:grpSpPr>
          <a:xfrm rot="19785409">
            <a:off x="6198003" y="4116725"/>
            <a:ext cx="225367" cy="337625"/>
            <a:chOff x="6133514" y="4248443"/>
            <a:chExt cx="225367" cy="337625"/>
          </a:xfrm>
        </p:grpSpPr>
        <p:cxnSp>
          <p:nvCxnSpPr>
            <p:cNvPr id="25" name="Connecteur droit 24"/>
            <p:cNvCxnSpPr/>
            <p:nvPr/>
          </p:nvCxnSpPr>
          <p:spPr>
            <a:xfrm flipV="1">
              <a:off x="6133514" y="4248443"/>
              <a:ext cx="140677" cy="3376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6218204" y="4248443"/>
              <a:ext cx="140677" cy="3376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/>
          <p:cNvGrpSpPr/>
          <p:nvPr/>
        </p:nvGrpSpPr>
        <p:grpSpPr>
          <a:xfrm>
            <a:off x="5745848" y="4233037"/>
            <a:ext cx="208647" cy="252675"/>
            <a:chOff x="5526424" y="4171070"/>
            <a:chExt cx="208647" cy="252675"/>
          </a:xfrm>
          <a:scene3d>
            <a:camera prst="orthographicFront">
              <a:rot lat="0" lon="0" rev="1620000"/>
            </a:camera>
            <a:lightRig rig="threePt" dir="t"/>
          </a:scene3d>
        </p:grpSpPr>
        <p:cxnSp>
          <p:nvCxnSpPr>
            <p:cNvPr id="32" name="Connecteur droit 31"/>
            <p:cNvCxnSpPr/>
            <p:nvPr/>
          </p:nvCxnSpPr>
          <p:spPr>
            <a:xfrm flipV="1">
              <a:off x="5735071" y="4171075"/>
              <a:ext cx="0" cy="2526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5526424" y="4171070"/>
              <a:ext cx="202297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/>
          <p:nvPr/>
        </p:nvGrpSpPr>
        <p:grpSpPr>
          <a:xfrm rot="19785409">
            <a:off x="5100247" y="4648236"/>
            <a:ext cx="225367" cy="337625"/>
            <a:chOff x="6133514" y="4248443"/>
            <a:chExt cx="225367" cy="337625"/>
          </a:xfrm>
        </p:grpSpPr>
        <p:cxnSp>
          <p:nvCxnSpPr>
            <p:cNvPr id="35" name="Connecteur droit 34"/>
            <p:cNvCxnSpPr/>
            <p:nvPr/>
          </p:nvCxnSpPr>
          <p:spPr>
            <a:xfrm flipV="1">
              <a:off x="6133514" y="4248443"/>
              <a:ext cx="140677" cy="3376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V="1">
              <a:off x="6218204" y="4248443"/>
              <a:ext cx="140677" cy="3376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6787805" y="3681210"/>
                <a:ext cx="649004" cy="461665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805" y="3681210"/>
                <a:ext cx="64900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7477" b="-15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4037793" y="4871778"/>
                <a:ext cx="769688" cy="461665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b="1" dirty="0" smtClean="0"/>
                  <a:t>  </a:t>
                </a:r>
                <a:r>
                  <a:rPr lang="fr-FR" b="1" dirty="0" smtClean="0">
                    <a:solidFill>
                      <a:srgbClr val="0070C0"/>
                    </a:solidFill>
                  </a:rPr>
                  <a:t>x</a:t>
                </a:r>
                <a:endParaRPr lang="fr-FR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793" y="4871778"/>
                <a:ext cx="769688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150" r="-787" b="-144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/>
          <p:cNvCxnSpPr/>
          <p:nvPr/>
        </p:nvCxnSpPr>
        <p:spPr>
          <a:xfrm flipV="1">
            <a:off x="4643081" y="3967320"/>
            <a:ext cx="2280209" cy="117119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5976320" y="5463540"/>
            <a:ext cx="698800" cy="39756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5813373" y="5649222"/>
                <a:ext cx="6490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b="1" dirty="0" smtClean="0">
                    <a:solidFill>
                      <a:srgbClr val="0070C0"/>
                    </a:solidFill>
                  </a:rPr>
                  <a:t>x</a:t>
                </a:r>
                <a:br>
                  <a:rPr lang="en-US" b="1" dirty="0" smtClean="0">
                    <a:solidFill>
                      <a:srgbClr val="0070C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373" y="5649222"/>
                <a:ext cx="649004" cy="738664"/>
              </a:xfrm>
              <a:prstGeom prst="rect">
                <a:avLst/>
              </a:prstGeom>
              <a:blipFill rotWithShape="0">
                <a:blip r:embed="rId7"/>
                <a:stretch>
                  <a:fillRect l="-8491" t="-57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6517642" y="5268497"/>
                <a:ext cx="6490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x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/>
                </a:r>
                <a:br>
                  <a:rPr lang="en-US" b="1" dirty="0" smtClean="0">
                    <a:solidFill>
                      <a:srgbClr val="0070C0"/>
                    </a:solidFill>
                  </a:rPr>
                </a:b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642" y="5268497"/>
                <a:ext cx="649004" cy="738664"/>
              </a:xfrm>
              <a:prstGeom prst="rect">
                <a:avLst/>
              </a:prstGeom>
              <a:blipFill rotWithShape="0">
                <a:blip r:embed="rId8"/>
                <a:stretch>
                  <a:fillRect l="-7477" t="-49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e 44"/>
          <p:cNvGrpSpPr/>
          <p:nvPr/>
        </p:nvGrpSpPr>
        <p:grpSpPr>
          <a:xfrm>
            <a:off x="6333740" y="5455584"/>
            <a:ext cx="114699" cy="134746"/>
            <a:chOff x="5526424" y="4171070"/>
            <a:chExt cx="208647" cy="252675"/>
          </a:xfrm>
          <a:scene3d>
            <a:camera prst="orthographicFront">
              <a:rot lat="0" lon="0" rev="1620000"/>
            </a:camera>
            <a:lightRig rig="threePt" dir="t"/>
          </a:scene3d>
        </p:grpSpPr>
        <p:cxnSp>
          <p:nvCxnSpPr>
            <p:cNvPr id="46" name="Connecteur droit 45"/>
            <p:cNvCxnSpPr/>
            <p:nvPr/>
          </p:nvCxnSpPr>
          <p:spPr>
            <a:xfrm flipV="1">
              <a:off x="5735071" y="4171075"/>
              <a:ext cx="0" cy="2526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5526424" y="4171070"/>
              <a:ext cx="202297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Connecteur droit 49"/>
          <p:cNvCxnSpPr/>
          <p:nvPr/>
        </p:nvCxnSpPr>
        <p:spPr>
          <a:xfrm flipH="1" flipV="1">
            <a:off x="6533324" y="5406639"/>
            <a:ext cx="46583" cy="223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 flipV="1">
            <a:off x="6128313" y="5604960"/>
            <a:ext cx="46583" cy="223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5030557" y="3083680"/>
                <a:ext cx="10006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557" y="3083680"/>
                <a:ext cx="1000652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4878" b="-15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5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7" grpId="0" animBg="1"/>
      <p:bldP spid="38" grpId="0" animBg="1"/>
      <p:bldP spid="41" grpId="0"/>
      <p:bldP spid="39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17 page 451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834" y="1280106"/>
            <a:ext cx="6961716" cy="4980305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3702050" y="2947988"/>
            <a:ext cx="3409950" cy="136207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4714081" y="2176462"/>
            <a:ext cx="1404937" cy="28670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36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t="14992"/>
          <a:stretch/>
        </p:blipFill>
        <p:spPr>
          <a:xfrm>
            <a:off x="1815927" y="1494970"/>
            <a:ext cx="7458075" cy="502012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18 page 451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7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H="1" flipV="1">
            <a:off x="3328542" y="1087734"/>
            <a:ext cx="5401907" cy="5422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705645" y="1885950"/>
                <a:ext cx="10660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45" y="1885950"/>
                <a:ext cx="106603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143" b="-15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4255833" y="3325167"/>
                <a:ext cx="10660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833" y="3325167"/>
                <a:ext cx="1066038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571" b="-157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rme libre 13"/>
          <p:cNvSpPr/>
          <p:nvPr/>
        </p:nvSpPr>
        <p:spPr>
          <a:xfrm>
            <a:off x="6809014" y="1701800"/>
            <a:ext cx="965200" cy="1917700"/>
          </a:xfrm>
          <a:custGeom>
            <a:avLst/>
            <a:gdLst>
              <a:gd name="connsiteX0" fmla="*/ 0 w 965200"/>
              <a:gd name="connsiteY0" fmla="*/ 1917700 h 1917700"/>
              <a:gd name="connsiteX1" fmla="*/ 0 w 965200"/>
              <a:gd name="connsiteY1" fmla="*/ 0 h 1917700"/>
              <a:gd name="connsiteX2" fmla="*/ 965200 w 965200"/>
              <a:gd name="connsiteY2" fmla="*/ 482600 h 1917700"/>
              <a:gd name="connsiteX3" fmla="*/ 6350 w 965200"/>
              <a:gd name="connsiteY3" fmla="*/ 95885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200" h="1917700">
                <a:moveTo>
                  <a:pt x="0" y="1917700"/>
                </a:moveTo>
                <a:lnTo>
                  <a:pt x="0" y="0"/>
                </a:lnTo>
                <a:lnTo>
                  <a:pt x="965200" y="482600"/>
                </a:lnTo>
                <a:lnTo>
                  <a:pt x="6350" y="95885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1871" y="365073"/>
            <a:ext cx="5019675" cy="962025"/>
          </a:xfrm>
          <a:prstGeom prst="rect">
            <a:avLst/>
          </a:prstGeom>
        </p:spPr>
      </p:pic>
      <p:sp>
        <p:nvSpPr>
          <p:cNvPr id="22" name="Forme libre 21"/>
          <p:cNvSpPr/>
          <p:nvPr/>
        </p:nvSpPr>
        <p:spPr>
          <a:xfrm rot="16200000" flipH="1">
            <a:off x="4453362" y="4078374"/>
            <a:ext cx="880211" cy="1917700"/>
          </a:xfrm>
          <a:custGeom>
            <a:avLst/>
            <a:gdLst>
              <a:gd name="connsiteX0" fmla="*/ 0 w 965200"/>
              <a:gd name="connsiteY0" fmla="*/ 1917700 h 1917700"/>
              <a:gd name="connsiteX1" fmla="*/ 0 w 965200"/>
              <a:gd name="connsiteY1" fmla="*/ 0 h 1917700"/>
              <a:gd name="connsiteX2" fmla="*/ 965200 w 965200"/>
              <a:gd name="connsiteY2" fmla="*/ 482600 h 1917700"/>
              <a:gd name="connsiteX3" fmla="*/ 6350 w 965200"/>
              <a:gd name="connsiteY3" fmla="*/ 95885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200" h="1917700">
                <a:moveTo>
                  <a:pt x="0" y="1917700"/>
                </a:moveTo>
                <a:lnTo>
                  <a:pt x="0" y="0"/>
                </a:lnTo>
                <a:lnTo>
                  <a:pt x="965200" y="482600"/>
                </a:lnTo>
                <a:lnTo>
                  <a:pt x="6350" y="95885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66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20 page 451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99" y="1409700"/>
            <a:ext cx="5215467" cy="9779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962" y="4191175"/>
            <a:ext cx="2230438" cy="2104187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flipV="1">
            <a:off x="5105400" y="2032000"/>
            <a:ext cx="660400" cy="33909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483996" y="3074588"/>
                <a:ext cx="506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’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996" y="3074588"/>
                <a:ext cx="506809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roix 18"/>
          <p:cNvSpPr/>
          <p:nvPr/>
        </p:nvSpPr>
        <p:spPr>
          <a:xfrm>
            <a:off x="5383609" y="3390987"/>
            <a:ext cx="228600" cy="228600"/>
          </a:xfrm>
          <a:prstGeom prst="plus">
            <a:avLst>
              <a:gd name="adj" fmla="val 40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4688681" y="2694868"/>
            <a:ext cx="1620838" cy="16208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Arc 2"/>
          <p:cNvSpPr/>
          <p:nvPr/>
        </p:nvSpPr>
        <p:spPr>
          <a:xfrm>
            <a:off x="3701759" y="4019259"/>
            <a:ext cx="2807281" cy="2807281"/>
          </a:xfrm>
          <a:prstGeom prst="arc">
            <a:avLst>
              <a:gd name="adj1" fmla="val 13021847"/>
              <a:gd name="adj2" fmla="val 20777127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c 10"/>
          <p:cNvSpPr/>
          <p:nvPr/>
        </p:nvSpPr>
        <p:spPr>
          <a:xfrm>
            <a:off x="2893011" y="2860512"/>
            <a:ext cx="2807281" cy="2807281"/>
          </a:xfrm>
          <a:prstGeom prst="arc">
            <a:avLst>
              <a:gd name="adj1" fmla="val 17828556"/>
              <a:gd name="adj2" fmla="val 20935259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rc 12"/>
          <p:cNvSpPr/>
          <p:nvPr/>
        </p:nvSpPr>
        <p:spPr>
          <a:xfrm>
            <a:off x="4716443" y="3364860"/>
            <a:ext cx="2807281" cy="2807281"/>
          </a:xfrm>
          <a:prstGeom prst="arc">
            <a:avLst>
              <a:gd name="adj1" fmla="val 13449297"/>
              <a:gd name="adj2" fmla="val 15844224"/>
            </a:avLst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21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3" grpId="0" animBg="1"/>
      <p:bldP spid="3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509" y="4242082"/>
            <a:ext cx="1743512" cy="18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22" y="3940820"/>
            <a:ext cx="1743512" cy="1853204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Symétrie centrale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4493174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1. Définition:</a:t>
                </a:r>
                <a:r>
                  <a:rPr lang="fr-FR" sz="2000" dirty="0" smtClean="0"/>
                  <a:t> </a:t>
                </a:r>
              </a:p>
              <a:p>
                <a:r>
                  <a:rPr lang="fr-FR" sz="2000" dirty="0" smtClean="0"/>
                  <a:t>Deux figures sont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symétriques par rapport à un </a:t>
                </a:r>
                <a:r>
                  <a:rPr lang="fr-FR" sz="2000" b="1" dirty="0" smtClean="0">
                    <a:solidFill>
                      <a:schemeClr val="accent1"/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fr-FR" sz="2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fr-FR" sz="2000" dirty="0" smtClean="0"/>
                  <a:t>si elles se superposent quand on effectue un demi-tour autour du </a:t>
                </a:r>
                <a:r>
                  <a:rPr lang="fr-FR" sz="2000" b="1" dirty="0" smtClean="0">
                    <a:solidFill>
                      <a:schemeClr val="accent1"/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fr-FR" sz="2000" dirty="0" smtClean="0"/>
                  <a:t>.</a:t>
                </a:r>
              </a:p>
              <a:p>
                <a:r>
                  <a:rPr lang="fr-FR" sz="2000" dirty="0" smtClean="0"/>
                  <a:t>Le </a:t>
                </a:r>
                <a:r>
                  <a:rPr lang="fr-FR" sz="2000" b="1" dirty="0">
                    <a:solidFill>
                      <a:schemeClr val="accent1"/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fr-FR" sz="20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est appelée le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centre de symétrie</a:t>
                </a:r>
                <a:r>
                  <a:rPr lang="fr-FR" sz="2000" dirty="0" smtClean="0"/>
                  <a:t>.</a:t>
                </a: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4493174"/>
              </a:xfrm>
              <a:blipFill rotWithShape="0">
                <a:blip r:embed="rId3"/>
                <a:stretch>
                  <a:fillRect l="-245" t="-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9</a:t>
            </a:fld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4076700" y="5022170"/>
            <a:ext cx="2900875" cy="1406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6133514" y="4853354"/>
            <a:ext cx="140677" cy="337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6218204" y="4853354"/>
            <a:ext cx="140677" cy="337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4738634" y="4867423"/>
            <a:ext cx="140677" cy="337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4823324" y="4867423"/>
            <a:ext cx="140677" cy="337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5394960" y="4807579"/>
                <a:ext cx="52371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000" b="1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400" b="1" i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400" b="1" i="1" dirty="0" smtClean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fr-FR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960" y="4807579"/>
                <a:ext cx="523719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11628" t="-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>
            <a:off x="4076700" y="3601185"/>
            <a:ext cx="2870099" cy="2870099"/>
          </a:xfrm>
          <a:prstGeom prst="arc">
            <a:avLst>
              <a:gd name="adj1" fmla="val 10956540"/>
              <a:gd name="adj2" fmla="val 0"/>
            </a:avLst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3790950" y="4676775"/>
            <a:ext cx="3486150" cy="685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 rot="617427">
            <a:off x="3746248" y="3239548"/>
            <a:ext cx="3551597" cy="3551597"/>
          </a:xfrm>
          <a:prstGeom prst="arc">
            <a:avLst>
              <a:gd name="adj1" fmla="val 10956540"/>
              <a:gd name="adj2" fmla="val 0"/>
            </a:avLst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H="1" flipV="1">
            <a:off x="4528650" y="4669328"/>
            <a:ext cx="140677" cy="3239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 flipV="1">
            <a:off x="6366397" y="5046573"/>
            <a:ext cx="140677" cy="3239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71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5" grpId="1" animBg="1"/>
      <p:bldP spid="28" grpId="0" animBg="1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434</Words>
  <Application>Microsoft Office PowerPoint</Application>
  <PresentationFormat>Grand écran</PresentationFormat>
  <Paragraphs>133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Trebuchet MS</vt:lpstr>
      <vt:lpstr>Wingdings 3</vt:lpstr>
      <vt:lpstr>Facette</vt:lpstr>
      <vt:lpstr>Cinquième Chapitre 14:  Symétrie</vt:lpstr>
      <vt:lpstr>Chapitre 14: Symétrie</vt:lpstr>
      <vt:lpstr>I. Symétrie axiale</vt:lpstr>
      <vt:lpstr>I. Symétrie axiale</vt:lpstr>
      <vt:lpstr>I. Symétrie axiale</vt:lpstr>
      <vt:lpstr>Exercice 17 page 451</vt:lpstr>
      <vt:lpstr>Exercice 18 page 451</vt:lpstr>
      <vt:lpstr>Exercice 20 page 451</vt:lpstr>
      <vt:lpstr>II. Symétrie centrale</vt:lpstr>
      <vt:lpstr>Exercice 33 page 452</vt:lpstr>
      <vt:lpstr>III. Propriétés des symétries centrales</vt:lpstr>
      <vt:lpstr>III. Propriétés des symétries centrales</vt:lpstr>
      <vt:lpstr>III. Propriétés des symétries centrales</vt:lpstr>
      <vt:lpstr>III. Propriétés des symétries centrales</vt:lpstr>
      <vt:lpstr>Exercice 34 page 452</vt:lpstr>
      <vt:lpstr>Exercice 35 page 452</vt:lpstr>
      <vt:lpstr>Exercice 36 page 452</vt:lpstr>
      <vt:lpstr>IV. Axe/Centre de symétrie</vt:lpstr>
      <vt:lpstr>IV. Axe/Centre de symétrie</vt:lpstr>
      <vt:lpstr>IV. Axe/Centre de symétrie</vt:lpstr>
      <vt:lpstr>IV. Axe/Centre de symétrie</vt:lpstr>
      <vt:lpstr>Exercice 44 page 453</vt:lpstr>
      <vt:lpstr>Exercice 65 page 457</vt:lpstr>
      <vt:lpstr>Ambigramme</vt:lpstr>
      <vt:lpstr>Ambigramme</vt:lpstr>
      <vt:lpstr>Ambigramme</vt:lpstr>
      <vt:lpstr>Ambigramme</vt:lpstr>
      <vt:lpstr>Ambigramme</vt:lpstr>
      <vt:lpstr>Ambigramme</vt:lpstr>
      <vt:lpstr>Exercice 63 page 456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370</cp:revision>
  <dcterms:created xsi:type="dcterms:W3CDTF">2016-06-28T13:11:46Z</dcterms:created>
  <dcterms:modified xsi:type="dcterms:W3CDTF">2017-06-01T14:22:16Z</dcterms:modified>
</cp:coreProperties>
</file>