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9" r:id="rId3"/>
    <p:sldId id="293" r:id="rId4"/>
    <p:sldId id="317" r:id="rId5"/>
    <p:sldId id="406" r:id="rId6"/>
    <p:sldId id="408" r:id="rId7"/>
    <p:sldId id="409" r:id="rId8"/>
    <p:sldId id="299" r:id="rId9"/>
    <p:sldId id="410" r:id="rId10"/>
    <p:sldId id="411" r:id="rId11"/>
    <p:sldId id="412" r:id="rId12"/>
    <p:sldId id="414" r:id="rId13"/>
    <p:sldId id="415" r:id="rId14"/>
    <p:sldId id="416" r:id="rId15"/>
    <p:sldId id="422" r:id="rId16"/>
    <p:sldId id="423" r:id="rId17"/>
    <p:sldId id="424" r:id="rId18"/>
    <p:sldId id="417" r:id="rId19"/>
    <p:sldId id="418" r:id="rId20"/>
    <p:sldId id="367" r:id="rId21"/>
    <p:sldId id="425" r:id="rId22"/>
    <p:sldId id="276" r:id="rId23"/>
    <p:sldId id="370" r:id="rId24"/>
    <p:sldId id="419" r:id="rId25"/>
    <p:sldId id="421" r:id="rId26"/>
    <p:sldId id="420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90C226"/>
    <a:srgbClr val="F8D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des ages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Feuil1!$A$2:$A$5</c:f>
              <c:strCache>
                <c:ptCount val="4"/>
                <c:pt idx="0">
                  <c:v>0 à 3 ans</c:v>
                </c:pt>
                <c:pt idx="1">
                  <c:v>4 à 8 ans</c:v>
                </c:pt>
                <c:pt idx="2">
                  <c:v>9 à 12 ans</c:v>
                </c:pt>
                <c:pt idx="3">
                  <c:v>13 ans et +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</c:v>
                </c:pt>
                <c:pt idx="1">
                  <c:v>14</c:v>
                </c:pt>
                <c:pt idx="2">
                  <c:v>16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606849761993609E-3"/>
          <c:y val="0.39106092715883051"/>
          <c:w val="0.2567151624133126"/>
          <c:h val="0.22153274263180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939B8-9ACC-4AC3-8665-E41076F0C9BF}" type="datetimeFigureOut">
              <a:rPr lang="fr-FR" smtClean="0"/>
              <a:t>12/04/2018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67A23-2D41-4A95-B55C-1453D6968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2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7A23-2D41-4A95-B55C-1453D696800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444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7A23-2D41-4A95-B55C-1453D696800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90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7D4-FA1C-447E-AC9A-9A8601CED994}" type="datetime1">
              <a:rPr lang="fr-FR" smtClean="0"/>
              <a:t>12/04/2018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AA0-F475-47EB-89AD-2B802668C106}" type="datetime1">
              <a:rPr lang="fr-FR" smtClean="0"/>
              <a:t>12/04/2018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B92B-36DF-4399-BA2C-55A81C44AFF0}" type="datetime1">
              <a:rPr lang="fr-FR" smtClean="0"/>
              <a:t>12/04/2018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98AB-6485-4253-B574-9CEFA1F0FA59}" type="datetime1">
              <a:rPr lang="fr-FR" smtClean="0"/>
              <a:t>12/04/2018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4518-D49E-4D48-9168-5045404A6FB4}" type="datetime1">
              <a:rPr lang="fr-FR" smtClean="0"/>
              <a:t>12/04/2018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1BC-161B-4DEC-B341-EA11DC181652}" type="datetime1">
              <a:rPr lang="fr-FR" smtClean="0"/>
              <a:t>12/04/2018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5DF6-9810-489B-9322-71698BE7483F}" type="datetime1">
              <a:rPr lang="fr-FR" smtClean="0"/>
              <a:t>12/04/2018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317A-9219-41F6-B469-5AF22A0B825E}" type="datetime1">
              <a:rPr lang="fr-FR" smtClean="0"/>
              <a:t>12/04/2018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695-4D41-4E42-AB11-966BF4C64F3C}" type="datetime1">
              <a:rPr lang="fr-FR" smtClean="0"/>
              <a:t>12/04/2018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5621-2B37-48EB-BD95-B23755748C36}" type="datetime1">
              <a:rPr lang="fr-FR" smtClean="0"/>
              <a:t>12/04/2018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28E1-4097-4577-9A29-5824132D9717}" type="datetime1">
              <a:rPr lang="fr-FR" smtClean="0"/>
              <a:t>12/04/2018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2D47-871B-4C21-BAD0-EADD4DB15756}" type="datetime1">
              <a:rPr lang="fr-FR" smtClean="0"/>
              <a:t>12/04/2018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1-AD10-46AD-B4D1-570F440C316C}" type="datetime1">
              <a:rPr lang="fr-FR" smtClean="0"/>
              <a:t>12/04/2018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0010-FD8C-4745-A2D6-318F12B95524}" type="datetime1">
              <a:rPr lang="fr-FR" smtClean="0"/>
              <a:t>12/04/2018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F865-FE01-4A73-89C6-499BE30633C3}" type="datetime1">
              <a:rPr lang="fr-FR" smtClean="0"/>
              <a:t>12/04/2018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D76-95F2-4321-83D4-5CB3D0915E5C}" type="datetime1">
              <a:rPr lang="fr-FR" smtClean="0"/>
              <a:t>12/04/2018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9A5E-F9B9-4E9D-BDF1-7514D7535D4F}" type="datetime1">
              <a:rPr lang="fr-FR" smtClean="0"/>
              <a:t>12/04/2018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5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Cinquième</a:t>
            </a:r>
            <a:br>
              <a:rPr lang="fr-FR" dirty="0" smtClean="0"/>
            </a:br>
            <a:r>
              <a:rPr lang="fr-FR" sz="3600" dirty="0" smtClean="0"/>
              <a:t>Chapitre 11: </a:t>
            </a:r>
            <a:br>
              <a:rPr lang="fr-FR" sz="3600" dirty="0" smtClean="0"/>
            </a:br>
            <a:r>
              <a:rPr lang="fr-FR" sz="3600" dirty="0" smtClean="0"/>
              <a:t>Données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15 page 197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10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586" y="1270000"/>
            <a:ext cx="7675257" cy="49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2917825"/>
            <a:ext cx="6438900" cy="35623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Représentations graphiques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Moyennes du semestre:</a:t>
            </a:r>
            <a:endParaRPr lang="fr-FR" sz="1800" dirty="0" smtClean="0"/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11</a:t>
            </a:fld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323833" y="5895833"/>
            <a:ext cx="59094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1323833" y="2974952"/>
            <a:ext cx="29617" cy="29208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183017" y="5418811"/>
            <a:ext cx="148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418280" y="2766474"/>
            <a:ext cx="148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Effectif</a:t>
            </a:r>
            <a:endParaRPr lang="fr-FR" dirty="0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277272"/>
              </p:ext>
            </p:extLst>
          </p:nvPr>
        </p:nvGraphicFramePr>
        <p:xfrm>
          <a:off x="4278573" y="2129218"/>
          <a:ext cx="7734300" cy="76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240"/>
                <a:gridCol w="515620"/>
                <a:gridCol w="515620"/>
                <a:gridCol w="515620"/>
                <a:gridCol w="515620"/>
                <a:gridCol w="515620"/>
                <a:gridCol w="515620"/>
                <a:gridCol w="515620"/>
                <a:gridCol w="515620"/>
                <a:gridCol w="515620"/>
                <a:gridCol w="515620"/>
                <a:gridCol w="515620"/>
                <a:gridCol w="515620"/>
                <a:gridCol w="515620"/>
              </a:tblGrid>
              <a:tr h="383732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Note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7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8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9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10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11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12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13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14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15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16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17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18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19</a:t>
                      </a:r>
                      <a:endParaRPr lang="fr-FR" noProof="0" dirty="0"/>
                    </a:p>
                  </a:txBody>
                  <a:tcPr/>
                </a:tc>
              </a:tr>
              <a:tr h="383732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Effectif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2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2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4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3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5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4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3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2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0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2</a:t>
                      </a:r>
                      <a:endParaRPr lang="fr-FR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36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Représentations graphiques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Définitions: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Quand les données sont nombreuses, on peut les regrouper en </a:t>
            </a:r>
            <a:r>
              <a:rPr lang="fr-FR" sz="2000" b="1" dirty="0" smtClean="0">
                <a:solidFill>
                  <a:srgbClr val="0070C0"/>
                </a:solidFill>
              </a:rPr>
              <a:t>classes</a:t>
            </a:r>
            <a:r>
              <a:rPr lang="fr-FR" sz="2000" dirty="0" smtClean="0"/>
              <a:t>.</a:t>
            </a:r>
            <a:endParaRPr lang="fr-FR" sz="1800" dirty="0" smtClean="0"/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39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Représentations graphiques</a:t>
            </a:r>
            <a:endParaRPr lang="fr-FR" dirty="0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173527"/>
                  </p:ext>
                </p:extLst>
              </p:nvPr>
            </p:nvGraphicFramePr>
            <p:xfrm>
              <a:off x="1170576" y="1450047"/>
              <a:ext cx="10119724" cy="11726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5433"/>
                    <a:gridCol w="1785433"/>
                    <a:gridCol w="1441572"/>
                    <a:gridCol w="1796392"/>
                    <a:gridCol w="1655447"/>
                    <a:gridCol w="1655447"/>
                  </a:tblGrid>
                  <a:tr h="5863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noProof="0" dirty="0" smtClean="0"/>
                            <a:t>Notes</a:t>
                          </a:r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</m:oMath>
                            </m:oMathPara>
                          </a14:m>
                          <a:endParaRPr lang="fr-FR" noProof="0" dirty="0"/>
                        </a:p>
                      </a:txBody>
                      <a:tcPr anchor="ctr"/>
                    </a:tc>
                  </a:tr>
                  <a:tr h="5863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noProof="0" dirty="0" smtClean="0"/>
                            <a:t>Effectif</a:t>
                          </a:r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noProof="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173527"/>
                  </p:ext>
                </p:extLst>
              </p:nvPr>
            </p:nvGraphicFramePr>
            <p:xfrm>
              <a:off x="1170576" y="1450047"/>
              <a:ext cx="10119724" cy="11726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5433"/>
                    <a:gridCol w="1785433"/>
                    <a:gridCol w="1441572"/>
                    <a:gridCol w="1796392"/>
                    <a:gridCol w="1655447"/>
                    <a:gridCol w="1655447"/>
                  </a:tblGrid>
                  <a:tr h="5863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noProof="0" dirty="0" smtClean="0"/>
                            <a:t>Notes</a:t>
                          </a:r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683" t="-1031" r="-368259" b="-10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8101" t="-1031" r="-355274" b="-10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79661" t="-1031" r="-185424" b="-10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13284" t="-1031" r="-101845" b="-10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11397" t="-1031" r="-1471" b="-102062"/>
                          </a:stretch>
                        </a:blipFill>
                      </a:tcPr>
                    </a:tc>
                  </a:tr>
                  <a:tr h="5863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noProof="0" dirty="0" smtClean="0"/>
                            <a:t>Effectif</a:t>
                          </a:r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noProof="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" y="2917825"/>
            <a:ext cx="6438900" cy="3562350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>
          <a:xfrm>
            <a:off x="1323833" y="5895833"/>
            <a:ext cx="59094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1323833" y="2974952"/>
            <a:ext cx="29617" cy="29208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418280" y="2766474"/>
            <a:ext cx="148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Effectif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183017" y="5418811"/>
            <a:ext cx="148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</a:t>
            </a: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500269"/>
              </p:ext>
            </p:extLst>
          </p:nvPr>
        </p:nvGraphicFramePr>
        <p:xfrm>
          <a:off x="4278573" y="118178"/>
          <a:ext cx="7734300" cy="76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240"/>
                <a:gridCol w="515620"/>
                <a:gridCol w="515620"/>
                <a:gridCol w="515620"/>
                <a:gridCol w="515620"/>
                <a:gridCol w="515620"/>
                <a:gridCol w="515620"/>
                <a:gridCol w="515620"/>
                <a:gridCol w="515620"/>
                <a:gridCol w="515620"/>
                <a:gridCol w="515620"/>
                <a:gridCol w="515620"/>
                <a:gridCol w="515620"/>
                <a:gridCol w="515620"/>
              </a:tblGrid>
              <a:tr h="383732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Note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7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8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9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10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11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12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13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14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15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16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17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18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19</a:t>
                      </a:r>
                      <a:endParaRPr lang="fr-FR" noProof="0" dirty="0"/>
                    </a:p>
                  </a:txBody>
                  <a:tcPr/>
                </a:tc>
              </a:tr>
              <a:tr h="383732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Effectif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2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2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4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3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5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4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3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2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0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2</a:t>
                      </a:r>
                      <a:endParaRPr lang="fr-FR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03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Représentations graphiques</a:t>
            </a:r>
            <a:endParaRPr lang="fr-FR" dirty="0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14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81454"/>
              </p:ext>
            </p:extLst>
          </p:nvPr>
        </p:nvGraphicFramePr>
        <p:xfrm>
          <a:off x="1535973" y="1270000"/>
          <a:ext cx="8600442" cy="2574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385"/>
                <a:gridCol w="1517385"/>
                <a:gridCol w="1225148"/>
                <a:gridCol w="1526698"/>
                <a:gridCol w="1406913"/>
                <a:gridCol w="1406913"/>
              </a:tblGrid>
              <a:tr h="514877"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0 à 3 </a:t>
                      </a:r>
                      <a:r>
                        <a:rPr lang="en-US" noProof="0" dirty="0" err="1" smtClean="0"/>
                        <a:t>ans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4 à 8 </a:t>
                      </a:r>
                      <a:r>
                        <a:rPr lang="en-US" noProof="0" dirty="0" err="1" smtClean="0"/>
                        <a:t>ans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9 à 12 </a:t>
                      </a:r>
                      <a:r>
                        <a:rPr lang="en-US" noProof="0" dirty="0" err="1" smtClean="0"/>
                        <a:t>ans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13 </a:t>
                      </a:r>
                      <a:r>
                        <a:rPr lang="en-US" noProof="0" dirty="0" err="1" smtClean="0"/>
                        <a:t>ans</a:t>
                      </a:r>
                      <a:r>
                        <a:rPr lang="en-US" noProof="0" dirty="0" smtClean="0"/>
                        <a:t> et +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Total</a:t>
                      </a:r>
                      <a:endParaRPr lang="fr-FR" noProof="0" dirty="0"/>
                    </a:p>
                  </a:txBody>
                  <a:tcPr anchor="ctr"/>
                </a:tc>
              </a:tr>
              <a:tr h="514877"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Effectif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14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16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</a:tr>
              <a:tr h="514877"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Fréquence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</a:tr>
              <a:tr h="514877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%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</a:tr>
              <a:tr h="514877"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Angle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3548368669"/>
              </p:ext>
            </p:extLst>
          </p:nvPr>
        </p:nvGraphicFramePr>
        <p:xfrm>
          <a:off x="2640016" y="3844385"/>
          <a:ext cx="6392356" cy="3253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647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25 page 198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024" y="1359477"/>
            <a:ext cx="5614121" cy="476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36 page 200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16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18" y="1177636"/>
            <a:ext cx="5632018" cy="383275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623" y="2304473"/>
            <a:ext cx="5591673" cy="26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35 page 200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17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165" y="433524"/>
            <a:ext cx="511492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</a:t>
            </a:r>
            <a:r>
              <a:rPr lang="fr-FR" dirty="0"/>
              <a:t>M</a:t>
            </a:r>
            <a:r>
              <a:rPr lang="fr-FR" dirty="0" smtClean="0"/>
              <a:t>oyenne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89089"/>
            <a:ext cx="8596668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Définition:</a:t>
            </a:r>
          </a:p>
          <a:p>
            <a:r>
              <a:rPr lang="fr-FR" sz="2000" dirty="0" smtClean="0"/>
              <a:t>La </a:t>
            </a:r>
            <a:r>
              <a:rPr lang="fr-FR" sz="2000" b="1" dirty="0" smtClean="0">
                <a:solidFill>
                  <a:schemeClr val="accent2"/>
                </a:solidFill>
              </a:rPr>
              <a:t>moyenne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smtClean="0"/>
              <a:t>d’une </a:t>
            </a:r>
            <a:r>
              <a:rPr lang="fr-FR" sz="2000" b="1" dirty="0" smtClean="0">
                <a:solidFill>
                  <a:srgbClr val="FFC000"/>
                </a:solidFill>
              </a:rPr>
              <a:t>série de donnée</a:t>
            </a:r>
            <a:r>
              <a:rPr lang="fr-FR" sz="2000" dirty="0" smtClean="0"/>
              <a:t> est égale au quotient de la </a:t>
            </a:r>
            <a:r>
              <a:rPr lang="fr-FR" sz="2000" b="1" dirty="0" smtClean="0">
                <a:solidFill>
                  <a:srgbClr val="0070C0"/>
                </a:solidFill>
              </a:rPr>
              <a:t>somme de ces données </a:t>
            </a:r>
            <a:r>
              <a:rPr lang="fr-FR" sz="2000" dirty="0" smtClean="0"/>
              <a:t>par l’</a:t>
            </a:r>
            <a:r>
              <a:rPr lang="fr-FR" sz="2000" b="1" dirty="0" smtClean="0">
                <a:solidFill>
                  <a:srgbClr val="FF0000"/>
                </a:solidFill>
              </a:rPr>
              <a:t>effectif total</a:t>
            </a:r>
            <a:r>
              <a:rPr lang="fr-FR" sz="2000" dirty="0" smtClean="0"/>
              <a:t>:</a:t>
            </a:r>
            <a:endParaRPr lang="fr-FR" sz="1800" dirty="0" smtClean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18</a:t>
            </a:fld>
            <a:endParaRPr lang="fr-FR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2770687" y="3800313"/>
                <a:ext cx="31799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 smtClean="0">
                    <a:solidFill>
                      <a:schemeClr val="accent2"/>
                    </a:solidFill>
                  </a:rPr>
                  <a:t>moyenne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687" y="3800313"/>
                <a:ext cx="3179928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2111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15"/>
          <p:cNvCxnSpPr/>
          <p:nvPr/>
        </p:nvCxnSpPr>
        <p:spPr>
          <a:xfrm>
            <a:off x="4360651" y="4072281"/>
            <a:ext cx="25798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360651" y="3672171"/>
            <a:ext cx="3179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somme des données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24865" y="4116312"/>
            <a:ext cx="170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e</a:t>
            </a:r>
            <a:r>
              <a:rPr lang="fr-FR" sz="2000" b="1" dirty="0" smtClean="0">
                <a:solidFill>
                  <a:srgbClr val="FF0000"/>
                </a:solidFill>
              </a:rPr>
              <a:t>ffectif total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3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</a:t>
            </a:r>
            <a:r>
              <a:rPr lang="fr-FR" dirty="0"/>
              <a:t>M</a:t>
            </a:r>
            <a:r>
              <a:rPr lang="fr-FR" dirty="0" smtClean="0"/>
              <a:t>oyenne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89089"/>
            <a:ext cx="8596668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Exemple: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19</a:t>
            </a:fld>
            <a:endParaRPr lang="fr-FR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ZoneTexte 19"/>
          <p:cNvSpPr txBox="1"/>
          <p:nvPr/>
        </p:nvSpPr>
        <p:spPr>
          <a:xfrm>
            <a:off x="1373783" y="2566348"/>
            <a:ext cx="1253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Notes: 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2626956" y="25390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956" y="2539053"/>
                <a:ext cx="65509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3552582" y="25390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582" y="2539053"/>
                <a:ext cx="65509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4441762" y="25390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762" y="2539053"/>
                <a:ext cx="65509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5330942" y="25390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942" y="2539053"/>
                <a:ext cx="65509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6049761" y="25390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761" y="2539053"/>
                <a:ext cx="655093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1216759" y="3870817"/>
                <a:ext cx="17086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chemeClr val="accent2"/>
                    </a:solidFill>
                  </a:rPr>
                  <a:t>Moyenne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  </a:t>
                </a:r>
                <a:endParaRPr lang="fr-FR" sz="2400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59" y="3870817"/>
                <a:ext cx="1708601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5714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2746731" y="3578429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731" y="3578429"/>
                <a:ext cx="655093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3136563" y="3578429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563" y="3578429"/>
                <a:ext cx="65509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3526395" y="3578429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395" y="3578429"/>
                <a:ext cx="655093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3881870" y="3566928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870" y="3566928"/>
                <a:ext cx="655093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4236997" y="3578430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997" y="3578430"/>
                <a:ext cx="655093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4592472" y="3589932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472" y="3589932"/>
                <a:ext cx="655093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4982304" y="3589932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304" y="3589932"/>
                <a:ext cx="655093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5347991" y="3589932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991" y="3589932"/>
                <a:ext cx="655093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5653548" y="3589932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548" y="3589932"/>
                <a:ext cx="655093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eur droit 38"/>
          <p:cNvCxnSpPr/>
          <p:nvPr/>
        </p:nvCxnSpPr>
        <p:spPr>
          <a:xfrm>
            <a:off x="2856230" y="4113152"/>
            <a:ext cx="3353501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4149743" y="4180537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743" y="4180537"/>
                <a:ext cx="655093" cy="52322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7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11: Données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Exercices 46 &amp; 47 page 202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5523820" cy="23598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147" y="3192098"/>
            <a:ext cx="6040755" cy="311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Exercices 51page 202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241" y="660400"/>
            <a:ext cx="4891309" cy="603261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954" y="2796313"/>
            <a:ext cx="6040755" cy="311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3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22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1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3" y="2939387"/>
            <a:ext cx="2182684" cy="16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:r>
                  <a:rPr lang="fr-FR" sz="2400" dirty="0" smtClean="0"/>
                  <a:t>L’effectif des escargots de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fr-FR" sz="2400" dirty="0" smtClean="0"/>
                  <a:t> est…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3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5045770"/>
                  </p:ext>
                </p:extLst>
              </p:nvPr>
            </p:nvGraphicFramePr>
            <p:xfrm>
              <a:off x="1146003" y="45990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Aucune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ces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propositions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5045770"/>
                  </p:ext>
                </p:extLst>
              </p:nvPr>
            </p:nvGraphicFramePr>
            <p:xfrm>
              <a:off x="1146003" y="45990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45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3" t="-61481" r="-300000" b="-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508" t="-61481" r="-200761" b="-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000" t="-61481" r="-100253" b="-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0761" t="-61481" r="-508" b="-96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444423" y="1399163"/>
            <a:ext cx="582958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On mesure la taille de différents escargots, on trouve:</a:t>
            </a:r>
          </a:p>
          <a:p>
            <a:r>
              <a:rPr lang="fr-FR" dirty="0" smtClean="0"/>
              <a:t>3 – 10 – 4 – 3 – 4 – 4 – 10 – 16 – 3 - 3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976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49701 -0.00139 " pathEditMode="relative" rAng="0" ptsTypes="AA">
                                      <p:cBhvr>
                                        <p:cTn id="26" dur="3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3" y="2939387"/>
            <a:ext cx="2182684" cy="16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:r>
                  <a:rPr lang="fr-FR" sz="2400" dirty="0" smtClean="0"/>
                  <a:t>La fréquence des escargots de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fr-FR" sz="2400" dirty="0" smtClean="0"/>
                  <a:t> est…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3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677880"/>
                  </p:ext>
                </p:extLst>
              </p:nvPr>
            </p:nvGraphicFramePr>
            <p:xfrm>
              <a:off x="1146003" y="45990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Aucune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ces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propositions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677880"/>
                  </p:ext>
                </p:extLst>
              </p:nvPr>
            </p:nvGraphicFramePr>
            <p:xfrm>
              <a:off x="1146003" y="45990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45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3" t="-61481" r="-300000" b="-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508" t="-61481" r="-200761" b="-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000" t="-61481" r="-100253" b="-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0761" t="-61481" r="-508" b="-96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444423" y="1399163"/>
            <a:ext cx="582958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On mesure la taille de différents escargots, on trouve:</a:t>
            </a:r>
          </a:p>
          <a:p>
            <a:r>
              <a:rPr lang="fr-FR" dirty="0" smtClean="0"/>
              <a:t>3 – 10 – 4 – 3 – 4 – 4 – 10 – 16 – 3 - 3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871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49701 -0.00139 " pathEditMode="relative" rAng="0" ptsTypes="AA">
                                      <p:cBhvr>
                                        <p:cTn id="21" dur="3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3" y="2939387"/>
            <a:ext cx="2182684" cy="16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:r>
                  <a:rPr lang="fr-FR" sz="2400" dirty="0" smtClean="0"/>
                  <a:t>Le pourcentage des escargots de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fr-FR" sz="2400" dirty="0" smtClean="0"/>
                  <a:t> est…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3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1839972"/>
                  </p:ext>
                </p:extLst>
              </p:nvPr>
            </p:nvGraphicFramePr>
            <p:xfrm>
              <a:off x="1146003" y="45990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𝟎𝟎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Aucune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ces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propositions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1839972"/>
                  </p:ext>
                </p:extLst>
              </p:nvPr>
            </p:nvGraphicFramePr>
            <p:xfrm>
              <a:off x="1146003" y="45990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45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3" t="-61481" r="-300000" b="-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508" t="-61481" r="-200761" b="-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000" t="-61481" r="-100253" b="-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0761" t="-61481" r="-508" b="-96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444423" y="1399163"/>
            <a:ext cx="582958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On mesure la taille de différents escargots, on trouve:</a:t>
            </a:r>
          </a:p>
          <a:p>
            <a:r>
              <a:rPr lang="fr-FR" dirty="0" smtClean="0"/>
              <a:t>3 – 10 – 4 – 3 – 4 – 4 – 10 – 16 – 3 - 3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70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49701 -0.00139 " pathEditMode="relative" rAng="0" ptsTypes="AA">
                                      <p:cBhvr>
                                        <p:cTn id="21" dur="3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3" y="2939387"/>
            <a:ext cx="2182684" cy="16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4:</a:t>
            </a:r>
            <a:br>
              <a:rPr lang="fr-FR" sz="2800" dirty="0" smtClean="0"/>
            </a:br>
            <a:r>
              <a:rPr lang="fr-FR" sz="2400" dirty="0" smtClean="0"/>
              <a:t>La taille moyenne des escargots est…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6475685"/>
                  </p:ext>
                </p:extLst>
              </p:nvPr>
            </p:nvGraphicFramePr>
            <p:xfrm>
              <a:off x="1146003" y="45990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𝒄𝒎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𝒄𝒎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𝒄𝒎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6475685"/>
                  </p:ext>
                </p:extLst>
              </p:nvPr>
            </p:nvGraphicFramePr>
            <p:xfrm>
              <a:off x="1146003" y="45990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112000" r="-30000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112000" r="-200761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12000" r="-100253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761" t="-112000" r="-508" b="-2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444423" y="1399163"/>
            <a:ext cx="582958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On mesure la taille de différents escargots, on trouve:</a:t>
            </a:r>
          </a:p>
          <a:p>
            <a:r>
              <a:rPr lang="fr-FR" dirty="0" smtClean="0"/>
              <a:t>3 – 10 – 4 – 3 – 4 – 4 – 10 – 16 – 3 - 3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401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49701 -0.00139 " pathEditMode="relative" rAng="0" ptsTypes="AA">
                                      <p:cBhvr>
                                        <p:cTn id="21" dur="3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7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1:</a:t>
            </a:r>
            <a:br>
              <a:rPr lang="fr-FR" sz="2800" dirty="0" smtClean="0"/>
            </a:br>
            <a:r>
              <a:rPr lang="fr-FR" sz="2400" dirty="0" smtClean="0"/>
              <a:t>Le métal le plus obtenu est… 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268910"/>
              </p:ext>
            </p:extLst>
          </p:nvPr>
        </p:nvGraphicFramePr>
        <p:xfrm>
          <a:off x="1146003" y="3938695"/>
          <a:ext cx="9608432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108"/>
                <a:gridCol w="2402108"/>
                <a:gridCol w="2402108"/>
                <a:gridCol w="24021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B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kern="120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noProof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Argent</a:t>
                      </a:r>
                      <a:endParaRPr lang="fr-FR" sz="2400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kern="120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Bronze</a:t>
                      </a:r>
                      <a:endParaRPr lang="fr-FR" sz="24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C000"/>
                          </a:solidFill>
                        </a:rPr>
                        <a:t>Aucune de ces propositions</a:t>
                      </a:r>
                      <a:endParaRPr lang="fr-FR" sz="24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066196"/>
              </p:ext>
            </p:extLst>
          </p:nvPr>
        </p:nvGraphicFramePr>
        <p:xfrm>
          <a:off x="3935951" y="1357194"/>
          <a:ext cx="5338051" cy="11464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02007"/>
                <a:gridCol w="955343"/>
                <a:gridCol w="955344"/>
                <a:gridCol w="1025357"/>
              </a:tblGrid>
              <a:tr h="547917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Métal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Or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Argent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Bronze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495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Nombre de médailles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10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18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14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7" y="81887"/>
            <a:ext cx="3274682" cy="184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44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2:</a:t>
            </a:r>
            <a:br>
              <a:rPr lang="fr-FR" sz="2800" dirty="0" smtClean="0"/>
            </a:br>
            <a:r>
              <a:rPr lang="fr-FR" sz="2400" dirty="0" smtClean="0"/>
              <a:t>Le nombre total de médailles remportées à Rio 2016 est… 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0318645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kern="1200" noProof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r>
                                  <a:rPr lang="fr-FR" sz="2400" b="1" i="1" kern="1200" noProof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noProof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𝟒𝟐</m:t>
                                </m:r>
                              </m:oMath>
                            </m:oMathPara>
                          </a14:m>
                          <a:endParaRPr lang="fr-FR" sz="2400" b="1" noProof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kern="1200" noProof="0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𝟓𝟕</m:t>
                                </m:r>
                              </m:oMath>
                            </m:oMathPara>
                          </a14:m>
                          <a:endParaRPr lang="fr-FR" sz="2400" b="1" noProof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0318645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138250"/>
              </p:ext>
            </p:extLst>
          </p:nvPr>
        </p:nvGraphicFramePr>
        <p:xfrm>
          <a:off x="3935951" y="1357194"/>
          <a:ext cx="5338051" cy="11464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02007"/>
                <a:gridCol w="955343"/>
                <a:gridCol w="955344"/>
                <a:gridCol w="1025357"/>
              </a:tblGrid>
              <a:tr h="547917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Métal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Or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Argent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Bronze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495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Nombre de médailles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10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18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14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7" y="81887"/>
            <a:ext cx="3274682" cy="184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2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3:</a:t>
            </a:r>
            <a:br>
              <a:rPr lang="fr-FR" sz="2800" dirty="0" smtClean="0"/>
            </a:br>
            <a:r>
              <a:rPr lang="fr-FR" sz="2400" dirty="0" smtClean="0"/>
              <a:t>Combien de nageurs sont en moins de 23 secondes ? 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9141649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kern="1200" noProof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noProof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𝟑𝟏</m:t>
                                </m:r>
                              </m:oMath>
                            </m:oMathPara>
                          </a14:m>
                          <a:endParaRPr lang="fr-FR" sz="2400" b="1" noProof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kern="1200" noProof="0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𝟒𝟒</m:t>
                                </m:r>
                              </m:oMath>
                            </m:oMathPara>
                          </a14:m>
                          <a:endParaRPr lang="fr-FR" sz="2400" b="1" noProof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9141649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653652"/>
              </p:ext>
            </p:extLst>
          </p:nvPr>
        </p:nvGraphicFramePr>
        <p:xfrm>
          <a:off x="3944204" y="1336401"/>
          <a:ext cx="6387152" cy="118799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76394"/>
                <a:gridCol w="825837"/>
                <a:gridCol w="825838"/>
                <a:gridCol w="886361"/>
                <a:gridCol w="886361"/>
                <a:gridCol w="886361"/>
              </a:tblGrid>
              <a:tr h="547917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Temps ( secondes) 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21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22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23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24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25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495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Nombre de nageurs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13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31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10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6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4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7" y="81887"/>
            <a:ext cx="3274682" cy="184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20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4:</a:t>
            </a:r>
            <a:br>
              <a:rPr lang="fr-FR" sz="2800" dirty="0" smtClean="0"/>
            </a:br>
            <a:r>
              <a:rPr lang="fr-FR" sz="2400" dirty="0" smtClean="0"/>
              <a:t>Combien de nageurs sont entre 23 et 25 secondes ? 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6278016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kern="1200" noProof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noProof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fr-FR" sz="2400" b="1" noProof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kern="1200" noProof="0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𝟐𝟎</m:t>
                                </m:r>
                              </m:oMath>
                            </m:oMathPara>
                          </a14:m>
                          <a:endParaRPr lang="fr-FR" sz="2400" b="1" noProof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6278016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3944204" y="1336401"/>
          <a:ext cx="6387152" cy="118799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76394"/>
                <a:gridCol w="825837"/>
                <a:gridCol w="825838"/>
                <a:gridCol w="886361"/>
                <a:gridCol w="886361"/>
                <a:gridCol w="886361"/>
              </a:tblGrid>
              <a:tr h="547917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Temps ( secondes) 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21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22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23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24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25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495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Nombre de nageurs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13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31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10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6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4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7" y="81887"/>
            <a:ext cx="3274682" cy="184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16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Dates de naissance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021131"/>
              </p:ext>
            </p:extLst>
          </p:nvPr>
        </p:nvGraphicFramePr>
        <p:xfrm>
          <a:off x="968992" y="1623602"/>
          <a:ext cx="9171294" cy="267356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28549"/>
                <a:gridCol w="1528549"/>
                <a:gridCol w="1528549"/>
                <a:gridCol w="1528549"/>
                <a:gridCol w="1528549"/>
                <a:gridCol w="1528549"/>
              </a:tblGrid>
              <a:tr h="891188">
                <a:tc>
                  <a:txBody>
                    <a:bodyPr/>
                    <a:lstStyle/>
                    <a:p>
                      <a:pPr algn="ctr"/>
                      <a:r>
                        <a:rPr lang="fr-FR" sz="2000" noProof="0" dirty="0" smtClean="0"/>
                        <a:t>Saison</a:t>
                      </a:r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noProof="0" dirty="0" smtClean="0"/>
                        <a:t>Hiver</a:t>
                      </a:r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noProof="0" dirty="0" smtClean="0"/>
                        <a:t>Printemps</a:t>
                      </a:r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noProof="0" dirty="0" smtClean="0"/>
                        <a:t>Été</a:t>
                      </a:r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noProof="0" dirty="0" smtClean="0"/>
                        <a:t>Automne</a:t>
                      </a:r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188">
                <a:tc>
                  <a:txBody>
                    <a:bodyPr/>
                    <a:lstStyle/>
                    <a:p>
                      <a:pPr algn="ctr"/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188">
                <a:tc>
                  <a:txBody>
                    <a:bodyPr/>
                    <a:lstStyle/>
                    <a:p>
                      <a:pPr algn="ctr"/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8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141358" y="2743200"/>
            <a:ext cx="1219705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Effectif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8743161" y="1895746"/>
            <a:ext cx="1219705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Total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996287" y="3613624"/>
            <a:ext cx="1446662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Fréquence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06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Effectifs, fréquences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Définitions: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Dans une </a:t>
            </a:r>
            <a:r>
              <a:rPr lang="fr-FR" sz="2000" b="1" dirty="0" smtClean="0">
                <a:solidFill>
                  <a:srgbClr val="FFC000"/>
                </a:solidFill>
              </a:rPr>
              <a:t>série de données</a:t>
            </a:r>
            <a:r>
              <a:rPr lang="fr-FR" sz="2000" dirty="0" smtClean="0"/>
              <a:t>:</a:t>
            </a:r>
          </a:p>
          <a:p>
            <a:pPr lvl="1"/>
            <a:r>
              <a:rPr lang="fr-FR" sz="1800" dirty="0" smtClean="0"/>
              <a:t>L’</a:t>
            </a:r>
            <a:r>
              <a:rPr lang="fr-FR" sz="1800" b="1" dirty="0" smtClean="0">
                <a:solidFill>
                  <a:srgbClr val="0070C0"/>
                </a:solidFill>
              </a:rPr>
              <a:t>effectif</a:t>
            </a:r>
            <a:r>
              <a:rPr lang="fr-FR" sz="1800" dirty="0" smtClean="0"/>
              <a:t> d’une donnée est le nombre de fois où cette donnée apparait.</a:t>
            </a:r>
          </a:p>
          <a:p>
            <a:pPr lvl="1"/>
            <a:r>
              <a:rPr lang="fr-FR" sz="1800" dirty="0" smtClean="0"/>
              <a:t>L’</a:t>
            </a:r>
            <a:r>
              <a:rPr lang="fr-FR" sz="1800" b="1" dirty="0" smtClean="0">
                <a:solidFill>
                  <a:srgbClr val="FF0000"/>
                </a:solidFill>
              </a:rPr>
              <a:t>effectif total</a:t>
            </a:r>
            <a:r>
              <a:rPr lang="fr-FR" sz="1800" dirty="0" smtClean="0"/>
              <a:t> est la somme de tous les effectifs.</a:t>
            </a:r>
          </a:p>
          <a:p>
            <a:pPr lvl="1"/>
            <a:r>
              <a:rPr lang="fr-FR" sz="1800" dirty="0" smtClean="0"/>
              <a:t>La </a:t>
            </a:r>
            <a:r>
              <a:rPr lang="fr-FR" sz="1800" b="1" dirty="0" smtClean="0">
                <a:solidFill>
                  <a:schemeClr val="accent2"/>
                </a:solidFill>
              </a:rPr>
              <a:t>fréquence</a:t>
            </a:r>
            <a:r>
              <a:rPr lang="fr-FR" sz="1800" dirty="0" smtClean="0">
                <a:solidFill>
                  <a:schemeClr val="accent2"/>
                </a:solidFill>
              </a:rPr>
              <a:t> </a:t>
            </a:r>
            <a:r>
              <a:rPr lang="fr-FR" sz="1800" dirty="0" smtClean="0"/>
              <a:t>d’une donnée est le quotient de son </a:t>
            </a:r>
            <a:r>
              <a:rPr lang="fr-FR" sz="1800" b="1" dirty="0" smtClean="0">
                <a:solidFill>
                  <a:srgbClr val="0070C0"/>
                </a:solidFill>
              </a:rPr>
              <a:t>effectif</a:t>
            </a:r>
            <a:r>
              <a:rPr lang="fr-FR" sz="1800" dirty="0" smtClean="0">
                <a:solidFill>
                  <a:srgbClr val="0070C0"/>
                </a:solidFill>
              </a:rPr>
              <a:t> </a:t>
            </a:r>
            <a:r>
              <a:rPr lang="fr-FR" sz="1800" dirty="0" smtClean="0"/>
              <a:t>par l’</a:t>
            </a:r>
            <a:r>
              <a:rPr lang="fr-FR" sz="1800" b="1" dirty="0" smtClean="0">
                <a:solidFill>
                  <a:srgbClr val="FF0000"/>
                </a:solidFill>
              </a:rPr>
              <a:t>effectif total</a:t>
            </a:r>
            <a:r>
              <a:rPr lang="fr-FR" sz="1800" dirty="0" smtClean="0"/>
              <a:t>:</a:t>
            </a:r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3289112" y="4258101"/>
                <a:ext cx="3179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chemeClr val="accent2"/>
                    </a:solidFill>
                  </a:rPr>
                  <a:t>fréquence d’une donnée</a:t>
                </a:r>
                <a:r>
                  <a:rPr lang="fr-FR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112" y="4258101"/>
                <a:ext cx="317992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27" t="-11667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5"/>
          <p:cNvCxnSpPr/>
          <p:nvPr/>
        </p:nvCxnSpPr>
        <p:spPr>
          <a:xfrm>
            <a:off x="6400802" y="4490112"/>
            <a:ext cx="2579427" cy="272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537025" y="4073435"/>
            <a:ext cx="3179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e</a:t>
            </a:r>
            <a:r>
              <a:rPr lang="fr-FR" b="1" dirty="0" smtClean="0">
                <a:solidFill>
                  <a:srgbClr val="0070C0"/>
                </a:solidFill>
              </a:rPr>
              <a:t>ffectif de la donnée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883273" y="4564752"/>
            <a:ext cx="170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e</a:t>
            </a:r>
            <a:r>
              <a:rPr lang="fr-FR" b="1" dirty="0" smtClean="0">
                <a:solidFill>
                  <a:srgbClr val="FF0000"/>
                </a:solidFill>
              </a:rPr>
              <a:t>ffectif total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8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661</Words>
  <Application>Microsoft Office PowerPoint</Application>
  <PresentationFormat>Grand écran</PresentationFormat>
  <Paragraphs>303</Paragraphs>
  <Slides>26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Trebuchet MS</vt:lpstr>
      <vt:lpstr>Wingdings 3</vt:lpstr>
      <vt:lpstr>Facette</vt:lpstr>
      <vt:lpstr>Cinquième Chapitre 11:  Données</vt:lpstr>
      <vt:lpstr>Chapitre 11: Données</vt:lpstr>
      <vt:lpstr>Calcul mental ( Plickers )</vt:lpstr>
      <vt:lpstr>Calcul mental</vt:lpstr>
      <vt:lpstr>Calcul mental</vt:lpstr>
      <vt:lpstr>Calcul mental</vt:lpstr>
      <vt:lpstr>Calcul mental</vt:lpstr>
      <vt:lpstr>Dates de naissance</vt:lpstr>
      <vt:lpstr>I. Effectifs, fréquences</vt:lpstr>
      <vt:lpstr>Exercice 15 page 197</vt:lpstr>
      <vt:lpstr>II. Représentations graphiques</vt:lpstr>
      <vt:lpstr>II. Représentations graphiques</vt:lpstr>
      <vt:lpstr>II. Représentations graphiques</vt:lpstr>
      <vt:lpstr>II. Représentations graphiques</vt:lpstr>
      <vt:lpstr>Exercice 25 page 198</vt:lpstr>
      <vt:lpstr>Exercice 36 page 200</vt:lpstr>
      <vt:lpstr>Exercice 35 page 200</vt:lpstr>
      <vt:lpstr>III. Moyenne</vt:lpstr>
      <vt:lpstr>III. Moyenne</vt:lpstr>
      <vt:lpstr>Exercices 46 &amp; 47 page 202</vt:lpstr>
      <vt:lpstr>Exercices 51page 202</vt:lpstr>
      <vt:lpstr>Calcul mental ( Plickers )</vt:lpstr>
      <vt:lpstr>Calcul mental</vt:lpstr>
      <vt:lpstr>Calcul mental</vt:lpstr>
      <vt:lpstr>Calcul mental</vt:lpstr>
      <vt:lpstr>Calcul mental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372</cp:revision>
  <dcterms:created xsi:type="dcterms:W3CDTF">2016-06-28T13:11:46Z</dcterms:created>
  <dcterms:modified xsi:type="dcterms:W3CDTF">2018-04-12T09:03:17Z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07572ec7-082f-47e2-9b25-b809125cbac0</vt:lpwstr>
  </property>
  <property fmtid="{D5CDD505-2E9C-101B-9397-08002B2CF9AE}" pid="3" name="OriginatingUser">
    <vt:lpwstr>jfelt</vt:lpwstr>
  </property>
  <property fmtid="{D5CDD505-2E9C-101B-9397-08002B2CF9AE}" pid="4" name="CLASSIFICATION">
    <vt:lpwstr>RESTRICTED</vt:lpwstr>
  </property>
</Properties>
</file>