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9" r:id="rId3"/>
    <p:sldId id="292" r:id="rId4"/>
    <p:sldId id="316" r:id="rId5"/>
    <p:sldId id="337" r:id="rId6"/>
    <p:sldId id="31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8B9A7-7E01-455D-A064-AE8E51C23560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2D046-054C-497B-97C4-EB59B0460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66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30/11/2017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.jpe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5: </a:t>
            </a:r>
            <a:br>
              <a:rPr lang="fr-FR" sz="3600" dirty="0" smtClean="0"/>
            </a:br>
            <a:r>
              <a:rPr lang="fr-FR" sz="3600" dirty="0" smtClean="0"/>
              <a:t>Les fonctions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859666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3. Une courbe:</a:t>
            </a:r>
          </a:p>
          <a:p>
            <a:pPr lvl="2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08" y="1865532"/>
            <a:ext cx="5299925" cy="44882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56402" y="4603649"/>
            <a:ext cx="223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rgbClr val="0070C0"/>
                </a:solidFill>
              </a:rPr>
              <a:t>Axe des abscisses</a:t>
            </a:r>
            <a:endParaRPr lang="fr-FR" sz="2000" dirty="0">
              <a:solidFill>
                <a:srgbClr val="0070C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061057" y="1199193"/>
            <a:ext cx="1487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FF0000"/>
                </a:solidFill>
              </a:rPr>
              <a:t>Axe des ordonnées</a:t>
            </a:r>
            <a:endParaRPr lang="fr-FR" sz="2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1026900" y="2152113"/>
                <a:ext cx="223493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A chaque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dirty="0" smtClean="0"/>
                  <a:t> est associé un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00" y="2152113"/>
                <a:ext cx="2234936" cy="1015663"/>
              </a:xfrm>
              <a:prstGeom prst="rect">
                <a:avLst/>
              </a:prstGeom>
              <a:blipFill rotWithShape="0">
                <a:blip r:embed="rId4"/>
                <a:stretch>
                  <a:fillRect l="-2725" t="-3593" r="-2452" b="-89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8561916" y="4912205"/>
                <a:ext cx="22349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Valeur de </a:t>
                </a:r>
                <a14:m>
                  <m:oMath xmlns:m="http://schemas.openxmlformats.org/officeDocument/2006/math">
                    <m:r>
                      <a:rPr lang="fr-FR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fr-F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916" y="4912205"/>
                <a:ext cx="2234936" cy="400110"/>
              </a:xfrm>
              <a:prstGeom prst="rect">
                <a:avLst/>
              </a:prstGeom>
              <a:blipFill rotWithShape="0">
                <a:blip r:embed="rId5"/>
                <a:stretch>
                  <a:fillRect l="-3005" t="-10769" b="-2615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5392088" y="1355615"/>
                <a:ext cx="22349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000" dirty="0" smtClean="0"/>
                  <a:t>Valeur de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088" y="1355615"/>
                <a:ext cx="2234936" cy="400110"/>
              </a:xfrm>
              <a:prstGeom prst="rect">
                <a:avLst/>
              </a:prstGeom>
              <a:blipFill rotWithShape="0">
                <a:blip r:embed="rId6"/>
                <a:stretch>
                  <a:fillRect l="-3005" t="-9091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orme libre 6"/>
          <p:cNvSpPr/>
          <p:nvPr/>
        </p:nvSpPr>
        <p:spPr>
          <a:xfrm>
            <a:off x="3709115" y="2057951"/>
            <a:ext cx="4803820" cy="3697994"/>
          </a:xfrm>
          <a:custGeom>
            <a:avLst/>
            <a:gdLst>
              <a:gd name="connsiteX0" fmla="*/ 0 w 4803820"/>
              <a:gd name="connsiteY0" fmla="*/ 1831469 h 3697994"/>
              <a:gd name="connsiteX1" fmla="*/ 618186 w 4803820"/>
              <a:gd name="connsiteY1" fmla="*/ 3647390 h 3697994"/>
              <a:gd name="connsiteX2" fmla="*/ 2202288 w 4803820"/>
              <a:gd name="connsiteY2" fmla="*/ 54184 h 3697994"/>
              <a:gd name="connsiteX3" fmla="*/ 4803820 w 4803820"/>
              <a:gd name="connsiteY3" fmla="*/ 1818590 h 369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3820" h="3697994">
                <a:moveTo>
                  <a:pt x="0" y="1831469"/>
                </a:moveTo>
                <a:cubicBezTo>
                  <a:pt x="125569" y="2887536"/>
                  <a:pt x="251138" y="3943604"/>
                  <a:pt x="618186" y="3647390"/>
                </a:cubicBezTo>
                <a:cubicBezTo>
                  <a:pt x="985234" y="3351176"/>
                  <a:pt x="1504682" y="358984"/>
                  <a:pt x="2202288" y="54184"/>
                </a:cubicBezTo>
                <a:cubicBezTo>
                  <a:pt x="2899894" y="-250616"/>
                  <a:pt x="3851857" y="783987"/>
                  <a:pt x="4803820" y="181859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7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5" grpId="0"/>
      <p:bldP spid="12" grpId="0"/>
      <p:bldP spid="13" grpId="0"/>
      <p:bldP spid="14" grpId="0"/>
      <p:bldP spid="15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36 et 37 page 303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136" y="1309668"/>
            <a:ext cx="7210400" cy="486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75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23 page 302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90" y="1270000"/>
            <a:ext cx="4868282" cy="53894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150" y="1270000"/>
            <a:ext cx="5307160" cy="22072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6381937" y="4893218"/>
                <a:ext cx="39280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𝟔𝟐𝟓</m:t>
                          </m:r>
                        </m:num>
                        <m:den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fr-FR" sz="2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937" y="4893218"/>
                <a:ext cx="3928056" cy="79367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/>
              <p:cNvSpPr txBox="1"/>
              <p:nvPr/>
            </p:nvSpPr>
            <p:spPr>
              <a:xfrm>
                <a:off x="6381937" y="3831761"/>
                <a:ext cx="3928056" cy="793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fr-FR" sz="24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𝟔𝟐𝟓</m:t>
                          </m:r>
                        </m:num>
                        <m:den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fr-FR" sz="2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p>
                          <m:r>
                            <a:rPr lang="fr-FR" sz="24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1937" y="3831761"/>
                <a:ext cx="3928056" cy="7936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82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30 page 303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447" y="1430427"/>
            <a:ext cx="6199934" cy="461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60 page 307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114" y="1506560"/>
            <a:ext cx="7780864" cy="421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65 page 308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061" y="203916"/>
            <a:ext cx="5335774" cy="60423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3108" y="609600"/>
            <a:ext cx="5335774" cy="157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56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5: Les fonctions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Notion de fonction 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Définitions:</a:t>
                </a:r>
              </a:p>
              <a:p>
                <a:r>
                  <a:rPr lang="fr-FR" sz="2000" dirty="0" smtClean="0"/>
                  <a:t>A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un nombre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 smtClean="0"/>
                  <a:t>une </a:t>
                </a:r>
                <a:r>
                  <a:rPr lang="fr-FR" sz="2000" b="1" i="0" dirty="0" smtClean="0">
                    <a:solidFill>
                      <a:srgbClr val="FF0000"/>
                    </a:solidFill>
                    <a:latin typeface="+mj-lt"/>
                  </a:rPr>
                  <a:t>fonction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 associe un nombre et un seul que l’on note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 smtClean="0"/>
                  <a:t>.</a:t>
                </a:r>
                <a:endParaRPr lang="fr-FR" sz="2000" dirty="0"/>
              </a:p>
              <a:p>
                <a:r>
                  <a:rPr lang="fr-FR" sz="2000" dirty="0" smtClean="0"/>
                  <a:t>On dit que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2000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000" dirty="0" smtClean="0"/>
                  <a:t> est l’</a:t>
                </a:r>
                <a:r>
                  <a:rPr lang="fr-FR" sz="2000" b="1" dirty="0" smtClean="0">
                    <a:solidFill>
                      <a:srgbClr val="00B050"/>
                    </a:solidFill>
                  </a:rPr>
                  <a:t>image</a:t>
                </a:r>
                <a:r>
                  <a:rPr lang="fr-FR" sz="2000" dirty="0" smtClean="0"/>
                  <a:t> de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000" dirty="0" smtClean="0"/>
                  <a:t> par la 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.</a:t>
                </a:r>
                <a:br>
                  <a:rPr lang="fr-FR" sz="2000" dirty="0" smtClean="0"/>
                </a:br>
                <a:endParaRPr lang="fr-FR" sz="2000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8247" r="-42268"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786389" y="3916767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Connecteur droit avec flèche 17"/>
          <p:cNvCxnSpPr/>
          <p:nvPr/>
        </p:nvCxnSpPr>
        <p:spPr>
          <a:xfrm flipH="1" flipV="1">
            <a:off x="5187819" y="4505824"/>
            <a:ext cx="548640" cy="61897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ccolade ouvrante 18"/>
          <p:cNvSpPr/>
          <p:nvPr/>
        </p:nvSpPr>
        <p:spPr>
          <a:xfrm rot="16200000">
            <a:off x="5011973" y="3946991"/>
            <a:ext cx="351692" cy="765974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5462139" y="5228815"/>
                <a:ext cx="3361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L′</a:t>
                </a:r>
                <a:r>
                  <a:rPr lang="fr-FR" sz="2400" b="1" i="0" dirty="0" smtClean="0">
                    <a:solidFill>
                      <a:srgbClr val="00B050"/>
                    </a:solidFill>
                    <a:latin typeface="+mj-lt"/>
                  </a:rPr>
                  <a:t>image</a:t>
                </a:r>
                <a:r>
                  <a:rPr lang="fr-FR" sz="2400" b="1" i="0" dirty="0" smtClean="0">
                    <a:solidFill>
                      <a:schemeClr val="accent2"/>
                    </a:solidFill>
                    <a:latin typeface="+mj-lt"/>
                  </a:rPr>
                  <a:t> </a:t>
                </a:r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 par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.</a:t>
                </a:r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2139" y="5228815"/>
                <a:ext cx="3361526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2722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/>
      <p:bldP spid="13" grpId="0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602263" y="1524427"/>
            <a:ext cx="8596668" cy="3880773"/>
          </a:xfrm>
        </p:spPr>
        <p:txBody>
          <a:bodyPr>
            <a:normAutofit/>
          </a:bodyPr>
          <a:lstStyle/>
          <a:p>
            <a:r>
              <a:rPr lang="fr-FR" sz="2000" dirty="0" smtClean="0"/>
              <a:t>A un nombre, associer son carré.</a:t>
            </a:r>
            <a:endParaRPr lang="fr-F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982944" y="2383562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944" y="2383562"/>
                <a:ext cx="592429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4593817" y="2383562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817" y="2383562"/>
                <a:ext cx="592429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e 9"/>
          <p:cNvGrpSpPr/>
          <p:nvPr/>
        </p:nvGrpSpPr>
        <p:grpSpPr>
          <a:xfrm>
            <a:off x="3575373" y="2525834"/>
            <a:ext cx="1018444" cy="237364"/>
            <a:chOff x="3786389" y="3886646"/>
            <a:chExt cx="1018444" cy="237364"/>
          </a:xfrm>
        </p:grpSpPr>
        <p:cxnSp>
          <p:nvCxnSpPr>
            <p:cNvPr id="11" name="Connecteur droit avec flèche 10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337608" y="3358632"/>
                <a:ext cx="1294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608" y="3358632"/>
                <a:ext cx="1294428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3337608" y="3920251"/>
                <a:ext cx="129442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608" y="3920251"/>
                <a:ext cx="1294428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3060503" y="4517854"/>
                <a:ext cx="18486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503" y="4517854"/>
                <a:ext cx="1848638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982944" y="5065910"/>
                <a:ext cx="184863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fr-FR" sz="24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2944" y="5065910"/>
                <a:ext cx="1848638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37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Notion de fonction 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Définitions:</a:t>
                </a:r>
              </a:p>
              <a:p>
                <a:r>
                  <a:rPr lang="fr-FR" sz="2000" dirty="0" smtClean="0"/>
                  <a:t>Lorsque l’</a:t>
                </a:r>
                <a:r>
                  <a:rPr lang="fr-FR" sz="2000" b="1" dirty="0" smtClean="0">
                    <a:solidFill>
                      <a:schemeClr val="accent1"/>
                    </a:solidFill>
                  </a:rPr>
                  <a:t>image</a:t>
                </a:r>
                <a:r>
                  <a:rPr lang="fr-FR" sz="2000" dirty="0" smtClean="0"/>
                  <a:t> d’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un nombre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 smtClean="0"/>
                  <a:t>par une </a:t>
                </a:r>
                <a:r>
                  <a:rPr lang="fr-FR" sz="2000" b="1" i="0" dirty="0" smtClean="0">
                    <a:solidFill>
                      <a:srgbClr val="FF0000"/>
                    </a:solidFill>
                    <a:latin typeface="+mj-lt"/>
                  </a:rPr>
                  <a:t>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 est un nombre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dirty="0" smtClean="0"/>
                  <a:t>,</a:t>
                </a:r>
                <a:br>
                  <a:rPr lang="fr-FR" sz="2000" dirty="0" smtClean="0"/>
                </a:br>
                <a:r>
                  <a:rPr lang="fr-FR" sz="2000" dirty="0" smtClean="0"/>
                  <a:t>on dit que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000" dirty="0" smtClean="0"/>
                  <a:t>est un </a:t>
                </a:r>
                <a:r>
                  <a:rPr lang="fr-FR" sz="2000" b="1" dirty="0" smtClean="0">
                    <a:solidFill>
                      <a:srgbClr val="7030A0"/>
                    </a:solidFill>
                  </a:rPr>
                  <a:t>antécédent </a:t>
                </a:r>
                <a:r>
                  <a:rPr lang="fr-FR" sz="2000" dirty="0" smtClean="0"/>
                  <a:t>de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000" dirty="0" smtClean="0"/>
                  <a:t> par la fonction </a:t>
                </a:r>
                <a14:m>
                  <m:oMath xmlns:m="http://schemas.openxmlformats.org/officeDocument/2006/math">
                    <m:r>
                      <a:rPr lang="fr-F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000" dirty="0" smtClean="0"/>
                  <a:t>.</a:t>
                </a:r>
                <a:br>
                  <a:rPr lang="fr-FR" sz="2000" dirty="0" smtClean="0"/>
                </a:br>
                <a:endParaRPr lang="fr-FR" sz="2000" dirty="0" smtClean="0"/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3960" y="3774495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4833" y="3774495"/>
                <a:ext cx="59242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786389" y="3916767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Connecteur droit avec flèche 17"/>
          <p:cNvCxnSpPr/>
          <p:nvPr/>
        </p:nvCxnSpPr>
        <p:spPr>
          <a:xfrm flipH="1" flipV="1">
            <a:off x="3490174" y="4477984"/>
            <a:ext cx="548640" cy="6189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ccolade ouvrante 18"/>
          <p:cNvSpPr/>
          <p:nvPr/>
        </p:nvSpPr>
        <p:spPr>
          <a:xfrm rot="16200000">
            <a:off x="3314329" y="4045383"/>
            <a:ext cx="351692" cy="4859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733161" y="5101423"/>
                <a:ext cx="45386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Un </a:t>
                </a:r>
                <a:r>
                  <a:rPr lang="fr-FR" sz="2400" b="1" i="0" dirty="0" smtClean="0">
                    <a:solidFill>
                      <a:srgbClr val="7030A0"/>
                    </a:solidFill>
                    <a:latin typeface="+mj-lt"/>
                  </a:rPr>
                  <a:t>antécédent</a:t>
                </a:r>
                <a:r>
                  <a:rPr lang="fr-FR" sz="2400" b="1" i="0" dirty="0" smtClean="0">
                    <a:solidFill>
                      <a:schemeClr val="accent1"/>
                    </a:solidFill>
                    <a:latin typeface="+mj-lt"/>
                  </a:rPr>
                  <a:t> </a:t>
                </a:r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de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 par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sz="2400" b="1" i="0" dirty="0" smtClean="0">
                    <a:solidFill>
                      <a:schemeClr val="tx1"/>
                    </a:solidFill>
                    <a:latin typeface="+mj-lt"/>
                  </a:rPr>
                  <a:t>.</a:t>
                </a:r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161" y="5101423"/>
                <a:ext cx="4538641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2013" t="-10526" b="-2894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5222181" y="3774495"/>
                <a:ext cx="125803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fr-FR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181" y="3774495"/>
                <a:ext cx="1258034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27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3" grpId="0"/>
      <p:bldP spid="13" grpId="0"/>
      <p:bldP spid="19" grpId="0" animBg="1"/>
      <p:bldP spid="20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</a:t>
            </a:r>
            <a:r>
              <a:rPr lang="fr-FR" dirty="0"/>
              <a:t>9</a:t>
            </a:r>
            <a:r>
              <a:rPr lang="fr-FR" dirty="0" smtClean="0"/>
              <a:t> page 300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113" y="237758"/>
            <a:ext cx="5982161" cy="629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 17 page 301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623" y="1473270"/>
            <a:ext cx="7815720" cy="456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5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8"/>
              <p:cNvSpPr>
                <a:spLocks noGrp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1. Formule explicite:</a:t>
                </a:r>
              </a:p>
              <a:p>
                <a:r>
                  <a:rPr lang="fr-FR" sz="2000" dirty="0" smtClean="0"/>
                  <a:t>Une </a:t>
                </a:r>
                <a:r>
                  <a:rPr lang="fr-FR" sz="2000" dirty="0"/>
                  <a:t>formule explicite est un programme de calcul qui fait intervenir l’</a:t>
                </a:r>
                <a:r>
                  <a:rPr lang="fr-FR" sz="2000" dirty="0">
                    <a:solidFill>
                      <a:srgbClr val="0070C0"/>
                    </a:solidFill>
                  </a:rPr>
                  <a:t>antécédent</a:t>
                </a:r>
                <a:r>
                  <a:rPr lang="fr-FR" sz="2000" dirty="0"/>
                  <a:t> et aboutit à l’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image</a:t>
                </a:r>
                <a:r>
                  <a:rPr lang="fr-FR" sz="2000" dirty="0"/>
                  <a:t>.</a:t>
                </a:r>
              </a:p>
              <a:p>
                <a:endParaRPr lang="fr-FR" sz="2000" dirty="0"/>
              </a:p>
              <a:p>
                <a:r>
                  <a:rPr lang="fr-FR" sz="2000" dirty="0" smtClean="0"/>
                  <a:t>Exemple:</a:t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𝒈</m:t>
                    </m:r>
                  </m:oMath>
                </a14:m>
                <a:r>
                  <a:rPr lang="fr-FR" sz="2000" dirty="0" smtClean="0"/>
                  <a:t> est la fonction</a:t>
                </a:r>
              </a:p>
              <a:p>
                <a:endParaRPr lang="fr-FR" dirty="0" smtClean="0"/>
              </a:p>
            </p:txBody>
          </p:sp>
        </mc:Choice>
        <mc:Fallback xmlns="">
          <p:sp>
            <p:nvSpPr>
              <p:cNvPr id="9" name="Espace réservé du contenu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499" y="1542541"/>
                <a:ext cx="8596668" cy="3878275"/>
              </a:xfrm>
              <a:blipFill rotWithShape="0">
                <a:blip r:embed="rId2"/>
                <a:stretch>
                  <a:fillRect l="-284" t="-9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2861044" y="4588313"/>
                <a:ext cx="5924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044" y="4588313"/>
                <a:ext cx="59242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471917" y="4588313"/>
                <a:ext cx="11551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917" y="4588313"/>
                <a:ext cx="115516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e 15"/>
          <p:cNvGrpSpPr/>
          <p:nvPr/>
        </p:nvGrpSpPr>
        <p:grpSpPr>
          <a:xfrm>
            <a:off x="3453473" y="4730585"/>
            <a:ext cx="1018444" cy="237364"/>
            <a:chOff x="3786389" y="3886646"/>
            <a:chExt cx="1018444" cy="237364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3786389" y="4005330"/>
              <a:ext cx="101844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86389" y="3886646"/>
              <a:ext cx="0" cy="23736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4"/>
          <p:cNvSpPr/>
          <p:nvPr/>
        </p:nvSpPr>
        <p:spPr>
          <a:xfrm>
            <a:off x="5089628" y="2758893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1. Choisir un nombre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Oval 9"/>
          <p:cNvSpPr/>
          <p:nvPr/>
        </p:nvSpPr>
        <p:spPr>
          <a:xfrm>
            <a:off x="5744801" y="3581332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2. </a:t>
            </a:r>
            <a:r>
              <a:rPr lang="fr-FR" dirty="0" smtClean="0">
                <a:solidFill>
                  <a:srgbClr val="FFC000"/>
                </a:solidFill>
              </a:rPr>
              <a:t>L’élever au carré</a:t>
            </a:r>
            <a:endParaRPr lang="fr-FR" dirty="0">
              <a:solidFill>
                <a:srgbClr val="FFC000"/>
              </a:solidFill>
            </a:endParaRPr>
          </a:p>
        </p:txBody>
      </p:sp>
      <p:sp>
        <p:nvSpPr>
          <p:cNvPr id="22" name="Oval 10"/>
          <p:cNvSpPr/>
          <p:nvPr/>
        </p:nvSpPr>
        <p:spPr>
          <a:xfrm>
            <a:off x="6316680" y="4378401"/>
            <a:ext cx="2547905" cy="791570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3. </a:t>
            </a:r>
            <a:r>
              <a:rPr lang="fr-FR" dirty="0" smtClean="0">
                <a:solidFill>
                  <a:srgbClr val="7030A0"/>
                </a:solidFill>
              </a:rPr>
              <a:t>Enlever 4</a:t>
            </a:r>
            <a:endParaRPr lang="fr-FR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5"/>
              <p:cNvSpPr txBox="1"/>
              <p:nvPr/>
            </p:nvSpPr>
            <p:spPr>
              <a:xfrm>
                <a:off x="7557034" y="2706111"/>
                <a:ext cx="111181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600" b="1" i="1" dirty="0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sz="3600" b="1" dirty="0"/>
              </a:p>
            </p:txBody>
          </p:sp>
        </mc:Choice>
        <mc:Fallback xmlns="">
          <p:sp>
            <p:nvSpPr>
              <p:cNvPr id="23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7034" y="2706111"/>
                <a:ext cx="1111813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13"/>
              <p:cNvSpPr txBox="1"/>
              <p:nvPr/>
            </p:nvSpPr>
            <p:spPr>
              <a:xfrm>
                <a:off x="8193660" y="3604176"/>
                <a:ext cx="1111813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36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fr-FR" sz="3600" b="1" dirty="0"/>
              </a:p>
            </p:txBody>
          </p:sp>
        </mc:Choice>
        <mc:Fallback xmlns="">
          <p:sp>
            <p:nvSpPr>
              <p:cNvPr id="2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660" y="3604176"/>
                <a:ext cx="1111813" cy="65889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14"/>
              <p:cNvSpPr txBox="1"/>
              <p:nvPr/>
            </p:nvSpPr>
            <p:spPr>
              <a:xfrm>
                <a:off x="9051080" y="4378401"/>
                <a:ext cx="1682572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3600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dirty="0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36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1080" y="4378401"/>
                <a:ext cx="1682572" cy="65889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25"/>
          <p:cNvSpPr/>
          <p:nvPr/>
        </p:nvSpPr>
        <p:spPr>
          <a:xfrm>
            <a:off x="8241652" y="2752839"/>
            <a:ext cx="667201" cy="1084344"/>
          </a:xfrm>
          <a:prstGeom prst="arc">
            <a:avLst>
              <a:gd name="adj1" fmla="val 5400002"/>
              <a:gd name="adj2" fmla="val 10426708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Arc 26"/>
          <p:cNvSpPr/>
          <p:nvPr/>
        </p:nvSpPr>
        <p:spPr>
          <a:xfrm>
            <a:off x="8861388" y="3594608"/>
            <a:ext cx="667201" cy="1084344"/>
          </a:xfrm>
          <a:prstGeom prst="arc">
            <a:avLst>
              <a:gd name="adj1" fmla="val 5400002"/>
              <a:gd name="adj2" fmla="val 10426708"/>
            </a:avLst>
          </a:prstGeom>
          <a:ln w="5715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7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 uiExpand="1"/>
      <p:bldP spid="13" grpId="0" uiExpand="1"/>
      <p:bldP spid="17" grpId="0" animBg="1"/>
      <p:bldP spid="21" grpId="0" animBg="1"/>
      <p:bldP spid="22" grpId="0" animBg="1"/>
      <p:bldP spid="23" grpId="0"/>
      <p:bldP spid="24" grpId="0"/>
      <p:bldP spid="25" grpId="0"/>
      <p:bldP spid="26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Définir une fonction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859666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Tableau de valeurs:</a:t>
            </a:r>
          </a:p>
          <a:p>
            <a:pPr lvl="1"/>
            <a:r>
              <a:rPr lang="fr-FR" sz="2000" dirty="0"/>
              <a:t>Un tableau de valeurs comporte deux lignes.</a:t>
            </a:r>
          </a:p>
          <a:p>
            <a:pPr lvl="1"/>
            <a:r>
              <a:rPr lang="fr-FR" sz="2000" dirty="0"/>
              <a:t>Il associe à </a:t>
            </a:r>
            <a:r>
              <a:rPr lang="fr-FR" sz="2000" b="1" dirty="0">
                <a:solidFill>
                  <a:srgbClr val="0070C0"/>
                </a:solidFill>
              </a:rPr>
              <a:t>chaque nombre de la première ligne</a:t>
            </a:r>
            <a:r>
              <a:rPr lang="fr-FR" sz="2000" dirty="0"/>
              <a:t>, son </a:t>
            </a:r>
            <a:r>
              <a:rPr lang="fr-FR" sz="2000" b="1" dirty="0">
                <a:solidFill>
                  <a:srgbClr val="FF0000"/>
                </a:solidFill>
              </a:rPr>
              <a:t>image sur la seconde ligne</a:t>
            </a:r>
            <a:r>
              <a:rPr lang="fr-FR" sz="2000" dirty="0"/>
              <a:t>.</a:t>
            </a:r>
          </a:p>
          <a:p>
            <a:pPr lvl="2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8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917767"/>
              </p:ext>
            </p:extLst>
          </p:nvPr>
        </p:nvGraphicFramePr>
        <p:xfrm>
          <a:off x="1694833" y="3402106"/>
          <a:ext cx="6561670" cy="778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2334"/>
                <a:gridCol w="1312334"/>
                <a:gridCol w="1312334"/>
                <a:gridCol w="1312334"/>
                <a:gridCol w="13123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fr-FR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5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43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300</Words>
  <Application>Microsoft Office PowerPoint</Application>
  <PresentationFormat>Grand écran</PresentationFormat>
  <Paragraphs>83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Trebuchet MS</vt:lpstr>
      <vt:lpstr>Wingdings 3</vt:lpstr>
      <vt:lpstr>Facette</vt:lpstr>
      <vt:lpstr>Troisième Chapitre 5:  Les fonctions</vt:lpstr>
      <vt:lpstr>Chapitre 5: Les fonctions</vt:lpstr>
      <vt:lpstr>I. Notion de fonction </vt:lpstr>
      <vt:lpstr>Exemple</vt:lpstr>
      <vt:lpstr>I. Notion de fonction </vt:lpstr>
      <vt:lpstr>Exercice 9 page 300</vt:lpstr>
      <vt:lpstr>Exercice 17 page 301</vt:lpstr>
      <vt:lpstr>II. Définir une fonction</vt:lpstr>
      <vt:lpstr>II. Définir une fonction</vt:lpstr>
      <vt:lpstr>II. Définir une fonction</vt:lpstr>
      <vt:lpstr>Exercices 36 et 37 page 303</vt:lpstr>
      <vt:lpstr>Exercices 23 page 302</vt:lpstr>
      <vt:lpstr>Exercices 30 page 303</vt:lpstr>
      <vt:lpstr>Exercices 60 page 307</vt:lpstr>
      <vt:lpstr>Exercices 65 page 308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167</cp:revision>
  <dcterms:created xsi:type="dcterms:W3CDTF">2016-06-28T13:11:46Z</dcterms:created>
  <dcterms:modified xsi:type="dcterms:W3CDTF">2017-11-30T20:45:58Z</dcterms:modified>
</cp:coreProperties>
</file>