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308" r:id="rId4"/>
    <p:sldId id="317" r:id="rId5"/>
    <p:sldId id="309" r:id="rId6"/>
    <p:sldId id="310" r:id="rId7"/>
    <p:sldId id="311" r:id="rId8"/>
    <p:sldId id="314" r:id="rId9"/>
    <p:sldId id="315" r:id="rId10"/>
    <p:sldId id="313" r:id="rId11"/>
    <p:sldId id="320" r:id="rId12"/>
    <p:sldId id="319" r:id="rId13"/>
    <p:sldId id="321" r:id="rId14"/>
    <p:sldId id="318" r:id="rId15"/>
    <p:sldId id="331" r:id="rId16"/>
    <p:sldId id="332" r:id="rId17"/>
    <p:sldId id="337" r:id="rId18"/>
    <p:sldId id="338" r:id="rId19"/>
    <p:sldId id="322" r:id="rId20"/>
    <p:sldId id="325" r:id="rId21"/>
    <p:sldId id="330" r:id="rId22"/>
    <p:sldId id="336" r:id="rId23"/>
    <p:sldId id="334" r:id="rId24"/>
    <p:sldId id="32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1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70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Statistiques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u="sng" dirty="0" smtClean="0"/>
              <a:t>Exemple:</a:t>
            </a:r>
          </a:p>
          <a:p>
            <a:pPr lvl="1"/>
            <a:r>
              <a:rPr lang="fr-FR" sz="2000" dirty="0" smtClean="0"/>
              <a:t>Milieu de 2 points: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8460" y="3289590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8436" y="3431380"/>
            <a:ext cx="6577652" cy="2919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1160" y="331103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1"/>
              <p:cNvSpPr txBox="1"/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/>
              <p:cNvSpPr txBox="1"/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/>
              <p:cNvSpPr txBox="1"/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9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4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94" y="2015839"/>
            <a:ext cx="5182339" cy="394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510350" y="962369"/>
                <a:ext cx="203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0" dirty="0" smtClean="0">
                    <a:solidFill>
                      <a:srgbClr val="0070C0"/>
                    </a:solidFill>
                    <a:latin typeface="+mj-lt"/>
                  </a:rPr>
                  <a:t>Effectif Total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50" y="962369"/>
                <a:ext cx="203486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293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01135" y="962369"/>
                <a:ext cx="22556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+ 5 + 4=</m:t>
                      </m:r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35" y="962369"/>
                <a:ext cx="22556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0" dirty="0" smtClean="0">
                    <a:solidFill>
                      <a:srgbClr val="FF0000"/>
                    </a:solidFill>
                    <a:latin typeface="+mj-lt"/>
                  </a:rPr>
                  <a:t>1. </a:t>
                </a:r>
                <a:r>
                  <a:rPr lang="fr-FR" i="0" dirty="0" smtClean="0">
                    <a:latin typeface="+mj-lt"/>
                  </a:rPr>
                  <a:t>La fréquence des élèves ayant 14 ans est égale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dirty="0" smtClean="0"/>
                  <a:t> soit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dirty="0" smtClean="0"/>
                  <a:t>; soit encore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blipFill rotWithShape="0">
                <a:blip r:embed="rId5"/>
                <a:stretch>
                  <a:fillRect l="-1228" t="-4724" b="-3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34850" y="2208007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2.a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×1+14×5+15×4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blipFill rotWithShape="0">
                <a:blip r:embed="rId6"/>
                <a:stretch>
                  <a:fillRect r="-57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=14,3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49264" y="3106458"/>
            <a:ext cx="43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de 14,3 ans.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49263" y="3538396"/>
            <a:ext cx="490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14,3 est strictement supérieur à 14, le groupe ne pourra pas participer au festival.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34850" y="4334630"/>
            <a:ext cx="575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2.b </a:t>
            </a:r>
            <a:r>
              <a:rPr lang="fr-FR" i="0" dirty="0" smtClean="0">
                <a:latin typeface="+mj-lt"/>
              </a:rPr>
              <a:t>Si on accepte un élève de 11 ans (ayant un âge inférieur à la moyenne), alors la moyenne diminuera. ( et inversement pour un élève de 16 ans)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850" y="5356488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2.c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143+11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691309" y="5982956"/>
            <a:ext cx="52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alors de 14 ans, et le groupe pourra participer au festival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68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279"/>
          <a:stretch/>
        </p:blipFill>
        <p:spPr>
          <a:xfrm>
            <a:off x="677334" y="2604517"/>
            <a:ext cx="9677280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7101" y="595649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2" y="5548942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14099" y="5505859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083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 version 2: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04517"/>
            <a:ext cx="10667078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32561" y="3214048"/>
            <a:ext cx="0" cy="2704227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2" y="5548942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9962" y="5579697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3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Médiane: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médiane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d’une série statistique est une valeur du caractère étudié telle </a:t>
            </a:r>
            <a:r>
              <a:rPr lang="fr-FR" sz="2000" dirty="0" smtClean="0"/>
              <a:t>que </a:t>
            </a:r>
            <a:r>
              <a:rPr lang="fr-FR" sz="2000" b="1" dirty="0" smtClean="0">
                <a:solidFill>
                  <a:srgbClr val="00B050"/>
                </a:solidFill>
              </a:rPr>
              <a:t>la </a:t>
            </a:r>
            <a:r>
              <a:rPr lang="fr-FR" sz="2000" b="1" dirty="0">
                <a:solidFill>
                  <a:srgbClr val="00B050"/>
                </a:solidFill>
              </a:rPr>
              <a:t>moitié </a:t>
            </a:r>
            <a:r>
              <a:rPr lang="fr-FR" sz="2000" dirty="0"/>
              <a:t>de l’effectif ait des valeurs </a:t>
            </a:r>
            <a:r>
              <a:rPr lang="fr-FR" sz="2000" b="1" dirty="0">
                <a:solidFill>
                  <a:srgbClr val="00B050"/>
                </a:solidFill>
              </a:rPr>
              <a:t>inférieures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et </a:t>
            </a:r>
            <a:r>
              <a:rPr lang="fr-FR" sz="2000" b="1" dirty="0"/>
              <a:t>l’</a:t>
            </a:r>
            <a:r>
              <a:rPr lang="fr-FR" sz="2000" b="1" dirty="0">
                <a:solidFill>
                  <a:srgbClr val="00B050"/>
                </a:solidFill>
              </a:rPr>
              <a:t>autre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moitié</a:t>
            </a:r>
            <a:r>
              <a:rPr lang="fr-FR" sz="2000" dirty="0"/>
              <a:t> des valeurs </a:t>
            </a:r>
            <a:r>
              <a:rPr lang="fr-FR" sz="2000" b="1" dirty="0">
                <a:solidFill>
                  <a:srgbClr val="00B050"/>
                </a:solidFill>
              </a:rPr>
              <a:t>supérieures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6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 5 page 231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93" y="1169773"/>
            <a:ext cx="5393581" cy="22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 6 page 231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08" y="873211"/>
            <a:ext cx="5300175" cy="4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3607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677 0.46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27565 0.46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0261 0.4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Indicateurs de </a:t>
            </a:r>
            <a:r>
              <a:rPr lang="fr-FR" dirty="0" smtClean="0"/>
              <a:t>dispersion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Étendue: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L’</a:t>
            </a:r>
            <a:r>
              <a:rPr lang="fr-FR" sz="2000" b="1" dirty="0" smtClean="0">
                <a:solidFill>
                  <a:srgbClr val="0070C0"/>
                </a:solidFill>
              </a:rPr>
              <a:t>étendue </a:t>
            </a:r>
            <a:r>
              <a:rPr lang="fr-FR" sz="2000" dirty="0" smtClean="0"/>
              <a:t>d’une </a:t>
            </a:r>
            <a:r>
              <a:rPr lang="fr-FR" sz="2000" dirty="0"/>
              <a:t>série statistique est </a:t>
            </a:r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FFC000"/>
                </a:solidFill>
              </a:rPr>
              <a:t>différence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entre </a:t>
            </a:r>
            <a:r>
              <a:rPr lang="fr-FR" sz="2000" b="1" dirty="0" smtClean="0">
                <a:solidFill>
                  <a:schemeClr val="accent2"/>
                </a:solidFill>
              </a:rPr>
              <a:t>la plus grande</a:t>
            </a:r>
            <a:r>
              <a:rPr lang="fr-FR" sz="2000" dirty="0" smtClean="0"/>
              <a:t> et </a:t>
            </a:r>
            <a:r>
              <a:rPr lang="fr-FR" sz="2000" b="1" dirty="0" smtClean="0">
                <a:solidFill>
                  <a:srgbClr val="FF0000"/>
                </a:solidFill>
              </a:rPr>
              <a:t>la plus petite</a:t>
            </a:r>
            <a:r>
              <a:rPr lang="fr-FR" sz="2000" dirty="0" smtClean="0"/>
              <a:t> valeur de la série.</a:t>
            </a:r>
          </a:p>
          <a:p>
            <a:pPr marL="457200" lvl="1" indent="0">
              <a:buNone/>
            </a:pPr>
            <a:endParaRPr lang="fr-FR" sz="2000" u="sng" dirty="0"/>
          </a:p>
          <a:p>
            <a:r>
              <a:rPr lang="fr-FR" sz="2000" u="sng" dirty="0" smtClean="0"/>
              <a:t>2.  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r-FR" sz="2000" dirty="0" smtClean="0"/>
              <a:t>Il existe d’autres indicateurs de dispersion ( variance, écart type,…), mais ca c’est au lycée ;-)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6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3: Statistiques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5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00" y="1579160"/>
            <a:ext cx="5345181" cy="2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1" y="609600"/>
            <a:ext cx="5453009" cy="575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17427" cy="1320800"/>
          </a:xfrm>
        </p:spPr>
        <p:txBody>
          <a:bodyPr/>
          <a:lstStyle/>
          <a:p>
            <a:pPr algn="r"/>
            <a:r>
              <a:rPr lang="fr-FR" dirty="0" smtClean="0"/>
              <a:t>Exercice 23 page 234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5" y="107092"/>
            <a:ext cx="8917427" cy="1320800"/>
          </a:xfrm>
        </p:spPr>
        <p:txBody>
          <a:bodyPr/>
          <a:lstStyle/>
          <a:p>
            <a:r>
              <a:rPr lang="fr-FR" dirty="0" smtClean="0"/>
              <a:t>Exercices 25 et 26 page 234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6" y="684751"/>
            <a:ext cx="5022030" cy="55391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557" y="0"/>
            <a:ext cx="4371717" cy="66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5332" y="256027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3950" y="1421110"/>
            <a:ext cx="8819856" cy="5481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98552" y="595532"/>
            <a:ext cx="174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du caractère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1842449" y="2851393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8740817" y="2878800"/>
            <a:ext cx="219258" cy="219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984319" y="307056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minimale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869912" y="3098058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Valeur maximale</a:t>
            </a:r>
            <a:endParaRPr lang="fr-FR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617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729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33307" y="12991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937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049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65307" y="1311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260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72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97603" y="13233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580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692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529603" y="133600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6"/>
            <a:endCxn id="8" idx="2"/>
          </p:cNvCxnSpPr>
          <p:nvPr/>
        </p:nvCxnSpPr>
        <p:spPr>
          <a:xfrm>
            <a:off x="2061707" y="2961022"/>
            <a:ext cx="6679110" cy="274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03023" y="2865096"/>
            <a:ext cx="219258" cy="2192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7028073" y="2865096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4190279" y="2851393"/>
            <a:ext cx="219258" cy="2192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/>
          <p:cNvSpPr txBox="1"/>
          <p:nvPr/>
        </p:nvSpPr>
        <p:spPr>
          <a:xfrm>
            <a:off x="5554571" y="3229879"/>
            <a:ext cx="238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Médiane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68820" y="3103887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20" y="3103887"/>
                <a:ext cx="135528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45501" y="3122041"/>
                <a:ext cx="1355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01" y="3122041"/>
                <a:ext cx="135528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952078" y="2468395"/>
            <a:ext cx="0" cy="27513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44864" y="2468395"/>
            <a:ext cx="1860" cy="294180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022256" y="5023820"/>
            <a:ext cx="6824468" cy="17214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4851" y="5097153"/>
            <a:ext cx="280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Étendue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982728" y="2475795"/>
            <a:ext cx="2317180" cy="125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15658" y="2487993"/>
            <a:ext cx="1688105" cy="408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988295" y="2487993"/>
            <a:ext cx="1149407" cy="113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79355" y="2500529"/>
            <a:ext cx="1665508" cy="770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68838" y="2106463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8" name="TextBox 67"/>
          <p:cNvSpPr txBox="1"/>
          <p:nvPr/>
        </p:nvSpPr>
        <p:spPr>
          <a:xfrm>
            <a:off x="4971764" y="2118827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69" name="TextBox 68"/>
          <p:cNvSpPr txBox="1"/>
          <p:nvPr/>
        </p:nvSpPr>
        <p:spPr>
          <a:xfrm>
            <a:off x="6379721" y="2130999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70" name="TextBox 69"/>
          <p:cNvSpPr txBox="1"/>
          <p:nvPr/>
        </p:nvSpPr>
        <p:spPr>
          <a:xfrm>
            <a:off x="7787679" y="2143574"/>
            <a:ext cx="60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25%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299908" y="2640076"/>
            <a:ext cx="1715127" cy="613869"/>
          </a:xfrm>
          <a:prstGeom prst="rect">
            <a:avLst/>
          </a:prstGeom>
          <a:solidFill>
            <a:srgbClr val="90C226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6021261" y="2640076"/>
            <a:ext cx="1116441" cy="613869"/>
          </a:xfrm>
          <a:prstGeom prst="rect">
            <a:avLst/>
          </a:prstGeom>
          <a:solidFill>
            <a:srgbClr val="90C226">
              <a:alpha val="3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1" grpId="0"/>
      <p:bldP spid="12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53" grpId="0"/>
      <p:bldP spid="67" grpId="0"/>
      <p:bldP spid="68" grpId="0"/>
      <p:bldP spid="69" grpId="0"/>
      <p:bldP spid="70" grpId="0"/>
      <p:bldP spid="9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29" y="263611"/>
            <a:ext cx="9094464" cy="1320800"/>
          </a:xfrm>
        </p:spPr>
        <p:txBody>
          <a:bodyPr/>
          <a:lstStyle/>
          <a:p>
            <a:r>
              <a:rPr lang="fr-FR" dirty="0" smtClean="0"/>
              <a:t>Notes </a:t>
            </a:r>
            <a:r>
              <a:rPr lang="fr-FR" dirty="0" smtClean="0"/>
              <a:t>de la classe: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46878" y="1959634"/>
            <a:ext cx="1656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Moyenne: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9964" y="1205268"/>
            <a:ext cx="248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Meilleure note: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49964" y="1666933"/>
            <a:ext cx="284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Moins bonne note: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90717" y="1666933"/>
            <a:ext cx="153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Médiane: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4" y="133282"/>
            <a:ext cx="651911" cy="66085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90717" y="1205266"/>
            <a:ext cx="1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Quartile 1: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83715" y="2095141"/>
            <a:ext cx="17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Quartile 3: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9964" y="2128598"/>
            <a:ext cx="158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Étendue: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849030" y="3940818"/>
            <a:ext cx="745493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35838" y="1353578"/>
            <a:ext cx="218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Effectif total: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Statistiques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72" y="2160589"/>
            <a:ext cx="7994746" cy="2303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3" y="2332456"/>
            <a:ext cx="11395269" cy="1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3169693"/>
            <a:ext cx="2495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90853" y="3608394"/>
          <a:ext cx="339981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05"/>
                <a:gridCol w="1699905"/>
              </a:tblGrid>
              <a:tr h="6053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05367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3667850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5340" y="3668117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461869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population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désigne l’ensemble sur lequel porte l’étude statistique.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0070C0"/>
                </a:solidFill>
              </a:rPr>
              <a:t>individu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est un élément de cette population.</a:t>
            </a:r>
            <a:endParaRPr lang="fr-FR" sz="2000" dirty="0"/>
          </a:p>
          <a:p>
            <a:r>
              <a:rPr lang="fr-FR" sz="2000" dirty="0" smtClean="0"/>
              <a:t>L’</a:t>
            </a:r>
            <a:r>
              <a:rPr lang="fr-FR" sz="2000" dirty="0"/>
              <a:t>e</a:t>
            </a:r>
            <a:r>
              <a:rPr lang="fr-FR" sz="2000" dirty="0" smtClean="0"/>
              <a:t>nsemble des données recueillies s’appelle la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série statistique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La série statistique énumère des propriétés des individus de la population, appelés </a:t>
            </a:r>
            <a:r>
              <a:rPr lang="fr-FR" sz="2000" b="1" dirty="0" smtClean="0">
                <a:solidFill>
                  <a:srgbClr val="0070C0"/>
                </a:solidFill>
              </a:rPr>
              <a:t>caractères</a:t>
            </a:r>
            <a:r>
              <a:rPr lang="fr-FR" sz="2000" dirty="0" smtClean="0"/>
              <a:t>.</a:t>
            </a:r>
          </a:p>
          <a:p>
            <a:r>
              <a:rPr lang="fr-FR" sz="2000" dirty="0"/>
              <a:t>Dans une série statistique:</a:t>
            </a:r>
          </a:p>
          <a:p>
            <a:pPr lvl="1"/>
            <a:r>
              <a:rPr lang="fr-FR" sz="2000" dirty="0"/>
              <a:t>L’</a:t>
            </a:r>
            <a:r>
              <a:rPr lang="fr-FR" sz="2000" b="1" dirty="0">
                <a:solidFill>
                  <a:srgbClr val="0070C0"/>
                </a:solidFill>
              </a:rPr>
              <a:t>effectif d’une valeur </a:t>
            </a:r>
            <a:r>
              <a:rPr lang="fr-FR" sz="2000" dirty="0"/>
              <a:t>est le nombre d’individus ayant cette valeur.</a:t>
            </a:r>
          </a:p>
          <a:p>
            <a:pPr lvl="1"/>
            <a:r>
              <a:rPr lang="fr-FR" sz="2000" dirty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fréquence d’une valeur </a:t>
            </a:r>
            <a:r>
              <a:rPr lang="fr-FR" sz="2000" dirty="0"/>
              <a:t>est le quotient de l’effectif de la valeur par l’effectif total: c’est un nombre compris entre 0 et 1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54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aime ou pas le…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3169693"/>
            <a:ext cx="2495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37932"/>
              </p:ext>
            </p:extLst>
          </p:nvPr>
        </p:nvGraphicFramePr>
        <p:xfrm>
          <a:off x="5190853" y="3608394"/>
          <a:ext cx="339981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05"/>
                <a:gridCol w="1699905"/>
              </a:tblGrid>
              <a:tr h="6053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05367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3667850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5340" y="3668117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mois de naissance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3302"/>
              </p:ext>
            </p:extLst>
          </p:nvPr>
        </p:nvGraphicFramePr>
        <p:xfrm>
          <a:off x="3296993" y="3490174"/>
          <a:ext cx="7598532" cy="127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</a:tblGrid>
              <a:tr h="4851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fr-FR" dirty="0"/>
                    </a:p>
                  </a:txBody>
                  <a:tcPr anchor="ctr"/>
                </a:tc>
              </a:tr>
              <a:tr h="78990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7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Moyenne d’une série de données:</a:t>
            </a:r>
          </a:p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</a:t>
            </a:r>
            <a:r>
              <a:rPr lang="fr-FR" sz="2000" dirty="0" smtClean="0"/>
              <a:t> d’une série de données est égale au quotient de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la somme de toutes les données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par </a:t>
            </a:r>
            <a:r>
              <a:rPr lang="fr-FR" sz="2000" b="1" dirty="0" smtClean="0">
                <a:solidFill>
                  <a:srgbClr val="FF0000"/>
                </a:solidFill>
              </a:rPr>
              <a:t>l’effectif total</a:t>
            </a:r>
            <a:r>
              <a:rPr lang="fr-FR" sz="2000" dirty="0" smtClean="0"/>
              <a:t>.</a:t>
            </a:r>
            <a:r>
              <a:rPr lang="fr-FR" sz="2000" u="sng" dirty="0"/>
              <a:t/>
            </a:r>
            <a:br>
              <a:rPr lang="fr-FR" sz="2000" u="sng" dirty="0"/>
            </a:b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373783" y="36712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4975717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46731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731" y="4683329"/>
                <a:ext cx="6550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36563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3" y="4683329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26395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95" y="4683329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81870" y="467182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70" y="4671828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236997" y="468333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7" y="4683330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92472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2" y="4694832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82304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4" y="4694832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47991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1" y="4694832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653548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8" y="4694832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2856230" y="5218052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149743" y="528543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43" y="5285437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9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1015240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Moyenne pondérée:</a:t>
            </a:r>
          </a:p>
          <a:p>
            <a:r>
              <a:rPr lang="fr-FR" sz="2000" u="sng" dirty="0"/>
              <a:t>Définition:</a:t>
            </a:r>
          </a:p>
          <a:p>
            <a:r>
              <a:rPr lang="fr-FR" sz="2000" dirty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 pondérée par les effectifs</a:t>
            </a:r>
            <a:r>
              <a:rPr lang="fr-FR" sz="2000" dirty="0" smtClean="0"/>
              <a:t> d’une série de valeurs est obtenue en effectuant </a:t>
            </a:r>
            <a:r>
              <a:rPr lang="fr-FR" sz="2000" b="1" dirty="0" smtClean="0">
                <a:solidFill>
                  <a:srgbClr val="0070C0"/>
                </a:solidFill>
              </a:rPr>
              <a:t>la somme des produits de chaque valeur par son effectif</a:t>
            </a:r>
            <a:r>
              <a:rPr lang="fr-FR" sz="2000" dirty="0" smtClean="0"/>
              <a:t>, puis en </a:t>
            </a:r>
            <a:r>
              <a:rPr lang="fr-FR" sz="2000" b="1" dirty="0" smtClean="0">
                <a:solidFill>
                  <a:srgbClr val="FF0000"/>
                </a:solidFill>
              </a:rPr>
              <a:t>divisant cette somme par l’effectif total</a:t>
            </a:r>
            <a:r>
              <a:rPr lang="fr-FR" sz="2000" dirty="0" smtClean="0"/>
              <a:t>.</a:t>
            </a:r>
            <a:r>
              <a:rPr lang="fr-FR" sz="2000" u="sng" dirty="0" smtClean="0"/>
              <a:t> </a:t>
            </a: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373783" y="36712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5712698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626955" y="5451088"/>
                <a:ext cx="1434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5" y="5451088"/>
                <a:ext cx="143475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215181" y="547328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1" y="5473281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207675" y="5451088"/>
                <a:ext cx="145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75" y="5451088"/>
                <a:ext cx="145081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62620" y="546164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20" y="5461645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610470" y="5451088"/>
                <a:ext cx="1463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70" y="5451088"/>
                <a:ext cx="1463408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617976" y="546164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76" y="5461645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011000" y="5473806"/>
                <a:ext cx="1723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00" y="5473806"/>
                <a:ext cx="1723567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033366" y="546146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66" y="5461465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476673" y="5473810"/>
                <a:ext cx="1256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673" y="5473810"/>
                <a:ext cx="1256541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2856230" y="5955033"/>
            <a:ext cx="6642612" cy="4146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299409" y="4117544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409" y="4117544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947924" y="41329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24" y="4132913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245555" y="408106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55" y="4081062"/>
                <a:ext cx="65509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881488" y="402621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88" y="4026215"/>
                <a:ext cx="65509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220122" y="402621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22" y="4026215"/>
                <a:ext cx="65509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014627" y="439895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27" y="4398951"/>
                <a:ext cx="655093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282923" y="608229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23" y="6082296"/>
                <a:ext cx="655093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620</Words>
  <Application>Microsoft Office PowerPoint</Application>
  <PresentationFormat>Grand écran</PresentationFormat>
  <Paragraphs>176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Trebuchet MS</vt:lpstr>
      <vt:lpstr>Wingdings 3</vt:lpstr>
      <vt:lpstr>Facette</vt:lpstr>
      <vt:lpstr>Troisième Chapitre 3:  Statistiques</vt:lpstr>
      <vt:lpstr>Chapitre 3: Statistiques</vt:lpstr>
      <vt:lpstr>Chapitre 3: Statistiques</vt:lpstr>
      <vt:lpstr>Un exemple</vt:lpstr>
      <vt:lpstr>I. Vocabulaire</vt:lpstr>
      <vt:lpstr>I. Vocabulaire</vt:lpstr>
      <vt:lpstr>I. Vocabulaire</vt:lpstr>
      <vt:lpstr>II. Indicateurs de position</vt:lpstr>
      <vt:lpstr>II. Indicateurs de position</vt:lpstr>
      <vt:lpstr>II. Indicateurs de position</vt:lpstr>
      <vt:lpstr>Exercice 4 page 231</vt:lpstr>
      <vt:lpstr>II. Indicateurs de position</vt:lpstr>
      <vt:lpstr>II. Indicateurs de position</vt:lpstr>
      <vt:lpstr>II. Indicateurs de position</vt:lpstr>
      <vt:lpstr>Exercice 5 page 231</vt:lpstr>
      <vt:lpstr>Exercice 6 page 231</vt:lpstr>
      <vt:lpstr>Les stats…</vt:lpstr>
      <vt:lpstr>Les stats…</vt:lpstr>
      <vt:lpstr>III. Indicateurs de dispersion</vt:lpstr>
      <vt:lpstr>Exercice 5 page 231</vt:lpstr>
      <vt:lpstr>Exercice 23 page 234</vt:lpstr>
      <vt:lpstr>Exercices 25 et 26 page 234</vt:lpstr>
      <vt:lpstr>Bilan</vt:lpstr>
      <vt:lpstr>Notes de la classe: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135</cp:revision>
  <dcterms:created xsi:type="dcterms:W3CDTF">2016-06-28T13:11:46Z</dcterms:created>
  <dcterms:modified xsi:type="dcterms:W3CDTF">2017-11-11T14:47:37Z</dcterms:modified>
</cp:coreProperties>
</file>