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259" r:id="rId3"/>
    <p:sldId id="293" r:id="rId4"/>
    <p:sldId id="317" r:id="rId5"/>
    <p:sldId id="337" r:id="rId6"/>
    <p:sldId id="361" r:id="rId7"/>
    <p:sldId id="360" r:id="rId8"/>
    <p:sldId id="375" r:id="rId9"/>
    <p:sldId id="374" r:id="rId10"/>
    <p:sldId id="376" r:id="rId11"/>
    <p:sldId id="299" r:id="rId12"/>
    <p:sldId id="362" r:id="rId13"/>
    <p:sldId id="367" r:id="rId14"/>
    <p:sldId id="377" r:id="rId15"/>
    <p:sldId id="363" r:id="rId16"/>
    <p:sldId id="364" r:id="rId17"/>
    <p:sldId id="365" r:id="rId18"/>
    <p:sldId id="322" r:id="rId19"/>
    <p:sldId id="366" r:id="rId20"/>
    <p:sldId id="368" r:id="rId21"/>
    <p:sldId id="330" r:id="rId22"/>
    <p:sldId id="353" r:id="rId23"/>
    <p:sldId id="369" r:id="rId24"/>
    <p:sldId id="276" r:id="rId25"/>
    <p:sldId id="370" r:id="rId26"/>
    <p:sldId id="357" r:id="rId27"/>
    <p:sldId id="371" r:id="rId28"/>
    <p:sldId id="372" r:id="rId29"/>
    <p:sldId id="373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1DD"/>
    <a:srgbClr val="FF0066"/>
    <a:srgbClr val="90C226"/>
    <a:srgbClr val="F8D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939B8-9ACC-4AC3-8665-E41076F0C9BF}" type="datetimeFigureOut">
              <a:rPr lang="fr-FR" smtClean="0"/>
              <a:t>19/01/2017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67A23-2D41-4A95-B55C-1453D69680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2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7A23-2D41-4A95-B55C-1453D696800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44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E7D4-FA1C-447E-AC9A-9A8601CED994}" type="datetime1">
              <a:rPr lang="fr-FR" smtClean="0"/>
              <a:t>19/01/2017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59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5AA0-F475-47EB-89AD-2B802668C106}" type="datetime1">
              <a:rPr lang="fr-FR" smtClean="0"/>
              <a:t>19/01/2017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06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B92B-36DF-4399-BA2C-55A81C44AFF0}" type="datetime1">
              <a:rPr lang="fr-FR" smtClean="0"/>
              <a:t>19/01/2017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6683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98AB-6485-4253-B574-9CEFA1F0FA59}" type="datetime1">
              <a:rPr lang="fr-FR" smtClean="0"/>
              <a:t>19/01/2017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39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4518-D49E-4D48-9168-5045404A6FB4}" type="datetime1">
              <a:rPr lang="fr-FR" smtClean="0"/>
              <a:t>19/01/2017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54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1BC-161B-4DEC-B341-EA11DC181652}" type="datetime1">
              <a:rPr lang="fr-FR" smtClean="0"/>
              <a:t>19/01/2017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47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5DF6-9810-489B-9322-71698BE7483F}" type="datetime1">
              <a:rPr lang="fr-FR" smtClean="0"/>
              <a:t>19/01/2017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580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317A-9219-41F6-B469-5AF22A0B825E}" type="datetime1">
              <a:rPr lang="fr-FR" smtClean="0"/>
              <a:t>19/01/2017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55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A695-4D41-4E42-AB11-966BF4C64F3C}" type="datetime1">
              <a:rPr lang="fr-FR" smtClean="0"/>
              <a:t>19/01/2017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09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5621-2B37-48EB-BD95-B23755748C36}" type="datetime1">
              <a:rPr lang="fr-FR" smtClean="0"/>
              <a:t>19/01/2017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00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28E1-4097-4577-9A29-5824132D9717}" type="datetime1">
              <a:rPr lang="fr-FR" smtClean="0"/>
              <a:t>19/01/2017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77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2D47-871B-4C21-BAD0-EADD4DB15756}" type="datetime1">
              <a:rPr lang="fr-FR" smtClean="0"/>
              <a:t>19/01/2017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91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FFC1-AD10-46AD-B4D1-570F440C316C}" type="datetime1">
              <a:rPr lang="fr-FR" smtClean="0"/>
              <a:t>19/01/2017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57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0010-FD8C-4745-A2D6-318F12B95524}" type="datetime1">
              <a:rPr lang="fr-FR" smtClean="0"/>
              <a:t>19/01/2017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41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F865-FE01-4A73-89C6-499BE30633C3}" type="datetime1">
              <a:rPr lang="fr-FR" smtClean="0"/>
              <a:t>19/01/2017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36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ED76-95F2-4321-83D4-5CB3D0915E5C}" type="datetime1">
              <a:rPr lang="fr-FR" smtClean="0"/>
              <a:t>19/01/2017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89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9A5E-F9B9-4E9D-BDF1-7514D7535D4F}" type="datetime1">
              <a:rPr lang="fr-FR" smtClean="0"/>
              <a:t>19/01/2017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97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9.jpe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80" y="2404534"/>
            <a:ext cx="8591423" cy="1646302"/>
          </a:xfrm>
        </p:spPr>
        <p:txBody>
          <a:bodyPr/>
          <a:lstStyle/>
          <a:p>
            <a:r>
              <a:rPr lang="fr-FR" dirty="0" smtClean="0"/>
              <a:t>Cinquième</a:t>
            </a:r>
            <a:r>
              <a:rPr lang="fr-FR" dirty="0"/>
              <a:t/>
            </a:r>
            <a:br>
              <a:rPr lang="fr-FR" dirty="0"/>
            </a:br>
            <a:r>
              <a:rPr lang="fr-FR" sz="3600" dirty="0"/>
              <a:t>Chapitre </a:t>
            </a:r>
            <a:r>
              <a:rPr lang="fr-FR" sz="3600" dirty="0" smtClean="0"/>
              <a:t>7: </a:t>
            </a:r>
            <a:br>
              <a:rPr lang="fr-FR" sz="3600" dirty="0" smtClean="0"/>
            </a:br>
            <a:r>
              <a:rPr lang="fr-FR" sz="3600" dirty="0" smtClean="0"/>
              <a:t>Nombres Rationnels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M. FELT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2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10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311160" y="2846231"/>
            <a:ext cx="1457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70C0"/>
                </a:solidFill>
              </a:rPr>
              <a:t>Sofiane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321699" y="2846230"/>
            <a:ext cx="1457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Jérémy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474534" y="2846230"/>
            <a:ext cx="1457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B050"/>
                </a:solidFill>
              </a:rPr>
              <a:t>Léana</a:t>
            </a:r>
            <a:endParaRPr lang="fr-FR" b="1" dirty="0">
              <a:solidFill>
                <a:srgbClr val="00B050"/>
              </a:solidFill>
            </a:endParaRPr>
          </a:p>
        </p:txBody>
      </p:sp>
      <p:pic>
        <p:nvPicPr>
          <p:cNvPr id="34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22" y="3319227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200" y="3319227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399" y="3307895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919" y="3307895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246" y="3276549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817" y="3289519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864" y="3276549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842" y="3258173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964" y="3254132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145" y="4153947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0889" y="414674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4489" y="4162205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0210" y="4162205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9897" y="4182219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9981" y="4153947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0111" y="414674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3661" y="410494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3745" y="4097110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5603" y="251726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4545" y="587768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6519" y="845651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8492" y="110353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1462" y="134488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2513" y="213966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3529" y="512141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4206" y="817957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7077" y="1089148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6273" y="131771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61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30924 0.6962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3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-0.05703 0.6435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2" y="3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0.17852 0.60579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19" y="3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-0.30703 0.56829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52" y="2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L -0.06341 0.53889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59259E-6 L 0.16979 0.69051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3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31758 0.65833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85" y="3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06915 0.61203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4" y="3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16589 0.56852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94" y="2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1754793" y="4828080"/>
            <a:ext cx="3850784" cy="1275008"/>
          </a:xfrm>
          <a:prstGeom prst="ellipse">
            <a:avLst/>
          </a:prstGeom>
          <a:solidFill>
            <a:srgbClr val="90C226">
              <a:alpha val="1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Quotient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67031"/>
                <a:ext cx="9954272" cy="3880773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1. Définition:</a:t>
                </a:r>
                <a:r>
                  <a:rPr lang="fr-FR" sz="2000" dirty="0" smtClean="0"/>
                  <a:t> </a:t>
                </a:r>
                <a:endParaRPr lang="fr-FR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400" dirty="0" smtClean="0"/>
                  <a:t> et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400" dirty="0" smtClean="0"/>
                  <a:t> désignent deux nombres entiers, tels que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2400" dirty="0" smtClean="0"/>
                  <a:t>.</a:t>
                </a:r>
              </a:p>
              <a:p>
                <a:pPr marL="0" indent="0">
                  <a:buNone/>
                </a:pPr>
                <a:r>
                  <a:rPr lang="fr-FR" sz="2400" dirty="0" smtClean="0"/>
                  <a:t>Le </a:t>
                </a:r>
                <a:r>
                  <a:rPr lang="fr-FR" sz="2400" b="1" dirty="0" smtClean="0">
                    <a:solidFill>
                      <a:schemeClr val="accent2"/>
                    </a:solidFill>
                  </a:rPr>
                  <a:t>quotient</a:t>
                </a:r>
                <a:r>
                  <a:rPr lang="fr-FR" sz="24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fr-FR" sz="2400" dirty="0" smtClean="0"/>
                  <a:t>de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400" dirty="0"/>
                  <a:t> </a:t>
                </a:r>
                <a:r>
                  <a:rPr lang="fr-FR" sz="2400" dirty="0" smtClean="0"/>
                  <a:t>par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400" dirty="0"/>
                  <a:t> </a:t>
                </a:r>
                <a:r>
                  <a:rPr lang="fr-FR" sz="2400" dirty="0" smtClean="0"/>
                  <a:t>est le nombre, qui multiplié par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400" dirty="0" smtClean="0"/>
                  <a:t>, donne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400" dirty="0" smtClean="0"/>
                  <a:t>.</a:t>
                </a:r>
                <a:br>
                  <a:rPr lang="fr-FR" sz="2400" dirty="0" smtClean="0"/>
                </a:br>
                <a:endParaRPr lang="fr-FR" sz="2400" dirty="0" smtClean="0"/>
              </a:p>
              <a:p>
                <a:pPr marL="0" indent="0">
                  <a:buNone/>
                </a:pPr>
                <a:r>
                  <a:rPr lang="fr-FR" sz="2400" dirty="0" smtClean="0"/>
                  <a:t>On le note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fr-FR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400" dirty="0"/>
                  <a:t> </a:t>
                </a:r>
                <a:r>
                  <a:rPr lang="fr-FR" sz="2400" dirty="0" smtClean="0"/>
                  <a:t>ou encore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endParaRPr lang="fr-FR" sz="2000" b="1" dirty="0" smtClean="0"/>
              </a:p>
              <a:p>
                <a:endParaRPr lang="fr-FR" sz="2000" dirty="0"/>
              </a:p>
              <a:p>
                <a:r>
                  <a:rPr lang="fr-FR" sz="2000" u="sng" dirty="0" smtClean="0"/>
                  <a:t>Exemples:</a:t>
                </a:r>
                <a:endParaRPr lang="fr-FR" sz="2000" u="sng" dirty="0"/>
              </a:p>
              <a:p>
                <a:pPr marL="0" indent="0"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67031"/>
                <a:ext cx="9954272" cy="3880773"/>
              </a:xfrm>
              <a:blipFill rotWithShape="0">
                <a:blip r:embed="rId2"/>
                <a:stretch>
                  <a:fillRect l="-919" t="-9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11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2092913" y="5073682"/>
                <a:ext cx="965915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fr-FR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913" y="5073682"/>
                <a:ext cx="965915" cy="7838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3144656" y="5073682"/>
                <a:ext cx="965915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fr-FR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656" y="5073682"/>
                <a:ext cx="965915" cy="7838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4107148" y="5073682"/>
                <a:ext cx="965915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148" y="5073682"/>
                <a:ext cx="965915" cy="7838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/>
          <p:cNvSpPr txBox="1"/>
          <p:nvPr/>
        </p:nvSpPr>
        <p:spPr>
          <a:xfrm>
            <a:off x="5905798" y="5234540"/>
            <a:ext cx="3026534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Nombres rationnels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44062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uiExpand="1" build="p"/>
      <p:bldP spid="4" grpId="0"/>
      <p:bldP spid="19" grpId="0"/>
      <p:bldP spid="20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Quotient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2. Vocabulaire:</a:t>
            </a:r>
            <a:r>
              <a:rPr lang="fr-FR" sz="2000" dirty="0" smtClean="0"/>
              <a:t> </a:t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b="1" dirty="0" smtClean="0"/>
          </a:p>
          <a:p>
            <a:endParaRPr lang="fr-FR" sz="2000" b="1" dirty="0" smtClean="0"/>
          </a:p>
          <a:p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12</a:t>
            </a:fld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2968582" y="2041908"/>
            <a:ext cx="1958296" cy="469385"/>
            <a:chOff x="2968582" y="2041908"/>
            <a:chExt cx="1958296" cy="469385"/>
          </a:xfrm>
        </p:grpSpPr>
        <p:sp>
          <p:nvSpPr>
            <p:cNvPr id="7" name="ZoneTexte 6"/>
            <p:cNvSpPr txBox="1"/>
            <p:nvPr/>
          </p:nvSpPr>
          <p:spPr>
            <a:xfrm>
              <a:off x="2968582" y="2041908"/>
              <a:ext cx="1693572" cy="40011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fr-FR" sz="2000" dirty="0">
                <a:solidFill>
                  <a:srgbClr val="0070C0"/>
                </a:solidFill>
              </a:endParaRPr>
            </a:p>
          </p:txBody>
        </p:sp>
        <p:cxnSp>
          <p:nvCxnSpPr>
            <p:cNvPr id="8" name="Connecteur droit avec flèche 7"/>
            <p:cNvCxnSpPr>
              <a:stCxn id="7" idx="3"/>
            </p:cNvCxnSpPr>
            <p:nvPr/>
          </p:nvCxnSpPr>
          <p:spPr>
            <a:xfrm>
              <a:off x="4662154" y="2241963"/>
              <a:ext cx="264724" cy="26933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e 43"/>
          <p:cNvGrpSpPr/>
          <p:nvPr/>
        </p:nvGrpSpPr>
        <p:grpSpPr>
          <a:xfrm>
            <a:off x="6461619" y="1836929"/>
            <a:ext cx="2054138" cy="400110"/>
            <a:chOff x="6165850" y="2041840"/>
            <a:chExt cx="2054138" cy="400110"/>
          </a:xfrm>
        </p:grpSpPr>
        <p:sp>
          <p:nvSpPr>
            <p:cNvPr id="14" name="ZoneTexte 13"/>
            <p:cNvSpPr txBox="1"/>
            <p:nvPr/>
          </p:nvSpPr>
          <p:spPr>
            <a:xfrm>
              <a:off x="6526416" y="2041840"/>
              <a:ext cx="1693572" cy="40011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fr-FR" sz="2000" dirty="0">
                <a:solidFill>
                  <a:srgbClr val="0070C0"/>
                </a:solidFill>
              </a:endParaRPr>
            </a:p>
          </p:txBody>
        </p:sp>
        <p:cxnSp>
          <p:nvCxnSpPr>
            <p:cNvPr id="21" name="Connecteur droit avec flèche 20"/>
            <p:cNvCxnSpPr>
              <a:stCxn id="14" idx="1"/>
            </p:cNvCxnSpPr>
            <p:nvPr/>
          </p:nvCxnSpPr>
          <p:spPr>
            <a:xfrm flipH="1">
              <a:off x="6165850" y="2241895"/>
              <a:ext cx="360566" cy="16887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ZoneTexte 33"/>
          <p:cNvSpPr txBox="1"/>
          <p:nvPr/>
        </p:nvSpPr>
        <p:spPr>
          <a:xfrm>
            <a:off x="3152102" y="2036364"/>
            <a:ext cx="132653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70C0"/>
                </a:solidFill>
              </a:rPr>
              <a:t>dividende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6649285" y="1826128"/>
            <a:ext cx="196852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70C0"/>
                </a:solidFill>
              </a:rPr>
              <a:t>numérateur</a:t>
            </a:r>
            <a:endParaRPr lang="fr-FR" sz="2000" dirty="0">
              <a:solidFill>
                <a:srgbClr val="0070C0"/>
              </a:solidFill>
            </a:endParaRPr>
          </a:p>
        </p:txBody>
      </p:sp>
      <p:grpSp>
        <p:nvGrpSpPr>
          <p:cNvPr id="39" name="Groupe 38"/>
          <p:cNvGrpSpPr/>
          <p:nvPr/>
        </p:nvGrpSpPr>
        <p:grpSpPr>
          <a:xfrm>
            <a:off x="2964999" y="2822856"/>
            <a:ext cx="2407101" cy="800923"/>
            <a:chOff x="2968582" y="1641095"/>
            <a:chExt cx="2407101" cy="800923"/>
          </a:xfrm>
        </p:grpSpPr>
        <p:sp>
          <p:nvSpPr>
            <p:cNvPr id="40" name="ZoneTexte 39"/>
            <p:cNvSpPr txBox="1"/>
            <p:nvPr/>
          </p:nvSpPr>
          <p:spPr>
            <a:xfrm>
              <a:off x="2968582" y="2041908"/>
              <a:ext cx="1693572" cy="40011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fr-FR" sz="2000" dirty="0">
                <a:solidFill>
                  <a:srgbClr val="0070C0"/>
                </a:solidFill>
              </a:endParaRPr>
            </a:p>
          </p:txBody>
        </p:sp>
        <p:cxnSp>
          <p:nvCxnSpPr>
            <p:cNvPr id="41" name="Connecteur droit avec flèche 40"/>
            <p:cNvCxnSpPr>
              <a:stCxn id="40" idx="3"/>
            </p:cNvCxnSpPr>
            <p:nvPr/>
          </p:nvCxnSpPr>
          <p:spPr>
            <a:xfrm flipV="1">
              <a:off x="4662154" y="1641095"/>
              <a:ext cx="713529" cy="60086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ZoneTexte 42"/>
          <p:cNvSpPr txBox="1"/>
          <p:nvPr/>
        </p:nvSpPr>
        <p:spPr>
          <a:xfrm>
            <a:off x="3152102" y="3224905"/>
            <a:ext cx="132653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F0000"/>
                </a:solidFill>
              </a:rPr>
              <a:t>diviseur</a:t>
            </a:r>
            <a:endParaRPr lang="fr-FR" sz="2000" dirty="0">
              <a:solidFill>
                <a:srgbClr val="FF0000"/>
              </a:solidFill>
            </a:endParaRPr>
          </a:p>
        </p:txBody>
      </p:sp>
      <p:grpSp>
        <p:nvGrpSpPr>
          <p:cNvPr id="45" name="Groupe 44"/>
          <p:cNvGrpSpPr/>
          <p:nvPr/>
        </p:nvGrpSpPr>
        <p:grpSpPr>
          <a:xfrm>
            <a:off x="6400776" y="3048008"/>
            <a:ext cx="2059096" cy="417475"/>
            <a:chOff x="5925966" y="1834273"/>
            <a:chExt cx="2059096" cy="417475"/>
          </a:xfrm>
        </p:grpSpPr>
        <p:sp>
          <p:nvSpPr>
            <p:cNvPr id="46" name="ZoneTexte 45"/>
            <p:cNvSpPr txBox="1"/>
            <p:nvPr/>
          </p:nvSpPr>
          <p:spPr>
            <a:xfrm>
              <a:off x="6291490" y="1851638"/>
              <a:ext cx="1693572" cy="40011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fr-FR" sz="2000" dirty="0">
                <a:solidFill>
                  <a:srgbClr val="0070C0"/>
                </a:solidFill>
              </a:endParaRPr>
            </a:p>
          </p:txBody>
        </p:sp>
        <p:cxnSp>
          <p:nvCxnSpPr>
            <p:cNvPr id="47" name="Connecteur droit avec flèche 46"/>
            <p:cNvCxnSpPr>
              <a:stCxn id="46" idx="1"/>
            </p:cNvCxnSpPr>
            <p:nvPr/>
          </p:nvCxnSpPr>
          <p:spPr>
            <a:xfrm flipH="1" flipV="1">
              <a:off x="5925966" y="1834273"/>
              <a:ext cx="365524" cy="21742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ZoneTexte 49"/>
          <p:cNvSpPr txBox="1"/>
          <p:nvPr/>
        </p:nvSpPr>
        <p:spPr>
          <a:xfrm>
            <a:off x="6649285" y="3054372"/>
            <a:ext cx="196852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F0000"/>
                </a:solidFill>
              </a:rPr>
              <a:t>dénominateur</a:t>
            </a:r>
            <a:endParaRPr lang="fr-FR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4194989" y="2162582"/>
                <a:ext cx="3013656" cy="836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dirty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fr-FR" sz="2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989" y="2162582"/>
                <a:ext cx="3013656" cy="83631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880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4" grpId="0"/>
      <p:bldP spid="35" grpId="0"/>
      <p:bldP spid="43" grpId="0"/>
      <p:bldP spid="50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22 page 65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13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75" y="1422400"/>
            <a:ext cx="5807808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3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25 page 65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14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778" y="1573569"/>
            <a:ext cx="7017440" cy="32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2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Quotients égaux</a:t>
            </a:r>
            <a:endParaRPr lang="fr-FR" dirty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15</a:t>
            </a:fld>
            <a:endParaRPr lang="fr-FR"/>
          </a:p>
        </p:txBody>
      </p:sp>
      <p:pic>
        <p:nvPicPr>
          <p:cNvPr id="25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3116867"/>
            <a:ext cx="4282560" cy="1527177"/>
          </a:xfrm>
          <a:prstGeom prst="rect">
            <a:avLst/>
          </a:prstGeom>
        </p:spPr>
      </p:pic>
      <p:pic>
        <p:nvPicPr>
          <p:cNvPr id="26" name="Content Placeholder 1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26168" y="2668199"/>
            <a:ext cx="2861331" cy="2802334"/>
          </a:xfrm>
          <a:prstGeom prst="rect">
            <a:avLst/>
          </a:prstGeom>
        </p:spPr>
      </p:pic>
      <p:sp>
        <p:nvSpPr>
          <p:cNvPr id="27" name="Oval 15"/>
          <p:cNvSpPr/>
          <p:nvPr/>
        </p:nvSpPr>
        <p:spPr>
          <a:xfrm>
            <a:off x="1081825" y="2794000"/>
            <a:ext cx="2550016" cy="25507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Pie 13"/>
          <p:cNvSpPr/>
          <p:nvPr/>
        </p:nvSpPr>
        <p:spPr>
          <a:xfrm>
            <a:off x="1081825" y="2794000"/>
            <a:ext cx="2550016" cy="2550732"/>
          </a:xfrm>
          <a:prstGeom prst="pie">
            <a:avLst>
              <a:gd name="adj1" fmla="val 21596343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9" name="Pie 29"/>
          <p:cNvSpPr/>
          <p:nvPr/>
        </p:nvSpPr>
        <p:spPr>
          <a:xfrm>
            <a:off x="1958144" y="1976834"/>
            <a:ext cx="2511380" cy="2511380"/>
          </a:xfrm>
          <a:prstGeom prst="pie">
            <a:avLst>
              <a:gd name="adj1" fmla="val 16220986"/>
              <a:gd name="adj2" fmla="val 2158879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010864"/>
                  </p:ext>
                </p:extLst>
              </p:nvPr>
            </p:nvGraphicFramePr>
            <p:xfrm>
              <a:off x="5228822" y="1608308"/>
              <a:ext cx="4312992" cy="10532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37664"/>
                    <a:gridCol w="1437664"/>
                    <a:gridCol w="1437664"/>
                  </a:tblGrid>
                  <a:tr h="10532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num>
                                  <m:den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010864"/>
                  </p:ext>
                </p:extLst>
              </p:nvPr>
            </p:nvGraphicFramePr>
            <p:xfrm>
              <a:off x="5228822" y="1608308"/>
              <a:ext cx="4312992" cy="10532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37664"/>
                    <a:gridCol w="1437664"/>
                    <a:gridCol w="1437664"/>
                  </a:tblGrid>
                  <a:tr h="105323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424" t="-575" r="-202119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100000" t="-575" r="-101266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200847" t="-575" r="-1695" b="-229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31" name="Group 53"/>
          <p:cNvGrpSpPr/>
          <p:nvPr/>
        </p:nvGrpSpPr>
        <p:grpSpPr>
          <a:xfrm>
            <a:off x="1081825" y="2369792"/>
            <a:ext cx="3001448" cy="2974940"/>
            <a:chOff x="1081825" y="2369792"/>
            <a:chExt cx="3001448" cy="2974940"/>
          </a:xfrm>
        </p:grpSpPr>
        <p:cxnSp>
          <p:nvCxnSpPr>
            <p:cNvPr id="32" name="Straight Connector 21"/>
            <p:cNvCxnSpPr/>
            <p:nvPr/>
          </p:nvCxnSpPr>
          <p:spPr>
            <a:xfrm flipV="1">
              <a:off x="3233499" y="2369792"/>
              <a:ext cx="849774" cy="8484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6"/>
            <p:cNvCxnSpPr/>
            <p:nvPr/>
          </p:nvCxnSpPr>
          <p:spPr>
            <a:xfrm flipV="1">
              <a:off x="1467774" y="4088466"/>
              <a:ext cx="849774" cy="8484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2"/>
            <p:cNvCxnSpPr>
              <a:stCxn id="28" idx="2"/>
              <a:endCxn id="27" idx="6"/>
            </p:cNvCxnSpPr>
            <p:nvPr/>
          </p:nvCxnSpPr>
          <p:spPr>
            <a:xfrm>
              <a:off x="1081825" y="4069366"/>
              <a:ext cx="2550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5"/>
            <p:cNvCxnSpPr>
              <a:stCxn id="28" idx="1"/>
              <a:endCxn id="27" idx="0"/>
            </p:cNvCxnSpPr>
            <p:nvPr/>
          </p:nvCxnSpPr>
          <p:spPr>
            <a:xfrm flipV="1">
              <a:off x="2356833" y="2794000"/>
              <a:ext cx="0" cy="25507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1427910" y="3232525"/>
              <a:ext cx="1874996" cy="166985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9" name="Table 5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6559431"/>
                  </p:ext>
                </p:extLst>
              </p:nvPr>
            </p:nvGraphicFramePr>
            <p:xfrm>
              <a:off x="5239197" y="2661544"/>
              <a:ext cx="4312992" cy="1053236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37664"/>
                    <a:gridCol w="1437664"/>
                    <a:gridCol w="1437664"/>
                  </a:tblGrid>
                  <a:tr h="10532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9" name="Table 5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6559431"/>
                  </p:ext>
                </p:extLst>
              </p:nvPr>
            </p:nvGraphicFramePr>
            <p:xfrm>
              <a:off x="5239197" y="2661544"/>
              <a:ext cx="4312992" cy="1053236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37664"/>
                    <a:gridCol w="1437664"/>
                    <a:gridCol w="1437664"/>
                  </a:tblGrid>
                  <a:tr h="105323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l="-424" t="-575" r="-201271" b="-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l="-100424" t="-575" r="-101271" b="-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l="-200424" t="-575" r="-1271" b="-114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1" name="Table 6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3950691"/>
                  </p:ext>
                </p:extLst>
              </p:nvPr>
            </p:nvGraphicFramePr>
            <p:xfrm>
              <a:off x="5239197" y="3714780"/>
              <a:ext cx="4312992" cy="1053236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37664"/>
                    <a:gridCol w="1437664"/>
                    <a:gridCol w="1437664"/>
                  </a:tblGrid>
                  <a:tr h="10532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1" name="Table 6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3950691"/>
                  </p:ext>
                </p:extLst>
              </p:nvPr>
            </p:nvGraphicFramePr>
            <p:xfrm>
              <a:off x="5239197" y="3714780"/>
              <a:ext cx="4312992" cy="1053236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37664"/>
                    <a:gridCol w="1437664"/>
                    <a:gridCol w="1437664"/>
                  </a:tblGrid>
                  <a:tr h="105323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7"/>
                          <a:stretch>
                            <a:fillRect l="-424" t="-575" r="-201271" b="-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7"/>
                          <a:stretch>
                            <a:fillRect l="-100424" t="-575" r="-101271" b="-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7"/>
                          <a:stretch>
                            <a:fillRect l="-200424" t="-575" r="-1271" b="-114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2" name="Table 6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0967501"/>
                  </p:ext>
                </p:extLst>
              </p:nvPr>
            </p:nvGraphicFramePr>
            <p:xfrm>
              <a:off x="5239197" y="4791448"/>
              <a:ext cx="4312992" cy="1053236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37664"/>
                    <a:gridCol w="1437664"/>
                    <a:gridCol w="1437664"/>
                  </a:tblGrid>
                  <a:tr h="10532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75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2" name="Table 6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0967501"/>
                  </p:ext>
                </p:extLst>
              </p:nvPr>
            </p:nvGraphicFramePr>
            <p:xfrm>
              <a:off x="5239197" y="4791448"/>
              <a:ext cx="4312992" cy="1053236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37664"/>
                    <a:gridCol w="1437664"/>
                    <a:gridCol w="1437664"/>
                  </a:tblGrid>
                  <a:tr h="105323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8"/>
                          <a:stretch>
                            <a:fillRect l="-424" t="-575" r="-201271" b="-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8"/>
                          <a:stretch>
                            <a:fillRect l="-100424" t="-575" r="-101271" b="-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8"/>
                          <a:stretch>
                            <a:fillRect l="-200424" t="-575" r="-1271" b="-114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53" name="Group 89"/>
          <p:cNvGrpSpPr/>
          <p:nvPr/>
        </p:nvGrpSpPr>
        <p:grpSpPr>
          <a:xfrm>
            <a:off x="1081825" y="2145788"/>
            <a:ext cx="3208802" cy="3198944"/>
            <a:chOff x="1081825" y="2145788"/>
            <a:chExt cx="3208802" cy="3198944"/>
          </a:xfrm>
        </p:grpSpPr>
        <p:cxnSp>
          <p:nvCxnSpPr>
            <p:cNvPr id="54" name="Straight Connector 62"/>
            <p:cNvCxnSpPr/>
            <p:nvPr/>
          </p:nvCxnSpPr>
          <p:spPr>
            <a:xfrm flipV="1">
              <a:off x="3212141" y="2145788"/>
              <a:ext cx="608099" cy="107881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65"/>
            <p:cNvCxnSpPr/>
            <p:nvPr/>
          </p:nvCxnSpPr>
          <p:spPr>
            <a:xfrm flipV="1">
              <a:off x="3232250" y="2592392"/>
              <a:ext cx="1058377" cy="640132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72"/>
            <p:cNvCxnSpPr>
              <a:stCxn id="28" idx="1"/>
            </p:cNvCxnSpPr>
            <p:nvPr/>
          </p:nvCxnSpPr>
          <p:spPr>
            <a:xfrm flipH="1" flipV="1">
              <a:off x="2343795" y="2792966"/>
              <a:ext cx="13038" cy="255176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74"/>
            <p:cNvCxnSpPr/>
            <p:nvPr/>
          </p:nvCxnSpPr>
          <p:spPr>
            <a:xfrm flipH="1" flipV="1">
              <a:off x="1733551" y="2971800"/>
              <a:ext cx="1271587" cy="217170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80"/>
            <p:cNvCxnSpPr/>
            <p:nvPr/>
          </p:nvCxnSpPr>
          <p:spPr>
            <a:xfrm flipH="1" flipV="1">
              <a:off x="1247775" y="3494145"/>
              <a:ext cx="2231572" cy="114989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82"/>
            <p:cNvCxnSpPr>
              <a:stCxn id="28" idx="0"/>
            </p:cNvCxnSpPr>
            <p:nvPr/>
          </p:nvCxnSpPr>
          <p:spPr>
            <a:xfrm flipH="1" flipV="1">
              <a:off x="1081825" y="4063903"/>
              <a:ext cx="2550016" cy="5463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84"/>
            <p:cNvCxnSpPr/>
            <p:nvPr/>
          </p:nvCxnSpPr>
          <p:spPr>
            <a:xfrm flipH="1">
              <a:off x="1287689" y="4088465"/>
              <a:ext cx="1056107" cy="61350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87"/>
            <p:cNvCxnSpPr/>
            <p:nvPr/>
          </p:nvCxnSpPr>
          <p:spPr>
            <a:xfrm flipH="1">
              <a:off x="1720760" y="4083992"/>
              <a:ext cx="617500" cy="106571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272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Quotients égaux</a:t>
            </a:r>
            <a:endParaRPr lang="fr-FR" dirty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16</a:t>
            </a:fld>
            <a:endParaRPr lang="fr-FR"/>
          </a:p>
        </p:txBody>
      </p:sp>
      <p:sp>
        <p:nvSpPr>
          <p:cNvPr id="33" name="Espace réservé du contenu 2"/>
          <p:cNvSpPr txBox="1">
            <a:spLocks/>
          </p:cNvSpPr>
          <p:nvPr/>
        </p:nvSpPr>
        <p:spPr>
          <a:xfrm>
            <a:off x="677334" y="1654152"/>
            <a:ext cx="9954272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u="sng" dirty="0" smtClean="0"/>
              <a:t>Propriété:</a:t>
            </a:r>
            <a:r>
              <a:rPr lang="fr-FR" sz="2000" dirty="0" smtClean="0"/>
              <a:t> </a:t>
            </a:r>
            <a:br>
              <a:rPr lang="fr-FR" sz="2000" dirty="0" smtClean="0"/>
            </a:br>
            <a:r>
              <a:rPr lang="fr-FR" sz="2000" dirty="0" smtClean="0"/>
              <a:t>Un </a:t>
            </a:r>
            <a:r>
              <a:rPr lang="fr-FR" sz="2000" b="1" dirty="0" smtClean="0">
                <a:solidFill>
                  <a:schemeClr val="accent2"/>
                </a:solidFill>
              </a:rPr>
              <a:t>quotient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r>
              <a:rPr lang="fr-FR" sz="2000" dirty="0" smtClean="0"/>
              <a:t>ne change pas lorsqu’on multiplie (ou divise) </a:t>
            </a:r>
            <a:br>
              <a:rPr lang="fr-FR" sz="2000" dirty="0" smtClean="0"/>
            </a:br>
            <a:r>
              <a:rPr lang="fr-FR" sz="2000" dirty="0" smtClean="0"/>
              <a:t>son </a:t>
            </a:r>
            <a:r>
              <a:rPr lang="fr-FR" sz="2000" b="1" dirty="0" smtClean="0">
                <a:solidFill>
                  <a:srgbClr val="0070C0"/>
                </a:solidFill>
              </a:rPr>
              <a:t>numérateur</a:t>
            </a:r>
            <a:r>
              <a:rPr lang="fr-FR" sz="2000" dirty="0" smtClean="0"/>
              <a:t> et son </a:t>
            </a:r>
            <a:r>
              <a:rPr lang="fr-FR" sz="2000" b="1" dirty="0" smtClean="0">
                <a:solidFill>
                  <a:srgbClr val="FF0000"/>
                </a:solidFill>
              </a:rPr>
              <a:t>dénominateur</a:t>
            </a:r>
            <a:r>
              <a:rPr lang="fr-FR" sz="2000" dirty="0" smtClean="0"/>
              <a:t> par un </a:t>
            </a:r>
            <a:r>
              <a:rPr lang="fr-FR" sz="2000" b="1" dirty="0" smtClean="0">
                <a:solidFill>
                  <a:srgbClr val="FFC000"/>
                </a:solidFill>
              </a:rPr>
              <a:t>même nombre </a:t>
            </a:r>
            <a:r>
              <a:rPr lang="fr-FR" sz="2000" dirty="0" smtClean="0"/>
              <a:t>différent de 0.</a:t>
            </a:r>
            <a:br>
              <a:rPr lang="fr-FR" sz="2000" dirty="0" smtClean="0"/>
            </a:br>
            <a:endParaRPr lang="fr-FR" sz="2000" dirty="0"/>
          </a:p>
          <a:p>
            <a:r>
              <a:rPr lang="fr-FR" sz="2000" u="sng" dirty="0" smtClean="0"/>
              <a:t>Exemples:</a:t>
            </a:r>
            <a:endParaRPr lang="fr-FR" sz="2000" u="sng" dirty="0"/>
          </a:p>
          <a:p>
            <a:pPr marL="0" indent="0">
              <a:buFont typeface="Wingdings 3" charset="2"/>
              <a:buNone/>
            </a:pPr>
            <a:endParaRPr lang="fr-F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01791" y="3709878"/>
                <a:ext cx="461985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791" y="3709878"/>
                <a:ext cx="461985" cy="7838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819570" y="3709878"/>
                <a:ext cx="1317477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570" y="3709878"/>
                <a:ext cx="1317477" cy="7838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5870" y="3594538"/>
            <a:ext cx="2462993" cy="2477697"/>
          </a:xfrm>
          <a:prstGeom prst="rect">
            <a:avLst/>
          </a:prstGeom>
        </p:spPr>
      </p:pic>
      <p:cxnSp>
        <p:nvCxnSpPr>
          <p:cNvPr id="8" name="Connecteur droit 7"/>
          <p:cNvCxnSpPr>
            <a:stCxn id="6" idx="0"/>
            <a:endCxn id="6" idx="2"/>
          </p:cNvCxnSpPr>
          <p:nvPr/>
        </p:nvCxnSpPr>
        <p:spPr>
          <a:xfrm>
            <a:off x="2644393" y="3594538"/>
            <a:ext cx="0" cy="2446824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2009393" y="3594538"/>
            <a:ext cx="0" cy="2446824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409700" y="3594538"/>
            <a:ext cx="1831593" cy="2446824"/>
          </a:xfrm>
          <a:prstGeom prst="rect">
            <a:avLst/>
          </a:prstGeom>
          <a:solidFill>
            <a:srgbClr val="FFC000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4" name="Connecteur droit 43"/>
          <p:cNvCxnSpPr>
            <a:stCxn id="12" idx="1"/>
            <a:endCxn id="5" idx="3"/>
          </p:cNvCxnSpPr>
          <p:nvPr/>
        </p:nvCxnSpPr>
        <p:spPr>
          <a:xfrm>
            <a:off x="1409700" y="4817950"/>
            <a:ext cx="2439163" cy="15437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937868" y="3709878"/>
                <a:ext cx="776687" cy="7863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868" y="3709878"/>
                <a:ext cx="776687" cy="78636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475985" y="5019776"/>
                <a:ext cx="461985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985" y="5019776"/>
                <a:ext cx="461985" cy="78380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4732783" y="5019776"/>
                <a:ext cx="1317477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783" y="5019776"/>
                <a:ext cx="1317477" cy="78380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5918714" y="5019776"/>
                <a:ext cx="961032" cy="7863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714" y="5019776"/>
                <a:ext cx="961032" cy="78636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onnecteur droit 63"/>
          <p:cNvCxnSpPr/>
          <p:nvPr/>
        </p:nvCxnSpPr>
        <p:spPr>
          <a:xfrm>
            <a:off x="1423970" y="4198526"/>
            <a:ext cx="2439163" cy="15437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1409700" y="5471954"/>
            <a:ext cx="2439163" cy="15437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3241293" y="3594538"/>
            <a:ext cx="0" cy="2446824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409700" y="3594538"/>
            <a:ext cx="2469386" cy="2446824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66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4" grpId="0"/>
      <p:bldP spid="34" grpId="0"/>
      <p:bldP spid="12" grpId="0" animBg="1"/>
      <p:bldP spid="47" grpId="0"/>
      <p:bldP spid="50" grpId="0"/>
      <p:bldP spid="62" grpId="0"/>
      <p:bldP spid="63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Quotients égaux</a:t>
            </a:r>
            <a:endParaRPr lang="fr-FR" dirty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17</a:t>
            </a:fld>
            <a:endParaRPr lang="fr-FR"/>
          </a:p>
        </p:txBody>
      </p:sp>
      <p:sp>
        <p:nvSpPr>
          <p:cNvPr id="33" name="Espace réservé du contenu 2"/>
          <p:cNvSpPr txBox="1">
            <a:spLocks/>
          </p:cNvSpPr>
          <p:nvPr/>
        </p:nvSpPr>
        <p:spPr>
          <a:xfrm>
            <a:off x="677334" y="1654152"/>
            <a:ext cx="9954272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u="sng" dirty="0" smtClean="0"/>
              <a:t>Définition:</a:t>
            </a:r>
            <a:r>
              <a:rPr lang="fr-FR" sz="2000" dirty="0" smtClean="0"/>
              <a:t> </a:t>
            </a:r>
            <a:br>
              <a:rPr lang="fr-FR" sz="2000" dirty="0" smtClean="0"/>
            </a:br>
            <a:r>
              <a:rPr lang="fr-FR" sz="2000" b="1" dirty="0" smtClean="0">
                <a:solidFill>
                  <a:schemeClr val="accent2"/>
                </a:solidFill>
              </a:rPr>
              <a:t>Simplifier </a:t>
            </a:r>
            <a:r>
              <a:rPr lang="fr-FR" sz="2000" dirty="0" smtClean="0"/>
              <a:t>une fraction, c’est écrire une fraction qui lui est égale </a:t>
            </a:r>
            <a:br>
              <a:rPr lang="fr-FR" sz="2000" dirty="0" smtClean="0"/>
            </a:br>
            <a:r>
              <a:rPr lang="fr-FR" sz="2000" dirty="0" smtClean="0"/>
              <a:t>mais avec un </a:t>
            </a:r>
            <a:r>
              <a:rPr lang="fr-FR" sz="2000" b="1" dirty="0" smtClean="0">
                <a:solidFill>
                  <a:srgbClr val="0070C0"/>
                </a:solidFill>
              </a:rPr>
              <a:t>numérateur</a:t>
            </a:r>
            <a:r>
              <a:rPr lang="fr-FR" sz="2000" dirty="0" smtClean="0"/>
              <a:t> et un </a:t>
            </a:r>
            <a:r>
              <a:rPr lang="fr-FR" sz="2000" b="1" dirty="0" smtClean="0">
                <a:solidFill>
                  <a:srgbClr val="FF0000"/>
                </a:solidFill>
              </a:rPr>
              <a:t>dénominateur</a:t>
            </a:r>
            <a:r>
              <a:rPr lang="fr-FR" sz="2000" dirty="0" smtClean="0"/>
              <a:t> plus petits.</a:t>
            </a:r>
            <a:br>
              <a:rPr lang="fr-FR" sz="2000" dirty="0" smtClean="0"/>
            </a:br>
            <a:endParaRPr lang="fr-FR" sz="2000" dirty="0"/>
          </a:p>
          <a:p>
            <a:r>
              <a:rPr lang="fr-FR" sz="2000" u="sng" dirty="0" smtClean="0"/>
              <a:t>Exemples:</a:t>
            </a:r>
            <a:endParaRPr lang="fr-FR" sz="2000" u="sng" dirty="0"/>
          </a:p>
          <a:p>
            <a:pPr marL="0" indent="0">
              <a:buFont typeface="Wingdings 3" charset="2"/>
              <a:buNone/>
            </a:pPr>
            <a:endParaRPr lang="fr-F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20532" y="3594538"/>
                <a:ext cx="871785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532" y="3594538"/>
                <a:ext cx="871785" cy="7838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4569541" y="3592165"/>
                <a:ext cx="961032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541" y="3592165"/>
                <a:ext cx="961032" cy="7861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768080" y="4752993"/>
                <a:ext cx="776687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080" y="4752993"/>
                <a:ext cx="776687" cy="7861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4385195" y="4758091"/>
                <a:ext cx="1145378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𝟓𝟎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195" y="4758091"/>
                <a:ext cx="1145378" cy="79367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129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4" grpId="0"/>
      <p:bldP spid="47" grpId="0"/>
      <p:bldP spid="50" grpId="0"/>
      <p:bldP spid="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38 page 67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18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833" y="846390"/>
            <a:ext cx="5489195" cy="448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8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43 page 67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19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985" y="609600"/>
            <a:ext cx="7185812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2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/>
              <a:t>Chapitre </a:t>
            </a:r>
            <a:r>
              <a:rPr lang="fr-FR" dirty="0" smtClean="0"/>
              <a:t>7: Nombres </a:t>
            </a:r>
            <a:r>
              <a:rPr lang="fr-FR" dirty="0"/>
              <a:t>Rationnels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</a:t>
            </a:fld>
            <a:endParaRPr lang="fr-FR"/>
          </a:p>
        </p:txBody>
      </p:sp>
      <p:pic>
        <p:nvPicPr>
          <p:cNvPr id="7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Comparer des quotients</a:t>
            </a:r>
            <a:endParaRPr lang="fr-FR" dirty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20</a:t>
            </a:fld>
            <a:endParaRPr lang="fr-FR"/>
          </a:p>
        </p:txBody>
      </p:sp>
      <p:sp>
        <p:nvSpPr>
          <p:cNvPr id="33" name="Espace réservé du contenu 2"/>
          <p:cNvSpPr txBox="1">
            <a:spLocks/>
          </p:cNvSpPr>
          <p:nvPr/>
        </p:nvSpPr>
        <p:spPr>
          <a:xfrm>
            <a:off x="677334" y="1654152"/>
            <a:ext cx="9954272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u="sng" dirty="0" smtClean="0"/>
              <a:t>Activité:</a:t>
            </a:r>
            <a:r>
              <a:rPr lang="fr-FR" sz="2000" dirty="0" smtClean="0"/>
              <a:t> comparer des fractions.</a:t>
            </a:r>
            <a:br>
              <a:rPr lang="fr-FR" sz="2000" dirty="0" smtClean="0"/>
            </a:br>
            <a:endParaRPr lang="fr-FR" sz="2000" u="sng" dirty="0" smtClean="0"/>
          </a:p>
          <a:p>
            <a:r>
              <a:rPr lang="fr-FR" sz="2000" u="sng" dirty="0" smtClean="0"/>
              <a:t>Méthode:</a:t>
            </a:r>
            <a:r>
              <a:rPr lang="fr-FR" sz="2000" dirty="0" smtClean="0"/>
              <a:t> </a:t>
            </a:r>
            <a:br>
              <a:rPr lang="fr-FR" sz="2000" dirty="0" smtClean="0"/>
            </a:br>
            <a:r>
              <a:rPr lang="fr-FR" sz="2000" dirty="0" smtClean="0"/>
              <a:t>Pour comparer des </a:t>
            </a:r>
            <a:r>
              <a:rPr lang="fr-FR" sz="2000" b="1" dirty="0" smtClean="0">
                <a:solidFill>
                  <a:schemeClr val="accent2"/>
                </a:solidFill>
              </a:rPr>
              <a:t>fractions</a:t>
            </a:r>
            <a:r>
              <a:rPr lang="fr-FR" sz="2000" dirty="0" smtClean="0"/>
              <a:t>, on peut les écrire avec le même </a:t>
            </a:r>
            <a:r>
              <a:rPr lang="fr-FR" sz="2000" b="1" dirty="0" smtClean="0">
                <a:solidFill>
                  <a:srgbClr val="FF0000"/>
                </a:solidFill>
              </a:rPr>
              <a:t>dénominateur</a:t>
            </a:r>
            <a:r>
              <a:rPr lang="fr-FR" sz="2000" dirty="0" smtClean="0"/>
              <a:t>. </a:t>
            </a:r>
            <a:br>
              <a:rPr lang="fr-FR" sz="2000" dirty="0" smtClean="0"/>
            </a:br>
            <a:endParaRPr lang="fr-FR" sz="2000" dirty="0"/>
          </a:p>
          <a:p>
            <a:r>
              <a:rPr lang="fr-FR" sz="2000" u="sng" dirty="0" smtClean="0"/>
              <a:t>Exemples:</a:t>
            </a:r>
            <a:endParaRPr lang="fr-FR" sz="2000" u="sng" dirty="0"/>
          </a:p>
          <a:p>
            <a:pPr marL="0" indent="0">
              <a:buFont typeface="Wingdings 3" charset="2"/>
              <a:buNone/>
            </a:pPr>
            <a:endParaRPr lang="fr-F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21298" y="4122571"/>
                <a:ext cx="871785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298" y="4122571"/>
                <a:ext cx="871785" cy="7838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4652502" y="4120198"/>
                <a:ext cx="646331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502" y="4120198"/>
                <a:ext cx="646331" cy="7861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92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4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IV. Proportion…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54152"/>
                <a:ext cx="9954272" cy="4132693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Exemple:</a:t>
                </a:r>
                <a:endParaRPr lang="fr-FR" sz="2000" dirty="0"/>
              </a:p>
              <a:p>
                <a:r>
                  <a:rPr lang="fr-FR" sz="2000" dirty="0" smtClean="0"/>
                  <a:t>Dans une classe de </a:t>
                </a:r>
                <a:r>
                  <a:rPr lang="fr-FR" sz="2000" b="1" dirty="0" smtClean="0">
                    <a:solidFill>
                      <a:srgbClr val="FF0000"/>
                    </a:solidFill>
                  </a:rPr>
                  <a:t>25 élèves </a:t>
                </a:r>
                <a:r>
                  <a:rPr lang="fr-FR" sz="2000" dirty="0" smtClean="0"/>
                  <a:t>il y a 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13 filles</a:t>
                </a:r>
                <a:r>
                  <a:rPr lang="fr-FR" sz="2000" dirty="0" smtClean="0"/>
                  <a:t>.</a:t>
                </a:r>
                <a:endParaRPr lang="fr-FR" sz="2000" u="sng" dirty="0"/>
              </a:p>
              <a:p>
                <a:r>
                  <a:rPr lang="fr-FR" sz="2000" dirty="0" smtClean="0"/>
                  <a:t>On dit que la </a:t>
                </a:r>
                <a:r>
                  <a:rPr lang="fr-FR" sz="2000" b="1" dirty="0" smtClean="0">
                    <a:solidFill>
                      <a:srgbClr val="00B050"/>
                    </a:solidFill>
                  </a:rPr>
                  <a:t>proportion</a:t>
                </a:r>
                <a:r>
                  <a:rPr lang="fr-FR" sz="2000" dirty="0" smtClean="0">
                    <a:solidFill>
                      <a:srgbClr val="00B050"/>
                    </a:solidFill>
                  </a:rPr>
                  <a:t> </a:t>
                </a:r>
                <a:r>
                  <a:rPr lang="fr-FR" sz="2000" dirty="0" smtClean="0"/>
                  <a:t>(ou la </a:t>
                </a:r>
                <a:r>
                  <a:rPr lang="fr-FR" sz="2000" b="1" dirty="0" smtClean="0">
                    <a:solidFill>
                      <a:srgbClr val="FFC000"/>
                    </a:solidFill>
                  </a:rPr>
                  <a:t>fréquence</a:t>
                </a:r>
                <a:r>
                  <a:rPr lang="fr-FR" sz="2000" dirty="0" smtClean="0"/>
                  <a:t>) des filles dans la classe est de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fr-FR" sz="2000" dirty="0" smtClean="0"/>
              </a:p>
              <a:p>
                <a:r>
                  <a:rPr lang="fr-FR" sz="2000" dirty="0" smtClean="0"/>
                  <a:t>Une 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proportion</a:t>
                </a:r>
                <a:r>
                  <a:rPr lang="fr-FR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fr-FR" sz="2000" dirty="0" smtClean="0"/>
                  <a:t>peut s’exprimer par un </a:t>
                </a:r>
                <a:r>
                  <a:rPr lang="fr-FR" sz="2000" b="1" dirty="0" smtClean="0"/>
                  <a:t>quotient</a:t>
                </a:r>
                <a:r>
                  <a:rPr lang="fr-FR" sz="2000" dirty="0" smtClean="0"/>
                  <a:t>, un </a:t>
                </a:r>
                <a:r>
                  <a:rPr lang="fr-FR" sz="2000" b="1" dirty="0" smtClean="0"/>
                  <a:t>nombre décimal </a:t>
                </a:r>
                <a:r>
                  <a:rPr lang="fr-FR" sz="2000" dirty="0" smtClean="0"/>
                  <a:t>ou un </a:t>
                </a:r>
                <a:r>
                  <a:rPr lang="fr-FR" sz="2000" b="1" dirty="0" smtClean="0"/>
                  <a:t>pourcentage</a:t>
                </a:r>
                <a:r>
                  <a:rPr lang="fr-FR" sz="2000" dirty="0" smtClean="0"/>
                  <a:t>.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54152"/>
                <a:ext cx="9954272" cy="4132693"/>
              </a:xfrm>
              <a:blipFill rotWithShape="0">
                <a:blip r:embed="rId2"/>
                <a:stretch>
                  <a:fillRect l="-245" t="-8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21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77590" y="4311404"/>
                <a:ext cx="871785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590" y="4311404"/>
                <a:ext cx="871785" cy="7861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455263" y="4311403"/>
                <a:ext cx="1501821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263" y="4311403"/>
                <a:ext cx="1501821" cy="7861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727675" y="4305933"/>
                <a:ext cx="1145378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675" y="4305933"/>
                <a:ext cx="1145378" cy="79367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742569" y="4473658"/>
                <a:ext cx="12591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𝟓𝟐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569" y="4473658"/>
                <a:ext cx="1259191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788563" y="4473657"/>
                <a:ext cx="9204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563" y="4473657"/>
                <a:ext cx="920445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3311" b="-2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88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61 page 68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22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37" y="1455737"/>
            <a:ext cx="5768465" cy="170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9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80 page 70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23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97" y="1269999"/>
            <a:ext cx="5540130" cy="323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6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Plickers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600" b="1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24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8" y="1665097"/>
            <a:ext cx="4810125" cy="4619625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16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1:</a:t>
            </a:r>
            <a:br>
              <a:rPr lang="fr-FR" sz="2800" dirty="0" smtClean="0"/>
            </a:br>
            <a:r>
              <a:rPr lang="fr-FR" sz="2400" dirty="0" smtClean="0"/>
              <a:t>Trouver l’intrus…</a:t>
            </a:r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2692513"/>
                  </p:ext>
                </p:extLst>
              </p:nvPr>
            </p:nvGraphicFramePr>
            <p:xfrm>
              <a:off x="1146003" y="3938695"/>
              <a:ext cx="9608432" cy="123577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𝟑𝟎</m:t>
                                    </m:r>
                                  </m:num>
                                  <m:den>
                                    <m: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𝟏𝟑</m:t>
                                    </m:r>
                                  </m:num>
                                  <m:den>
                                    <m:r>
                                      <a:rPr lang="en-US" sz="24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1" i="1" dirty="0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dirty="0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num>
                                  <m:den>
                                    <m:r>
                                      <a:rPr lang="en-US" sz="2400" b="1" i="1" dirty="0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2692513"/>
                  </p:ext>
                </p:extLst>
              </p:nvPr>
            </p:nvGraphicFramePr>
            <p:xfrm>
              <a:off x="1146003" y="3938695"/>
              <a:ext cx="9608432" cy="123577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785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4844" r="-300000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4844" r="-200761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4844" r="-100253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0761" t="-64844" r="-508" b="-156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950" y="1057791"/>
            <a:ext cx="4476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76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2:</a:t>
            </a:r>
            <a:br>
              <a:rPr lang="fr-FR" sz="2800" dirty="0" smtClean="0"/>
            </a:br>
            <a:r>
              <a:rPr lang="fr-FR" sz="2400" b="0" dirty="0" smtClean="0">
                <a:ea typeface="Cambria Math" panose="02040503050406030204" pitchFamily="18" charset="0"/>
              </a:rPr>
              <a:t>Le quotient de 3 par 7 est: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1802970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num>
                                  <m:den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1802970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5567705" y="1787805"/>
                <a:ext cx="592428" cy="899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705" y="1787805"/>
                <a:ext cx="592428" cy="89954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025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3:</a:t>
            </a:r>
            <a:br>
              <a:rPr lang="fr-FR" sz="2800" dirty="0" smtClean="0"/>
            </a:br>
            <a:r>
              <a:rPr lang="fr-FR" sz="2400" b="0" dirty="0" smtClean="0">
                <a:ea typeface="Cambria Math" panose="02040503050406030204" pitchFamily="18" charset="0"/>
              </a:rPr>
              <a:t>Le dénominateur est: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8098398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8098398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6263164" y="1950666"/>
                <a:ext cx="592428" cy="1014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164" y="1950666"/>
                <a:ext cx="592428" cy="101489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e 43"/>
          <p:cNvGrpSpPr/>
          <p:nvPr/>
        </p:nvGrpSpPr>
        <p:grpSpPr>
          <a:xfrm>
            <a:off x="6855592" y="1803040"/>
            <a:ext cx="2054138" cy="400110"/>
            <a:chOff x="6165850" y="2041840"/>
            <a:chExt cx="2054138" cy="400110"/>
          </a:xfrm>
        </p:grpSpPr>
        <p:sp>
          <p:nvSpPr>
            <p:cNvPr id="14" name="ZoneTexte 13"/>
            <p:cNvSpPr txBox="1"/>
            <p:nvPr/>
          </p:nvSpPr>
          <p:spPr>
            <a:xfrm>
              <a:off x="6526416" y="2041840"/>
              <a:ext cx="1693572" cy="40011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fr-FR" sz="2000" dirty="0">
                <a:solidFill>
                  <a:srgbClr val="0070C0"/>
                </a:solidFill>
              </a:endParaRPr>
            </a:p>
          </p:txBody>
        </p:sp>
        <p:cxnSp>
          <p:nvCxnSpPr>
            <p:cNvPr id="15" name="Connecteur droit avec flèche 20"/>
            <p:cNvCxnSpPr>
              <a:stCxn id="14" idx="1"/>
            </p:cNvCxnSpPr>
            <p:nvPr/>
          </p:nvCxnSpPr>
          <p:spPr>
            <a:xfrm flipH="1">
              <a:off x="6165850" y="2241895"/>
              <a:ext cx="360566" cy="16887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ZoneTexte 34"/>
          <p:cNvSpPr txBox="1"/>
          <p:nvPr/>
        </p:nvSpPr>
        <p:spPr>
          <a:xfrm>
            <a:off x="7093460" y="1795464"/>
            <a:ext cx="196852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70C0"/>
                </a:solidFill>
              </a:rPr>
              <a:t>numérateur</a:t>
            </a:r>
            <a:endParaRPr lang="fr-FR" sz="2000" dirty="0">
              <a:solidFill>
                <a:srgbClr val="0070C0"/>
              </a:solidFill>
            </a:endParaRPr>
          </a:p>
        </p:txBody>
      </p:sp>
      <p:grpSp>
        <p:nvGrpSpPr>
          <p:cNvPr id="17" name="Groupe 44"/>
          <p:cNvGrpSpPr/>
          <p:nvPr/>
        </p:nvGrpSpPr>
        <p:grpSpPr>
          <a:xfrm>
            <a:off x="6855592" y="2736152"/>
            <a:ext cx="2059096" cy="417475"/>
            <a:chOff x="5925966" y="1834273"/>
            <a:chExt cx="2059096" cy="417475"/>
          </a:xfrm>
        </p:grpSpPr>
        <p:sp>
          <p:nvSpPr>
            <p:cNvPr id="18" name="ZoneTexte 45"/>
            <p:cNvSpPr txBox="1"/>
            <p:nvPr/>
          </p:nvSpPr>
          <p:spPr>
            <a:xfrm>
              <a:off x="6291490" y="1851638"/>
              <a:ext cx="1693572" cy="40011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fr-FR" sz="2000" dirty="0">
                <a:solidFill>
                  <a:srgbClr val="0070C0"/>
                </a:solidFill>
              </a:endParaRPr>
            </a:p>
          </p:txBody>
        </p:sp>
        <p:cxnSp>
          <p:nvCxnSpPr>
            <p:cNvPr id="19" name="Connecteur droit avec flèche 46"/>
            <p:cNvCxnSpPr>
              <a:stCxn id="18" idx="1"/>
            </p:cNvCxnSpPr>
            <p:nvPr/>
          </p:nvCxnSpPr>
          <p:spPr>
            <a:xfrm flipH="1" flipV="1">
              <a:off x="5925966" y="1834273"/>
              <a:ext cx="365524" cy="21742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ZoneTexte 49"/>
          <p:cNvSpPr txBox="1"/>
          <p:nvPr/>
        </p:nvSpPr>
        <p:spPr>
          <a:xfrm>
            <a:off x="7093460" y="2766685"/>
            <a:ext cx="196852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F0000"/>
                </a:solidFill>
              </a:rPr>
              <a:t>dénominateur</a:t>
            </a:r>
            <a:endParaRPr lang="fr-F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5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4:</a:t>
            </a:r>
            <a:br>
              <a:rPr lang="fr-FR" sz="2800" dirty="0" smtClean="0"/>
            </a:br>
            <a:r>
              <a:rPr lang="fr-FR" sz="2400" b="1" dirty="0" smtClean="0">
                <a:solidFill>
                  <a:srgbClr val="FF0000"/>
                </a:solidFill>
                <a:ea typeface="Cambria Math" panose="02040503050406030204" pitchFamily="18" charset="0"/>
              </a:rPr>
              <a:t>Yohan</a:t>
            </a:r>
            <a:r>
              <a:rPr lang="fr-FR" sz="2400" b="0" dirty="0" smtClean="0">
                <a:solidFill>
                  <a:srgbClr val="FF0000"/>
                </a:solidFill>
                <a:ea typeface="Cambria Math" panose="02040503050406030204" pitchFamily="18" charset="0"/>
              </a:rPr>
              <a:t> </a:t>
            </a:r>
            <a:r>
              <a:rPr lang="fr-FR" sz="2400" b="0" dirty="0" smtClean="0">
                <a:ea typeface="Cambria Math" panose="02040503050406030204" pitchFamily="18" charset="0"/>
              </a:rPr>
              <a:t>a gagné 7 fois sur 10 parties.</a:t>
            </a:r>
            <a:br>
              <a:rPr lang="fr-FR" sz="2400" b="0" dirty="0" smtClean="0">
                <a:ea typeface="Cambria Math" panose="02040503050406030204" pitchFamily="18" charset="0"/>
              </a:rPr>
            </a:br>
            <a:r>
              <a:rPr lang="fr-FR" sz="2400" b="1" dirty="0" smtClean="0">
                <a:solidFill>
                  <a:srgbClr val="00B050"/>
                </a:solidFill>
                <a:ea typeface="Cambria Math" panose="02040503050406030204" pitchFamily="18" charset="0"/>
              </a:rPr>
              <a:t>Mattéo</a:t>
            </a:r>
            <a:r>
              <a:rPr lang="en-US" sz="2400" b="1" dirty="0" smtClean="0">
                <a:solidFill>
                  <a:srgbClr val="00B050"/>
                </a:solidFill>
                <a:ea typeface="Cambria Math" panose="02040503050406030204" pitchFamily="18" charset="0"/>
              </a:rPr>
              <a:t> </a:t>
            </a:r>
            <a:r>
              <a:rPr lang="fr-FR" sz="2400" b="0" dirty="0" smtClean="0">
                <a:ea typeface="Cambria Math" panose="02040503050406030204" pitchFamily="18" charset="0"/>
              </a:rPr>
              <a:t>a gagné 13 fois sur 20 parties.</a:t>
            </a:r>
            <a:br>
              <a:rPr lang="fr-FR" sz="2400" b="0" dirty="0" smtClean="0">
                <a:ea typeface="Cambria Math" panose="02040503050406030204" pitchFamily="18" charset="0"/>
              </a:rPr>
            </a:br>
            <a:r>
              <a:rPr lang="fr-FR" sz="2400" b="0" dirty="0" smtClean="0">
                <a:ea typeface="Cambria Math" panose="02040503050406030204" pitchFamily="18" charset="0"/>
              </a:rPr>
              <a:t>Qui est le plus fort ?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28</a:t>
            </a:fld>
            <a:endParaRPr lang="fr-F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473443"/>
              </p:ext>
            </p:extLst>
          </p:nvPr>
        </p:nvGraphicFramePr>
        <p:xfrm>
          <a:off x="1146003" y="3938695"/>
          <a:ext cx="9608432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108"/>
                <a:gridCol w="2402108"/>
                <a:gridCol w="2402108"/>
                <a:gridCol w="24021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A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B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C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D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b="1" i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Yohan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i="0" noProof="0" dirty="0" smtClean="0">
                          <a:solidFill>
                            <a:srgbClr val="00B050"/>
                          </a:solidFill>
                          <a:latin typeface="+mj-lt"/>
                        </a:rPr>
                        <a:t>Mattéo</a:t>
                      </a:r>
                      <a:endParaRPr lang="fr-FR" sz="2400" b="1" noProof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i="0" noProof="0" dirty="0" smtClean="0">
                          <a:solidFill>
                            <a:srgbClr val="0070C0"/>
                          </a:solidFill>
                          <a:latin typeface="+mj-lt"/>
                        </a:rPr>
                        <a:t>Egalité</a:t>
                      </a:r>
                      <a:endParaRPr lang="fr-FR" sz="2400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i="0" dirty="0" smtClean="0">
                          <a:solidFill>
                            <a:srgbClr val="FFC000"/>
                          </a:solidFill>
                          <a:latin typeface="+mj-lt"/>
                        </a:rPr>
                        <a:t>Ryan</a:t>
                      </a:r>
                      <a:endParaRPr lang="fr-FR" sz="24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46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5:</a:t>
            </a:r>
            <a:br>
              <a:rPr lang="fr-FR" sz="2800" dirty="0" smtClean="0"/>
            </a:br>
            <a:r>
              <a:rPr lang="fr-FR" sz="2400" b="0" dirty="0" smtClean="0">
                <a:ea typeface="Cambria Math" panose="02040503050406030204" pitchFamily="18" charset="0"/>
              </a:rPr>
              <a:t>Quelle est la proportion </a:t>
            </a:r>
            <a:br>
              <a:rPr lang="fr-FR" sz="2400" b="0" dirty="0" smtClean="0">
                <a:ea typeface="Cambria Math" panose="02040503050406030204" pitchFamily="18" charset="0"/>
              </a:rPr>
            </a:br>
            <a:r>
              <a:rPr lang="fr-FR" sz="2400" b="0" dirty="0" smtClean="0">
                <a:ea typeface="Cambria Math" panose="02040503050406030204" pitchFamily="18" charset="0"/>
              </a:rPr>
              <a:t>de </a:t>
            </a:r>
            <a:r>
              <a:rPr lang="fr-FR" sz="2400" b="0" smtClean="0">
                <a:ea typeface="Cambria Math" panose="02040503050406030204" pitchFamily="18" charset="0"/>
              </a:rPr>
              <a:t>cases </a:t>
            </a:r>
            <a:r>
              <a:rPr lang="fr-FR" sz="2400" b="1" smtClean="0">
                <a:solidFill>
                  <a:srgbClr val="FF0000"/>
                </a:solidFill>
                <a:ea typeface="Cambria Math" panose="02040503050406030204" pitchFamily="18" charset="0"/>
              </a:rPr>
              <a:t>rouges </a:t>
            </a:r>
            <a:r>
              <a:rPr lang="fr-FR" sz="2400" b="0" smtClean="0">
                <a:ea typeface="Cambria Math" panose="02040503050406030204" pitchFamily="18" charset="0"/>
              </a:rPr>
              <a:t>?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29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7707295"/>
                  </p:ext>
                </p:extLst>
              </p:nvPr>
            </p:nvGraphicFramePr>
            <p:xfrm>
              <a:off x="1146003" y="3938695"/>
              <a:ext cx="9608432" cy="124320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1" i="1" dirty="0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dirty="0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400" b="1" i="1" dirty="0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7707295"/>
                  </p:ext>
                </p:extLst>
              </p:nvPr>
            </p:nvGraphicFramePr>
            <p:xfrm>
              <a:off x="1146003" y="3938695"/>
              <a:ext cx="9608432" cy="124320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860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3846" r="-300000" b="-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3846" r="-200761" b="-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3846" r="-100253" b="-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0761" t="-63846" r="-508" b="-153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556688"/>
              </p:ext>
            </p:extLst>
          </p:nvPr>
        </p:nvGraphicFramePr>
        <p:xfrm>
          <a:off x="6011571" y="1440883"/>
          <a:ext cx="2218030" cy="1933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606"/>
                <a:gridCol w="443606"/>
                <a:gridCol w="443606"/>
                <a:gridCol w="443606"/>
                <a:gridCol w="443606"/>
              </a:tblGrid>
              <a:tr h="386676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676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676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676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676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77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Plickers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600" b="1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8" y="1665097"/>
            <a:ext cx="4810125" cy="4619625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67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1:</a:t>
            </a:r>
            <a:br>
              <a:rPr lang="fr-FR" sz="2800" dirty="0" smtClean="0"/>
            </a:br>
            <a:r>
              <a:rPr lang="fr-FR" sz="2400" dirty="0" smtClean="0"/>
              <a:t>Trouver l’intrus…</a:t>
            </a:r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963949"/>
                  </p:ext>
                </p:extLst>
              </p:nvPr>
            </p:nvGraphicFramePr>
            <p:xfrm>
              <a:off x="1146003" y="3938695"/>
              <a:ext cx="9608432" cy="9144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𝟏𝟒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𝟏𝟎𝟒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𝟒𝟏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963949"/>
                  </p:ext>
                </p:extLst>
              </p:nvPr>
            </p:nvGraphicFramePr>
            <p:xfrm>
              <a:off x="1146003" y="3938695"/>
              <a:ext cx="9608432" cy="9144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112000" r="-300000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112000" r="-200761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112000" r="-100253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0761" t="-112000" r="-508" b="-2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950" y="1057791"/>
            <a:ext cx="4476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44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2:</a:t>
            </a:r>
            <a:br>
              <a:rPr lang="fr-FR" sz="2800" dirty="0" smtClean="0"/>
            </a:br>
            <a:r>
              <a:rPr lang="fr-FR" sz="2400" b="1" dirty="0" smtClean="0">
                <a:solidFill>
                  <a:srgbClr val="0070C0"/>
                </a:solidFill>
              </a:rPr>
              <a:t>Sofiane</a:t>
            </a:r>
            <a:r>
              <a:rPr lang="fr-FR" sz="2400" dirty="0" smtClean="0">
                <a:solidFill>
                  <a:srgbClr val="0070C0"/>
                </a:solidFill>
              </a:rPr>
              <a:t> </a:t>
            </a:r>
            <a:r>
              <a:rPr lang="fr-FR" sz="2400" dirty="0" smtClean="0"/>
              <a:t>et </a:t>
            </a:r>
            <a:r>
              <a:rPr lang="fr-FR" sz="2400" b="1" dirty="0" smtClean="0">
                <a:solidFill>
                  <a:srgbClr val="FF0000"/>
                </a:solidFill>
              </a:rPr>
              <a:t>Jérémy</a:t>
            </a:r>
            <a:r>
              <a:rPr lang="fr-FR" sz="2400" b="1" dirty="0" smtClean="0"/>
              <a:t> </a:t>
            </a:r>
            <a:r>
              <a:rPr lang="fr-FR" sz="2400" dirty="0" smtClean="0"/>
              <a:t>trouvent </a:t>
            </a:r>
            <a:r>
              <a:rPr lang="fr-FR" sz="2400" b="1" dirty="0" smtClean="0">
                <a:solidFill>
                  <a:srgbClr val="0070C0"/>
                </a:solidFill>
              </a:rPr>
              <a:t>10 pièces de 1€uro</a:t>
            </a:r>
            <a:r>
              <a:rPr lang="fr-FR" sz="2400" dirty="0" smtClean="0"/>
              <a:t>.</a:t>
            </a:r>
            <a:br>
              <a:rPr lang="fr-FR" sz="2400" dirty="0" smtClean="0"/>
            </a:br>
            <a:r>
              <a:rPr lang="fr-FR" sz="2400" dirty="0" smtClean="0"/>
              <a:t>Ils partagent équitablement le butin.</a:t>
            </a:r>
            <a:br>
              <a:rPr lang="fr-FR" sz="2400" dirty="0" smtClean="0"/>
            </a:br>
            <a:r>
              <a:rPr lang="fr-FR" sz="2400" dirty="0" smtClean="0"/>
              <a:t>Quelle somme reste-t-il à chacun ?</a:t>
            </a:r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5195353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€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€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€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5195353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603" y="251726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45" y="587768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601" y="817957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492" y="110353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462" y="134488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513" y="213966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29" y="512141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206" y="817957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077" y="1089148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273" y="131771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99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3:</a:t>
            </a:r>
            <a:br>
              <a:rPr lang="fr-FR" sz="2800" dirty="0" smtClean="0"/>
            </a:br>
            <a:r>
              <a:rPr lang="fr-FR" sz="2400" b="1" dirty="0" smtClean="0">
                <a:solidFill>
                  <a:srgbClr val="0070C0"/>
                </a:solidFill>
              </a:rPr>
              <a:t>Sofiane</a:t>
            </a:r>
            <a:r>
              <a:rPr lang="fr-FR" sz="2400" dirty="0" smtClean="0"/>
              <a:t>, </a:t>
            </a:r>
            <a:r>
              <a:rPr lang="fr-FR" sz="2400" b="1" dirty="0" smtClean="0">
                <a:solidFill>
                  <a:srgbClr val="FF0000"/>
                </a:solidFill>
              </a:rPr>
              <a:t>Jérémy</a:t>
            </a:r>
            <a:r>
              <a:rPr lang="fr-FR" sz="2400" dirty="0" smtClean="0"/>
              <a:t>, </a:t>
            </a:r>
            <a:r>
              <a:rPr lang="fr-FR" sz="2400" b="1" dirty="0" smtClean="0">
                <a:solidFill>
                  <a:srgbClr val="00B050"/>
                </a:solidFill>
              </a:rPr>
              <a:t>Léana</a:t>
            </a:r>
            <a:r>
              <a:rPr lang="fr-FR" sz="2400" dirty="0" smtClean="0">
                <a:solidFill>
                  <a:srgbClr val="00B050"/>
                </a:solidFill>
              </a:rPr>
              <a:t> </a:t>
            </a:r>
            <a:r>
              <a:rPr lang="fr-FR" sz="2400" dirty="0" smtClean="0"/>
              <a:t>et </a:t>
            </a:r>
            <a:r>
              <a:rPr lang="fr-FR" sz="2400" b="1" dirty="0" smtClean="0">
                <a:solidFill>
                  <a:srgbClr val="FFC000"/>
                </a:solidFill>
              </a:rPr>
              <a:t>Hugo</a:t>
            </a:r>
            <a:r>
              <a:rPr lang="fr-FR" sz="2400" dirty="0" smtClean="0">
                <a:solidFill>
                  <a:srgbClr val="FFC000"/>
                </a:solidFill>
              </a:rPr>
              <a:t> </a:t>
            </a:r>
            <a:r>
              <a:rPr lang="fr-FR" sz="2400" dirty="0" smtClean="0"/>
              <a:t>trouvent </a:t>
            </a:r>
            <a:r>
              <a:rPr lang="fr-FR" sz="2400" b="1" dirty="0" smtClean="0">
                <a:solidFill>
                  <a:srgbClr val="0070C0"/>
                </a:solidFill>
              </a:rPr>
              <a:t>10 pièces de 1€uro</a:t>
            </a:r>
            <a:r>
              <a:rPr lang="fr-FR" sz="2400" dirty="0" smtClean="0"/>
              <a:t>.</a:t>
            </a:r>
            <a:br>
              <a:rPr lang="fr-FR" sz="2400" dirty="0" smtClean="0"/>
            </a:br>
            <a:r>
              <a:rPr lang="fr-FR" sz="2400" dirty="0" smtClean="0"/>
              <a:t>Ils partagent équitablement le butin.</a:t>
            </a:r>
            <a:br>
              <a:rPr lang="fr-FR" sz="2400" dirty="0" smtClean="0"/>
            </a:br>
            <a:r>
              <a:rPr lang="fr-FR" sz="2400" dirty="0" smtClean="0"/>
              <a:t>Quelle somme reste-t-il à chacun ?</a:t>
            </a:r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€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€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€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603" y="251726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45" y="587768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601" y="817957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492" y="110353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462" y="134488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513" y="213966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29" y="512141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206" y="817957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077" y="1089148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273" y="131771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98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4:</a:t>
            </a:r>
            <a:br>
              <a:rPr lang="fr-FR" sz="2800" dirty="0" smtClean="0"/>
            </a:br>
            <a:r>
              <a:rPr lang="fr-FR" sz="2400" b="1" dirty="0">
                <a:solidFill>
                  <a:srgbClr val="0070C0"/>
                </a:solidFill>
              </a:rPr>
              <a:t>Sofiane</a:t>
            </a:r>
            <a:r>
              <a:rPr lang="fr-FR" sz="2400" dirty="0"/>
              <a:t>, </a:t>
            </a:r>
            <a:r>
              <a:rPr lang="fr-FR" sz="2400" b="1" dirty="0">
                <a:solidFill>
                  <a:srgbClr val="FF0000"/>
                </a:solidFill>
              </a:rPr>
              <a:t>Jérémy</a:t>
            </a:r>
            <a:r>
              <a:rPr lang="fr-FR" sz="2400" dirty="0"/>
              <a:t>, </a:t>
            </a:r>
            <a:r>
              <a:rPr lang="fr-FR" sz="2400" b="1" dirty="0">
                <a:solidFill>
                  <a:srgbClr val="00B050"/>
                </a:solidFill>
              </a:rPr>
              <a:t>Léana</a:t>
            </a:r>
            <a:r>
              <a:rPr lang="fr-FR" sz="2400" dirty="0">
                <a:solidFill>
                  <a:srgbClr val="00B050"/>
                </a:solidFill>
              </a:rPr>
              <a:t> </a:t>
            </a:r>
            <a:r>
              <a:rPr lang="fr-FR" sz="2400" dirty="0"/>
              <a:t>trouvent </a:t>
            </a:r>
            <a:r>
              <a:rPr lang="fr-FR" sz="2400" b="1" dirty="0" smtClean="0">
                <a:solidFill>
                  <a:srgbClr val="0070C0"/>
                </a:solidFill>
              </a:rPr>
              <a:t>10 pièces de 1€uro</a:t>
            </a:r>
            <a:r>
              <a:rPr lang="fr-FR" sz="2400" dirty="0" smtClean="0"/>
              <a:t>.</a:t>
            </a:r>
            <a:br>
              <a:rPr lang="fr-FR" sz="2400" dirty="0" smtClean="0"/>
            </a:br>
            <a:r>
              <a:rPr lang="fr-FR" sz="2400" dirty="0" smtClean="0"/>
              <a:t>Ils partagent équitablement le trésor.</a:t>
            </a:r>
            <a:br>
              <a:rPr lang="fr-FR" sz="2400" dirty="0" smtClean="0"/>
            </a:br>
            <a:r>
              <a:rPr lang="fr-FR" sz="2400" dirty="0" smtClean="0"/>
              <a:t>Quelle somme reste-t-il à chacun ?</a:t>
            </a:r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€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€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€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603" y="251726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45" y="587768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601" y="817957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492" y="110353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462" y="134488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513" y="213966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29" y="512141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206" y="817957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077" y="1089148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273" y="131771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79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8</a:t>
            </a:fld>
            <a:endParaRPr lang="fr-FR"/>
          </a:p>
        </p:txBody>
      </p:sp>
      <p:pic>
        <p:nvPicPr>
          <p:cNvPr id="2052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603" y="251726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45" y="587768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519" y="845651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492" y="110353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462" y="134488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513" y="213966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29" y="512141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206" y="817957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077" y="1089148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273" y="131771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311160" y="2846231"/>
            <a:ext cx="1457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70C0"/>
                </a:solidFill>
              </a:rPr>
              <a:t>Sofiane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321699" y="2846230"/>
            <a:ext cx="1457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Jérémy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474534" y="2846230"/>
            <a:ext cx="1457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B050"/>
                </a:solidFill>
              </a:rPr>
              <a:t>Léana</a:t>
            </a:r>
            <a:endParaRPr lang="fr-F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1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30182 0.4370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91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-0.05664 0.3768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0.19545 0.3710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66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-0.29388 0.3185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1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L -0.06185 0.2833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9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59259E-6 L 0.1793 0.46019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30052 0.3990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26" y="1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06407 0.36018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3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17721 0.33565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9</a:t>
            </a:fld>
            <a:endParaRPr lang="fr-F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5603" y="251726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4545" y="587768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6519" y="845651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8492" y="110353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1462" y="134488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2513" y="213966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3529" y="512141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4206" y="817957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7077" y="1089148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6273" y="131771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311160" y="2846231"/>
            <a:ext cx="1457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70C0"/>
                </a:solidFill>
              </a:rPr>
              <a:t>Sofiane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321699" y="2846230"/>
            <a:ext cx="1457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Jérémy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474534" y="2846230"/>
            <a:ext cx="1457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B050"/>
                </a:solidFill>
              </a:rPr>
              <a:t>Léana</a:t>
            </a:r>
            <a:endParaRPr lang="fr-FR" b="1" dirty="0">
              <a:solidFill>
                <a:srgbClr val="00B050"/>
              </a:solidFill>
            </a:endParaRPr>
          </a:p>
        </p:txBody>
      </p:sp>
      <p:pic>
        <p:nvPicPr>
          <p:cNvPr id="34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22" y="3319227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200" y="3319227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399" y="3307895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919" y="3307895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246" y="3276549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817" y="3289519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864" y="3276549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842" y="3258173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964" y="3254132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79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30716 0.5817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5" y="2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-0.05664 0.5178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0.17357 0.4782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-0.29974 0.4539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87" y="2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L -0.06341 0.407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59259E-6 L 0.15925 0.5666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31445 0.5342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29" y="2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07461 0.48425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7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16315 0.4391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1" y="2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372</Words>
  <Application>Microsoft Office PowerPoint</Application>
  <PresentationFormat>Grand écran</PresentationFormat>
  <Paragraphs>214</Paragraphs>
  <Slides>29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Cambria Math</vt:lpstr>
      <vt:lpstr>Trebuchet MS</vt:lpstr>
      <vt:lpstr>Wingdings 3</vt:lpstr>
      <vt:lpstr>Facette</vt:lpstr>
      <vt:lpstr>Cinquième Chapitre 7:  Nombres Rationnels</vt:lpstr>
      <vt:lpstr>Chapitre 7: Nombres Rationnels</vt:lpstr>
      <vt:lpstr>Calcul mental ( Plickers )</vt:lpstr>
      <vt:lpstr>Calcul mental</vt:lpstr>
      <vt:lpstr>Calcul mental</vt:lpstr>
      <vt:lpstr>Calcul mental</vt:lpstr>
      <vt:lpstr>Calcul mental</vt:lpstr>
      <vt:lpstr>Présentation PowerPoint</vt:lpstr>
      <vt:lpstr>Présentation PowerPoint</vt:lpstr>
      <vt:lpstr>Présentation PowerPoint</vt:lpstr>
      <vt:lpstr>I. Quotient</vt:lpstr>
      <vt:lpstr>I. Quotient</vt:lpstr>
      <vt:lpstr>Exercice 22 page 65</vt:lpstr>
      <vt:lpstr>Exercice 25 page 65</vt:lpstr>
      <vt:lpstr>II. Quotients égaux</vt:lpstr>
      <vt:lpstr>II. Quotients égaux</vt:lpstr>
      <vt:lpstr>II. Quotients égaux</vt:lpstr>
      <vt:lpstr>Exercice 38 page 67</vt:lpstr>
      <vt:lpstr>Exercice 43 page 67</vt:lpstr>
      <vt:lpstr>III. Comparer des quotients</vt:lpstr>
      <vt:lpstr>IV. Proportion…</vt:lpstr>
      <vt:lpstr>Exercice 61 page 68</vt:lpstr>
      <vt:lpstr>Exercice 80 page 70</vt:lpstr>
      <vt:lpstr>Calcul mental ( Plickers )</vt:lpstr>
      <vt:lpstr>Calcul mental</vt:lpstr>
      <vt:lpstr>Calcul mental</vt:lpstr>
      <vt:lpstr>Calcul mental</vt:lpstr>
      <vt:lpstr>Calcul mental</vt:lpstr>
      <vt:lpstr>Calcul mental</vt:lpstr>
    </vt:vector>
  </TitlesOfParts>
  <Company>Amadeus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1: Nombres décimaux</dc:title>
  <dc:creator>Jean-Louis FELT</dc:creator>
  <cp:lastModifiedBy>Jean-Louis FELT</cp:lastModifiedBy>
  <cp:revision>253</cp:revision>
  <dcterms:created xsi:type="dcterms:W3CDTF">2016-06-28T13:11:46Z</dcterms:created>
  <dcterms:modified xsi:type="dcterms:W3CDTF">2017-01-21T19:49:39Z</dcterms:modified>
</cp:coreProperties>
</file>