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7" r:id="rId2"/>
    <p:sldId id="259" r:id="rId3"/>
    <p:sldId id="293" r:id="rId4"/>
    <p:sldId id="317" r:id="rId5"/>
    <p:sldId id="324" r:id="rId6"/>
    <p:sldId id="325" r:id="rId7"/>
    <p:sldId id="320" r:id="rId8"/>
    <p:sldId id="321" r:id="rId9"/>
    <p:sldId id="299" r:id="rId10"/>
    <p:sldId id="326" r:id="rId11"/>
    <p:sldId id="322" r:id="rId12"/>
    <p:sldId id="327" r:id="rId13"/>
    <p:sldId id="329" r:id="rId14"/>
    <p:sldId id="331" r:id="rId15"/>
    <p:sldId id="330" r:id="rId16"/>
    <p:sldId id="332" r:id="rId17"/>
    <p:sldId id="337" r:id="rId18"/>
    <p:sldId id="307" r:id="rId19"/>
    <p:sldId id="338" r:id="rId20"/>
    <p:sldId id="339" r:id="rId21"/>
    <p:sldId id="340" r:id="rId22"/>
    <p:sldId id="276" r:id="rId23"/>
    <p:sldId id="277" r:id="rId24"/>
    <p:sldId id="333" r:id="rId25"/>
    <p:sldId id="334" r:id="rId26"/>
    <p:sldId id="335" r:id="rId27"/>
    <p:sldId id="336" r:id="rId2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D2CC"/>
    <a:srgbClr val="90C2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939B8-9ACC-4AC3-8665-E41076F0C9BF}" type="datetimeFigureOut">
              <a:rPr lang="fr-FR" smtClean="0"/>
              <a:t>02/12/2016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67A23-2D41-4A95-B55C-1453D69680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726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7A23-2D41-4A95-B55C-1453D6968003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5444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E7D4-FA1C-447E-AC9A-9A8601CED994}" type="datetime1">
              <a:rPr lang="fr-FR" smtClean="0"/>
              <a:t>02/12/2016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0594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5AA0-F475-47EB-89AD-2B802668C106}" type="datetime1">
              <a:rPr lang="fr-FR" smtClean="0"/>
              <a:t>02/12/2016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064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B92B-36DF-4399-BA2C-55A81C44AFF0}" type="datetime1">
              <a:rPr lang="fr-FR" smtClean="0"/>
              <a:t>02/12/2016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6683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98AB-6485-4253-B574-9CEFA1F0FA59}" type="datetime1">
              <a:rPr lang="fr-FR" smtClean="0"/>
              <a:t>02/12/2016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39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64518-D49E-4D48-9168-5045404A6FB4}" type="datetime1">
              <a:rPr lang="fr-FR" smtClean="0"/>
              <a:t>02/12/2016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8549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01BC-161B-4DEC-B341-EA11DC181652}" type="datetime1">
              <a:rPr lang="fr-FR" smtClean="0"/>
              <a:t>02/12/2016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477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5DF6-9810-489B-9322-71698BE7483F}" type="datetime1">
              <a:rPr lang="fr-FR" smtClean="0"/>
              <a:t>02/12/2016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25805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17A-9219-41F6-B469-5AF22A0B825E}" type="datetime1">
              <a:rPr lang="fr-FR" smtClean="0"/>
              <a:t>02/12/2016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655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A695-4D41-4E42-AB11-966BF4C64F3C}" type="datetime1">
              <a:rPr lang="fr-FR" smtClean="0"/>
              <a:t>02/12/2016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909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5621-2B37-48EB-BD95-B23755748C36}" type="datetime1">
              <a:rPr lang="fr-FR" smtClean="0"/>
              <a:t>02/12/2016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00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28E1-4097-4577-9A29-5824132D9717}" type="datetime1">
              <a:rPr lang="fr-FR" smtClean="0"/>
              <a:t>02/12/2016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776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E2D47-871B-4C21-BAD0-EADD4DB15756}" type="datetime1">
              <a:rPr lang="fr-FR" smtClean="0"/>
              <a:t>02/12/2016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910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FFFC1-AD10-46AD-B4D1-570F440C316C}" type="datetime1">
              <a:rPr lang="fr-FR" smtClean="0"/>
              <a:t>02/12/2016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57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0010-FD8C-4745-A2D6-318F12B95524}" type="datetime1">
              <a:rPr lang="fr-FR" smtClean="0"/>
              <a:t>02/12/2016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7411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AF865-FE01-4A73-89C6-499BE30633C3}" type="datetime1">
              <a:rPr lang="fr-FR" smtClean="0"/>
              <a:t>02/12/2016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36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ED76-95F2-4321-83D4-5CB3D0915E5C}" type="datetime1">
              <a:rPr lang="fr-FR" smtClean="0"/>
              <a:t>02/12/2016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389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89A5E-F9B9-4E9D-BDF1-7514D7535D4F}" type="datetime1">
              <a:rPr lang="fr-FR" smtClean="0"/>
              <a:t>02/12/2016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3974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0.png"/><Relationship Id="rId2" Type="http://schemas.openxmlformats.org/officeDocument/2006/relationships/image" Target="../media/image28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5.png"/><Relationship Id="rId7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2580" y="2404534"/>
            <a:ext cx="8591423" cy="1646302"/>
          </a:xfrm>
        </p:spPr>
        <p:txBody>
          <a:bodyPr/>
          <a:lstStyle/>
          <a:p>
            <a:r>
              <a:rPr lang="fr-FR" dirty="0" smtClean="0"/>
              <a:t>Cinquième</a:t>
            </a:r>
            <a:r>
              <a:rPr lang="fr-FR" dirty="0"/>
              <a:t/>
            </a:r>
            <a:br>
              <a:rPr lang="fr-FR" dirty="0"/>
            </a:br>
            <a:r>
              <a:rPr lang="fr-FR" sz="3600" dirty="0"/>
              <a:t>Chapitre </a:t>
            </a:r>
            <a:r>
              <a:rPr lang="fr-FR" sz="3600" dirty="0" smtClean="0"/>
              <a:t>5: </a:t>
            </a:r>
            <a:br>
              <a:rPr lang="fr-FR" sz="3600" dirty="0" smtClean="0"/>
            </a:br>
            <a:r>
              <a:rPr lang="fr-FR" sz="3600" dirty="0" smtClean="0"/>
              <a:t>Expressions littérales</a:t>
            </a:r>
            <a:endParaRPr lang="fr-FR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324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Expression littérale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654152"/>
                <a:ext cx="9954272" cy="4752335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 smtClean="0"/>
                  <a:t>Exemples:</a:t>
                </a:r>
              </a:p>
              <a:p>
                <a:pPr marL="0" indent="0">
                  <a:buNone/>
                </a:pPr>
                <a:r>
                  <a:rPr lang="fr-FR" sz="2000" dirty="0" smtClean="0">
                    <a:solidFill>
                      <a:schemeClr val="accent2"/>
                    </a:solidFill>
                  </a:rPr>
                  <a:t>L’aire d’un rectangle </a:t>
                </a:r>
                <a:r>
                  <a:rPr lang="fr-FR" sz="2000" dirty="0" smtClean="0"/>
                  <a:t>de </a:t>
                </a:r>
                <a:r>
                  <a:rPr lang="fr-FR" sz="2000" b="1" dirty="0" smtClean="0">
                    <a:solidFill>
                      <a:srgbClr val="FF0000"/>
                    </a:solidFill>
                  </a:rPr>
                  <a:t>longueur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𝑳</m:t>
                    </m:r>
                  </m:oMath>
                </a14:m>
                <a:r>
                  <a:rPr lang="fr-FR" sz="2000" dirty="0" smtClean="0"/>
                  <a:t> et de </a:t>
                </a:r>
                <a:r>
                  <a:rPr lang="fr-FR" sz="2000" b="1" dirty="0" smtClean="0">
                    <a:solidFill>
                      <a:srgbClr val="0070C0"/>
                    </a:solidFill>
                  </a:rPr>
                  <a:t>largeur 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𝒍</m:t>
                    </m:r>
                  </m:oMath>
                </a14:m>
                <a:r>
                  <a:rPr lang="fr-FR" sz="2000" dirty="0" smtClean="0"/>
                  <a:t> est donnée par la formule:</a:t>
                </a:r>
                <a:endParaRPr lang="fr-FR" sz="2000" dirty="0"/>
              </a:p>
              <a:p>
                <a:pPr marL="0" indent="0">
                  <a:buNone/>
                </a:pPr>
                <a:r>
                  <a:rPr lang="fr-FR" sz="2000" dirty="0" smtClean="0"/>
                  <a:t/>
                </a:r>
                <a:br>
                  <a:rPr lang="fr-FR" sz="2000" dirty="0" smtClean="0"/>
                </a:br>
                <a:r>
                  <a:rPr lang="fr-FR" sz="2000" dirty="0" smtClean="0"/>
                  <a:t>			</a:t>
                </a:r>
                <a14:m>
                  <m:oMath xmlns:m="http://schemas.openxmlformats.org/officeDocument/2006/math">
                    <m:r>
                      <a:rPr lang="fr-FR" sz="2000" b="1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𝑨𝒊𝒓𝒆</m:t>
                    </m:r>
                    <m:r>
                      <a:rPr lang="fr-FR" sz="2000" b="1" i="1" dirty="0" smtClean="0">
                        <a:latin typeface="Cambria Math" panose="02040503050406030204" pitchFamily="18" charset="0"/>
                      </a:rPr>
                      <m:t> =</m:t>
                    </m:r>
                    <m:r>
                      <a:rPr lang="en-US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𝑳</m:t>
                    </m:r>
                    <m:r>
                      <a:rPr lang="en-US" sz="20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0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𝒍</m:t>
                    </m:r>
                  </m:oMath>
                </a14:m>
                <a:endParaRPr lang="fr-FR" sz="2000" b="1" dirty="0" smtClean="0"/>
              </a:p>
              <a:p>
                <a:pPr marL="0" indent="0">
                  <a:buNone/>
                </a:pPr>
                <a:endParaRPr lang="fr-FR" sz="2000" b="1" dirty="0" smtClean="0"/>
              </a:p>
              <a:p>
                <a:pPr marL="0" indent="0">
                  <a:buNone/>
                </a:pPr>
                <a:endParaRPr lang="fr-FR" sz="2000" b="1" dirty="0"/>
              </a:p>
              <a:p>
                <a:pPr marL="0" indent="0">
                  <a:buNone/>
                </a:pPr>
                <a:endParaRPr lang="fr-FR" sz="2000" b="1" dirty="0" smtClean="0"/>
              </a:p>
              <a:p>
                <a:pPr marL="0" indent="0">
                  <a:buNone/>
                </a:pPr>
                <a:r>
                  <a:rPr lang="fr-FR" sz="2000" dirty="0" smtClean="0">
                    <a:solidFill>
                      <a:schemeClr val="accent2"/>
                    </a:solidFill>
                  </a:rPr>
                  <a:t>Le périmètre </a:t>
                </a:r>
                <a:r>
                  <a:rPr lang="fr-FR" sz="2000" dirty="0">
                    <a:solidFill>
                      <a:schemeClr val="accent2"/>
                    </a:solidFill>
                  </a:rPr>
                  <a:t>d’un rectangle </a:t>
                </a:r>
                <a:r>
                  <a:rPr lang="fr-FR" sz="2000" dirty="0" smtClean="0"/>
                  <a:t>de </a:t>
                </a:r>
                <a:r>
                  <a:rPr lang="fr-FR" sz="2000" b="1" dirty="0">
                    <a:solidFill>
                      <a:srgbClr val="FF0000"/>
                    </a:solidFill>
                  </a:rPr>
                  <a:t>longueur </a:t>
                </a:r>
                <a14:m>
                  <m:oMath xmlns:m="http://schemas.openxmlformats.org/officeDocument/2006/math">
                    <m:r>
                      <a:rPr lang="fr-FR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𝑳</m:t>
                    </m:r>
                  </m:oMath>
                </a14:m>
                <a:r>
                  <a:rPr lang="fr-FR" sz="2000" dirty="0"/>
                  <a:t> et de </a:t>
                </a:r>
                <a:r>
                  <a:rPr lang="fr-FR" sz="2000" b="1" dirty="0">
                    <a:solidFill>
                      <a:srgbClr val="0070C0"/>
                    </a:solidFill>
                  </a:rPr>
                  <a:t>largeur </a:t>
                </a:r>
                <a14:m>
                  <m:oMath xmlns:m="http://schemas.openxmlformats.org/officeDocument/2006/math">
                    <m:r>
                      <a:rPr lang="fr-FR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𝒍</m:t>
                    </m:r>
                  </m:oMath>
                </a14:m>
                <a:r>
                  <a:rPr lang="fr-FR" sz="2000" dirty="0"/>
                  <a:t> est donnée par la formule</a:t>
                </a:r>
                <a:r>
                  <a:rPr lang="fr-FR" sz="2000" dirty="0" smtClean="0"/>
                  <a:t>:</a:t>
                </a:r>
                <a:r>
                  <a:rPr lang="fr-FR" sz="2000" dirty="0"/>
                  <a:t/>
                </a:r>
                <a:br>
                  <a:rPr lang="fr-FR" sz="2000" dirty="0"/>
                </a:br>
                <a:endParaRPr lang="fr-FR" sz="2000" b="1" dirty="0"/>
              </a:p>
              <a:p>
                <a:pPr marL="0" indent="0">
                  <a:buNone/>
                </a:pPr>
                <a:r>
                  <a:rPr lang="en-US" sz="2000" b="1" dirty="0" smtClean="0">
                    <a:solidFill>
                      <a:schemeClr val="accent2"/>
                    </a:solidFill>
                  </a:rPr>
                  <a:t>			</a:t>
                </a:r>
                <a14:m>
                  <m:oMath xmlns:m="http://schemas.openxmlformats.org/officeDocument/2006/math">
                    <m:r>
                      <a:rPr lang="en-US" sz="2000" b="1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𝑷𝒆𝒓𝒊𝒎𝒆𝒕𝒓𝒆</m:t>
                    </m:r>
                    <m:r>
                      <a:rPr lang="fr-FR" sz="2000" b="1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 dirty="0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0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×(</m:t>
                    </m:r>
                    <m:r>
                      <a:rPr lang="en-US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𝑳</m:t>
                    </m:r>
                    <m:r>
                      <a:rPr lang="fr-FR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𝒍</m:t>
                    </m:r>
                    <m:r>
                      <a:rPr lang="en-US" sz="20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fr-FR" sz="2000" b="1" dirty="0"/>
              </a:p>
              <a:p>
                <a:pPr marL="0" indent="0">
                  <a:buNone/>
                </a:pPr>
                <a:endParaRPr lang="fr-FR" sz="2000" b="1" dirty="0" smtClean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654152"/>
                <a:ext cx="9954272" cy="4752335"/>
              </a:xfrm>
              <a:blipFill rotWithShape="0">
                <a:blip r:embed="rId2"/>
                <a:stretch>
                  <a:fillRect l="-612" t="-7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10</a:t>
            </a:fld>
            <a:endParaRPr lang="fr-FR"/>
          </a:p>
        </p:txBody>
      </p:sp>
      <p:grpSp>
        <p:nvGrpSpPr>
          <p:cNvPr id="4" name="Groupe 3"/>
          <p:cNvGrpSpPr/>
          <p:nvPr/>
        </p:nvGrpSpPr>
        <p:grpSpPr>
          <a:xfrm>
            <a:off x="5207317" y="2908759"/>
            <a:ext cx="3927023" cy="1647807"/>
            <a:chOff x="5207317" y="2908759"/>
            <a:chExt cx="3927023" cy="164780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ZoneTexte 7"/>
                <p:cNvSpPr txBox="1"/>
                <p:nvPr/>
              </p:nvSpPr>
              <p:spPr>
                <a:xfrm>
                  <a:off x="6929962" y="2908759"/>
                  <a:ext cx="7620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𝑳</m:t>
                        </m:r>
                      </m:oMath>
                    </m:oMathPara>
                  </a14:m>
                  <a:endParaRPr lang="fr-FR" sz="28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ZoneTexte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9962" y="2908759"/>
                  <a:ext cx="762000" cy="46166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ZoneTexte 11"/>
                <p:cNvSpPr txBox="1"/>
                <p:nvPr/>
              </p:nvSpPr>
              <p:spPr>
                <a:xfrm>
                  <a:off x="5207317" y="3855112"/>
                  <a:ext cx="76200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𝒍</m:t>
                        </m:r>
                      </m:oMath>
                    </m:oMathPara>
                  </a14:m>
                  <a:endParaRPr lang="fr-FR" sz="2800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12" name="ZoneTexte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07317" y="3855112"/>
                  <a:ext cx="762000" cy="46166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Rectangle 12"/>
            <p:cNvSpPr/>
            <p:nvPr/>
          </p:nvSpPr>
          <p:spPr>
            <a:xfrm>
              <a:off x="8847699" y="3443730"/>
              <a:ext cx="286641" cy="286641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8847699" y="4267946"/>
              <a:ext cx="286641" cy="286641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832340" y="3443217"/>
              <a:ext cx="286641" cy="286641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832340" y="4267433"/>
              <a:ext cx="286641" cy="286641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832340" y="3443730"/>
              <a:ext cx="3302000" cy="1112836"/>
            </a:xfrm>
            <a:prstGeom prst="rect">
              <a:avLst/>
            </a:prstGeom>
            <a:solidFill>
              <a:srgbClr val="7030A0">
                <a:alpha val="41176"/>
              </a:srgb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955319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1 (fiche)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54152"/>
            <a:ext cx="8389393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dirty="0" smtClean="0"/>
              <a:t>Écrire une expression littérale.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788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Exercices 2 et 3  (fiche)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54152"/>
            <a:ext cx="8389393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dirty="0" smtClean="0"/>
              <a:t>Utiliser une expression littérale.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4012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Test d’une égalité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654152"/>
                <a:ext cx="9954272" cy="1754581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 smtClean="0"/>
                  <a:t>1. Définition:</a:t>
                </a:r>
              </a:p>
              <a:p>
                <a:pPr marL="0" indent="0">
                  <a:buNone/>
                </a:pPr>
                <a:r>
                  <a:rPr lang="fr-FR" sz="2000" dirty="0" smtClean="0"/>
                  <a:t>Une </a:t>
                </a:r>
                <a:r>
                  <a:rPr lang="fr-FR" sz="2000" b="1" dirty="0" smtClean="0">
                    <a:solidFill>
                      <a:schemeClr val="accent2"/>
                    </a:solidFill>
                  </a:rPr>
                  <a:t>égalité </a:t>
                </a:r>
                <a:r>
                  <a:rPr lang="fr-FR" sz="2000" dirty="0" smtClean="0"/>
                  <a:t>est constituée de deux membres séparés par un signe </a:t>
                </a:r>
                <a14:m>
                  <m:oMath xmlns:m="http://schemas.openxmlformats.org/officeDocument/2006/math">
                    <m:r>
                      <a:rPr lang="fr-FR" sz="20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fr-FR" sz="2000" dirty="0" smtClean="0"/>
                  <a:t>.</a:t>
                </a:r>
              </a:p>
              <a:p>
                <a:pPr marL="0" indent="0">
                  <a:buNone/>
                </a:pPr>
                <a:r>
                  <a:rPr lang="fr-FR" sz="2000" dirty="0" smtClean="0"/>
                  <a:t/>
                </a:r>
                <a:br>
                  <a:rPr lang="fr-FR" sz="2000" dirty="0" smtClean="0"/>
                </a:br>
                <a:r>
                  <a:rPr lang="fr-FR" sz="2000" dirty="0" smtClean="0"/>
                  <a:t>Une égalité est </a:t>
                </a:r>
                <a:r>
                  <a:rPr lang="fr-FR" sz="2000" b="1" dirty="0" smtClean="0">
                    <a:solidFill>
                      <a:schemeClr val="accent2"/>
                    </a:solidFill>
                  </a:rPr>
                  <a:t>vraie </a:t>
                </a:r>
                <a:r>
                  <a:rPr lang="fr-FR" sz="2000" dirty="0" smtClean="0"/>
                  <a:t>quand les deux membres ont la même valeur.</a:t>
                </a:r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654152"/>
                <a:ext cx="9954272" cy="1754581"/>
              </a:xfrm>
              <a:blipFill rotWithShape="0">
                <a:blip r:embed="rId2"/>
                <a:stretch>
                  <a:fillRect l="-612" t="-208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13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oneTexte 3"/>
              <p:cNvSpPr txBox="1"/>
              <p:nvPr/>
            </p:nvSpPr>
            <p:spPr>
              <a:xfrm>
                <a:off x="4284617" y="3594538"/>
                <a:ext cx="2403566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44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ZoneText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4617" y="3594538"/>
                <a:ext cx="2403566" cy="76944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ZoneTexte 11"/>
              <p:cNvSpPr txBox="1"/>
              <p:nvPr/>
            </p:nvSpPr>
            <p:spPr>
              <a:xfrm>
                <a:off x="3415937" y="3594538"/>
                <a:ext cx="173736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4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fr-FR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ZoneText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5937" y="3594538"/>
                <a:ext cx="1737360" cy="76944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5827968" y="3594537"/>
                <a:ext cx="2063932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𝟐𝟎</m:t>
                      </m:r>
                      <m:r>
                        <a:rPr lang="en-US" sz="4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fr-FR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7968" y="3594537"/>
                <a:ext cx="2063932" cy="76944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à coins arrondis 19"/>
          <p:cNvSpPr/>
          <p:nvPr/>
        </p:nvSpPr>
        <p:spPr>
          <a:xfrm>
            <a:off x="3415937" y="3534148"/>
            <a:ext cx="1726813" cy="870145"/>
          </a:xfrm>
          <a:prstGeom prst="roundRect">
            <a:avLst/>
          </a:prstGeom>
          <a:solidFill>
            <a:srgbClr val="90C226">
              <a:alpha val="1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à coins arrondis 20"/>
          <p:cNvSpPr/>
          <p:nvPr/>
        </p:nvSpPr>
        <p:spPr>
          <a:xfrm>
            <a:off x="5817421" y="3534147"/>
            <a:ext cx="2074479" cy="870146"/>
          </a:xfrm>
          <a:prstGeom prst="roundRect">
            <a:avLst/>
          </a:prstGeom>
          <a:solidFill>
            <a:srgbClr val="FF0000">
              <a:alpha val="1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2" name="Connecteur droit avec flèche 21"/>
          <p:cNvCxnSpPr/>
          <p:nvPr/>
        </p:nvCxnSpPr>
        <p:spPr>
          <a:xfrm flipH="1">
            <a:off x="3675016" y="4414331"/>
            <a:ext cx="580571" cy="60959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21" idx="2"/>
          </p:cNvCxnSpPr>
          <p:nvPr/>
        </p:nvCxnSpPr>
        <p:spPr>
          <a:xfrm>
            <a:off x="6854661" y="4404293"/>
            <a:ext cx="100584" cy="60959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1788158" y="5023930"/>
            <a:ext cx="31234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i="0" dirty="0" smtClean="0">
                <a:solidFill>
                  <a:schemeClr val="accent2"/>
                </a:solidFill>
                <a:latin typeface="+mj-lt"/>
              </a:rPr>
              <a:t>membre de gauche</a:t>
            </a:r>
            <a:endParaRPr lang="fr-FR" sz="2400" dirty="0">
              <a:solidFill>
                <a:schemeClr val="accent2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6517325" y="5023930"/>
            <a:ext cx="299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i="0" dirty="0" smtClean="0">
                <a:solidFill>
                  <a:srgbClr val="FF0000"/>
                </a:solidFill>
                <a:latin typeface="+mj-lt"/>
              </a:rPr>
              <a:t>membre de droite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459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12" grpId="0"/>
      <p:bldP spid="13" grpId="0"/>
      <p:bldP spid="20" grpId="0" animBg="1"/>
      <p:bldP spid="21" grpId="0" animBg="1"/>
      <p:bldP spid="24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Test d’une égalité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54152"/>
            <a:ext cx="9954272" cy="4132693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2. Méthode:</a:t>
            </a:r>
            <a:endParaRPr lang="fr-FR" sz="2000" u="sng" dirty="0"/>
          </a:p>
          <a:p>
            <a:r>
              <a:rPr lang="fr-FR" sz="2000" dirty="0" smtClean="0"/>
              <a:t>Pour tester si une égalité est vraie:</a:t>
            </a:r>
          </a:p>
          <a:p>
            <a:pPr marL="0" indent="0">
              <a:buNone/>
            </a:pPr>
            <a:endParaRPr lang="fr-FR" sz="2000" dirty="0" smtClean="0"/>
          </a:p>
        </p:txBody>
      </p:sp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14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ZoneTexte 11"/>
              <p:cNvSpPr txBox="1"/>
              <p:nvPr/>
            </p:nvSpPr>
            <p:spPr>
              <a:xfrm>
                <a:off x="2939143" y="2757083"/>
                <a:ext cx="448056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𝟏𝟎𝟎</m:t>
                      </m:r>
                      <m:r>
                        <a:rPr lang="en-US" sz="4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4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en-US" sz="4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fr-FR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ZoneText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9143" y="2757083"/>
                <a:ext cx="4480560" cy="76944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à coins arrondis 13"/>
          <p:cNvSpPr/>
          <p:nvPr/>
        </p:nvSpPr>
        <p:spPr>
          <a:xfrm>
            <a:off x="3176433" y="2735108"/>
            <a:ext cx="2558161" cy="870145"/>
          </a:xfrm>
          <a:prstGeom prst="roundRect">
            <a:avLst/>
          </a:prstGeom>
          <a:solidFill>
            <a:srgbClr val="90C226">
              <a:alpha val="1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à coins arrondis 14"/>
          <p:cNvSpPr/>
          <p:nvPr/>
        </p:nvSpPr>
        <p:spPr>
          <a:xfrm>
            <a:off x="6200031" y="2686519"/>
            <a:ext cx="1115170" cy="918733"/>
          </a:xfrm>
          <a:prstGeom prst="roundRect">
            <a:avLst/>
          </a:prstGeom>
          <a:solidFill>
            <a:srgbClr val="FF0000">
              <a:alpha val="1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6" name="Connecteur droit avec flèche 15"/>
          <p:cNvCxnSpPr/>
          <p:nvPr/>
        </p:nvCxnSpPr>
        <p:spPr>
          <a:xfrm flipH="1">
            <a:off x="3589897" y="3625754"/>
            <a:ext cx="580571" cy="60959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>
            <a:stCxn id="15" idx="2"/>
          </p:cNvCxnSpPr>
          <p:nvPr/>
        </p:nvCxnSpPr>
        <p:spPr>
          <a:xfrm>
            <a:off x="6757616" y="3605252"/>
            <a:ext cx="580238" cy="56101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1614695" y="4150166"/>
            <a:ext cx="31234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i="0" dirty="0" smtClean="0">
                <a:solidFill>
                  <a:schemeClr val="accent2"/>
                </a:solidFill>
                <a:latin typeface="+mj-lt"/>
              </a:rPr>
              <a:t>membre de gauche</a:t>
            </a:r>
            <a:endParaRPr lang="fr-FR" sz="2400" dirty="0">
              <a:solidFill>
                <a:schemeClr val="accent2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6339875" y="4166265"/>
            <a:ext cx="299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i="0" dirty="0" smtClean="0">
                <a:solidFill>
                  <a:srgbClr val="FF0000"/>
                </a:solidFill>
                <a:latin typeface="+mj-lt"/>
              </a:rPr>
              <a:t>membre de droite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320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/>
      <p:bldP spid="14" grpId="0" animBg="1"/>
      <p:bldP spid="15" grpId="0" animBg="1"/>
      <p:bldP spid="18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Test d’une égalité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54152"/>
            <a:ext cx="9954272" cy="4132693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2. Méthode:</a:t>
            </a:r>
            <a:endParaRPr lang="fr-FR" sz="2000" u="sng" dirty="0"/>
          </a:p>
          <a:p>
            <a:r>
              <a:rPr lang="fr-FR" sz="2000" dirty="0" smtClean="0"/>
              <a:t>Pour tester si une égalité est vraie:</a:t>
            </a:r>
          </a:p>
          <a:p>
            <a:pPr lvl="1"/>
            <a:r>
              <a:rPr lang="fr-FR" dirty="0" smtClean="0"/>
              <a:t>1. On </a:t>
            </a:r>
            <a:r>
              <a:rPr lang="fr-FR" b="1" dirty="0" smtClean="0">
                <a:solidFill>
                  <a:schemeClr val="accent2"/>
                </a:solidFill>
              </a:rPr>
              <a:t>calcule</a:t>
            </a:r>
            <a:r>
              <a:rPr lang="fr-FR" dirty="0" smtClean="0"/>
              <a:t> la valeur du </a:t>
            </a:r>
            <a:r>
              <a:rPr lang="fr-FR" b="1" dirty="0" smtClean="0">
                <a:solidFill>
                  <a:schemeClr val="accent2"/>
                </a:solidFill>
              </a:rPr>
              <a:t>membre de gauche</a:t>
            </a:r>
            <a:r>
              <a:rPr lang="fr-FR" dirty="0" smtClean="0"/>
              <a:t>.</a:t>
            </a:r>
          </a:p>
          <a:p>
            <a:pPr lvl="1"/>
            <a:r>
              <a:rPr lang="fr-FR" dirty="0" smtClean="0"/>
              <a:t>2. On </a:t>
            </a:r>
            <a:r>
              <a:rPr lang="fr-FR" b="1" dirty="0" smtClean="0">
                <a:solidFill>
                  <a:schemeClr val="accent2"/>
                </a:solidFill>
              </a:rPr>
              <a:t>calcule</a:t>
            </a:r>
            <a:r>
              <a:rPr lang="fr-FR" dirty="0" smtClean="0">
                <a:solidFill>
                  <a:schemeClr val="accent2"/>
                </a:solidFill>
              </a:rPr>
              <a:t> </a:t>
            </a:r>
            <a:r>
              <a:rPr lang="fr-FR" dirty="0" smtClean="0"/>
              <a:t>la valeur du </a:t>
            </a:r>
            <a:r>
              <a:rPr lang="fr-FR" b="1" dirty="0" smtClean="0">
                <a:solidFill>
                  <a:srgbClr val="FF0000"/>
                </a:solidFill>
              </a:rPr>
              <a:t>membre de droite</a:t>
            </a:r>
            <a:r>
              <a:rPr lang="fr-FR" dirty="0" smtClean="0"/>
              <a:t>.</a:t>
            </a:r>
          </a:p>
          <a:p>
            <a:pPr lvl="1"/>
            <a:r>
              <a:rPr lang="fr-FR" dirty="0" smtClean="0"/>
              <a:t>3. On </a:t>
            </a:r>
            <a:r>
              <a:rPr lang="fr-FR" b="1" dirty="0" smtClean="0">
                <a:solidFill>
                  <a:srgbClr val="0070C0"/>
                </a:solidFill>
              </a:rPr>
              <a:t>observe</a:t>
            </a:r>
            <a:r>
              <a:rPr lang="fr-FR" dirty="0" smtClean="0">
                <a:solidFill>
                  <a:srgbClr val="0070C0"/>
                </a:solidFill>
              </a:rPr>
              <a:t> </a:t>
            </a:r>
            <a:r>
              <a:rPr lang="fr-FR" dirty="0" smtClean="0"/>
              <a:t>si les deux membres sont égaux.</a:t>
            </a:r>
          </a:p>
          <a:p>
            <a:pPr lvl="1"/>
            <a:r>
              <a:rPr lang="fr-FR" dirty="0" smtClean="0"/>
              <a:t>4. On </a:t>
            </a:r>
            <a:r>
              <a:rPr lang="fr-FR" b="1" dirty="0" smtClean="0">
                <a:solidFill>
                  <a:srgbClr val="7030A0"/>
                </a:solidFill>
              </a:rPr>
              <a:t>conclut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endParaRPr lang="fr-FR" sz="2000" dirty="0" smtClean="0"/>
          </a:p>
        </p:txBody>
      </p:sp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9880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Test d’une égalité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654152"/>
                <a:ext cx="9954272" cy="4132693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 smtClean="0"/>
                  <a:t>Exemple:</a:t>
                </a:r>
                <a:endParaRPr lang="fr-FR" sz="2000" u="sng" dirty="0"/>
              </a:p>
              <a:p>
                <a:r>
                  <a:rPr lang="fr-FR" sz="2000" dirty="0" smtClean="0"/>
                  <a:t>On considère l’égalité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𝟖</m:t>
                    </m:r>
                  </m:oMath>
                </a14:m>
                <a:r>
                  <a:rPr lang="fr-FR" sz="2000" dirty="0" smtClean="0"/>
                  <a:t>:</a:t>
                </a:r>
              </a:p>
              <a:p>
                <a:endParaRPr lang="fr-FR" sz="2000" dirty="0" smtClean="0"/>
              </a:p>
              <a:p>
                <a:pPr lvl="1"/>
                <a:r>
                  <a:rPr lang="fr-FR" sz="1800" dirty="0" smtClean="0"/>
                  <a:t>Si </a:t>
                </a:r>
                <a14:m>
                  <m:oMath xmlns:m="http://schemas.openxmlformats.org/officeDocument/2006/math">
                    <m:r>
                      <a:rPr lang="fr-FR" sz="1800" b="1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fr-FR" sz="1800" b="1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 = </m:t>
                    </m:r>
                    <m:r>
                      <a:rPr lang="fr-FR" sz="1800" b="1" i="1" dirty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𝟔</m:t>
                    </m:r>
                  </m:oMath>
                </a14:m>
                <a:r>
                  <a:rPr lang="fr-FR" sz="1800" dirty="0" smtClean="0"/>
                  <a:t>, alors l’égalité est…</a:t>
                </a:r>
              </a:p>
              <a:p>
                <a:pPr lvl="1"/>
                <a:endParaRPr lang="fr-FR" sz="1800" dirty="0" smtClean="0"/>
              </a:p>
              <a:p>
                <a:pPr lvl="1"/>
                <a:endParaRPr lang="fr-FR" sz="1800" dirty="0"/>
              </a:p>
              <a:p>
                <a:pPr lvl="1"/>
                <a:r>
                  <a:rPr lang="fr-FR" sz="1800" dirty="0"/>
                  <a:t>Si </a:t>
                </a:r>
                <a14:m>
                  <m:oMath xmlns:m="http://schemas.openxmlformats.org/officeDocument/2006/math">
                    <m:r>
                      <a:rPr lang="fr-FR" sz="18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fr-FR" sz="18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=</m:t>
                    </m:r>
                    <m:r>
                      <a:rPr lang="en-US" sz="18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fr-FR" sz="1800" dirty="0"/>
                  <a:t>, alors l’égalité est…</a:t>
                </a:r>
              </a:p>
              <a:p>
                <a:pPr lvl="1"/>
                <a:endParaRPr lang="fr-FR" dirty="0" smtClean="0"/>
              </a:p>
              <a:p>
                <a:pPr lvl="1"/>
                <a:endParaRPr lang="fr-FR" dirty="0"/>
              </a:p>
              <a:p>
                <a:pPr lvl="1"/>
                <a:endParaRPr lang="fr-FR" dirty="0" smtClean="0"/>
              </a:p>
              <a:p>
                <a:pPr marL="0" indent="0">
                  <a:buNone/>
                </a:pPr>
                <a:endParaRPr lang="fr-FR" sz="2000" dirty="0" smtClean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654152"/>
                <a:ext cx="9954272" cy="4132693"/>
              </a:xfrm>
              <a:blipFill rotWithShape="0">
                <a:blip r:embed="rId2"/>
                <a:stretch>
                  <a:fillRect l="-245" t="-88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5546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4 (fiche)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54152"/>
            <a:ext cx="8389393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dirty="0" smtClean="0"/>
              <a:t>Tester une égalité.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7309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Exercices 53 et 54 page 149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4244" y="1270000"/>
            <a:ext cx="8036416" cy="4018208"/>
          </a:xfrm>
          <a:prstGeom prst="rect">
            <a:avLst/>
          </a:prstGeom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675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41 page 148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19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243" y="1471276"/>
            <a:ext cx="6978445" cy="3783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48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7" y="609600"/>
            <a:ext cx="10509161" cy="1320800"/>
          </a:xfrm>
        </p:spPr>
        <p:txBody>
          <a:bodyPr/>
          <a:lstStyle/>
          <a:p>
            <a:r>
              <a:rPr lang="fr-FR" dirty="0"/>
              <a:t>Chapitre </a:t>
            </a:r>
            <a:r>
              <a:rPr lang="fr-FR" dirty="0" smtClean="0"/>
              <a:t>5: </a:t>
            </a:r>
            <a:r>
              <a:rPr lang="fr-FR" dirty="0"/>
              <a:t>Expressions littérales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  <p:pic>
        <p:nvPicPr>
          <p:cNvPr id="7" name="Picture 2" descr="https://pixabay.com/static/uploads/photo/2012/04/24/21/13/question-mark-40876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253" y="1930400"/>
            <a:ext cx="2133235" cy="3168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483623"/>
            <a:ext cx="11726800" cy="2620274"/>
          </a:xfrm>
          <a:prstGeom prst="rect">
            <a:avLst/>
          </a:prstGeom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89572" y="208826"/>
            <a:ext cx="2038570" cy="2122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6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55 page 149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20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296" y="1386436"/>
            <a:ext cx="8566463" cy="453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21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</a:t>
            </a:r>
            <a:r>
              <a:rPr lang="fr-FR" dirty="0" smtClean="0"/>
              <a:t>40 </a:t>
            </a:r>
            <a:r>
              <a:rPr lang="fr-FR" dirty="0" smtClean="0"/>
              <a:t>page 149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21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063" y="1495204"/>
            <a:ext cx="7674883" cy="4546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01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 ( Plickers )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sz="1600" b="1" dirty="0"/>
          </a:p>
          <a:p>
            <a:pPr lvl="2"/>
            <a:endParaRPr lang="fr-FR" sz="1800" dirty="0" smtClean="0"/>
          </a:p>
          <a:p>
            <a:pPr lvl="2"/>
            <a:endParaRPr lang="fr-FR" sz="1800" dirty="0" smtClean="0"/>
          </a:p>
          <a:p>
            <a:pPr lvl="2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22</a:t>
            </a:fld>
            <a:endParaRPr lang="fr-FR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1128" y="1665097"/>
            <a:ext cx="4810125" cy="4619625"/>
          </a:xfrm>
          <a:prstGeom prst="rect">
            <a:avLst/>
          </a:prstGeom>
        </p:spPr>
      </p:pic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7164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1:</a:t>
                </a:r>
                <a:br>
                  <a:rPr lang="fr-FR" sz="2800" dirty="0" smtClean="0"/>
                </a:br>
                <a:r>
                  <a:rPr lang="fr-FR" sz="2400" dirty="0" smtClean="0"/>
                  <a:t>Le produit de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𝟔</m:t>
                    </m:r>
                  </m:oMath>
                </a14:m>
                <a:r>
                  <a:rPr lang="fr-FR" sz="2400" dirty="0" smtClean="0"/>
                  <a:t> par la somme de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fr-FR" sz="2400" dirty="0" smtClean="0"/>
                  <a:t> et de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fr-FR" sz="2400" dirty="0" smtClean="0"/>
                  <a:t> est…</a:t>
                </a:r>
                <a:endParaRPr lang="fr-FR" sz="1600" dirty="0" smtClean="0"/>
              </a:p>
              <a:p>
                <a:pPr lvl="1"/>
                <a:endParaRPr lang="fr-F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23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60043908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𝟔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𝟔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𝒏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𝟔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×(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𝒏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60043908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61029" r="-300000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61029" r="-200761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61029" r="-100253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6627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2:</a:t>
                </a:r>
                <a:br>
                  <a:rPr lang="fr-FR" sz="2800" dirty="0" smtClean="0"/>
                </a:b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fr-FR" sz="2400" dirty="0" smtClean="0"/>
                  <a:t> est un nombre. Le triple du nombre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fr-FR" sz="2400" dirty="0" smtClean="0"/>
                  <a:t> est…</a:t>
                </a:r>
                <a:endParaRPr lang="fr-FR" sz="1600" dirty="0" smtClean="0"/>
              </a:p>
              <a:p>
                <a:pPr lvl="1"/>
                <a:endParaRPr lang="fr-F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24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96077535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𝒏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US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r>
                                  <a:rPr lang="en-US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𝒏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96077535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61029" r="-300000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61029" r="-200761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61029" r="-100253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0643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3:</a:t>
                </a:r>
                <a:br>
                  <a:rPr lang="fr-FR" sz="2800" dirty="0" smtClean="0"/>
                </a:br>
                <a:r>
                  <a:rPr lang="fr-FR" sz="2400" dirty="0" smtClean="0"/>
                  <a:t>Calculer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𝟕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fr-FR" sz="2400" dirty="0"/>
                  <a:t> </a:t>
                </a:r>
                <a:r>
                  <a:rPr lang="fr-FR" sz="2400" dirty="0" smtClean="0"/>
                  <a:t>pour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endParaRPr lang="fr-FR" sz="1600" dirty="0" smtClean="0"/>
              </a:p>
              <a:p>
                <a:pPr lvl="1"/>
                <a:endParaRPr lang="fr-F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25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53803535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𝟑𝟓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𝟐𝟑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𝟏𝟐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53803535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61029" r="-300000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61029" r="-200761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61029" r="-100253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0053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4:</a:t>
                </a:r>
                <a:br>
                  <a:rPr lang="fr-FR" sz="2800" dirty="0" smtClean="0"/>
                </a:br>
                <a:r>
                  <a:rPr lang="fr-FR" sz="2400" dirty="0" smtClean="0"/>
                  <a:t>L’égalité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𝒚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𝒚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𝟔</m:t>
                    </m:r>
                  </m:oMath>
                </a14:m>
                <a:r>
                  <a:rPr lang="fr-FR" sz="2400" dirty="0"/>
                  <a:t> </a:t>
                </a:r>
                <a:r>
                  <a:rPr lang="fr-FR" sz="2400" dirty="0" smtClean="0"/>
                  <a:t>est vraie pour:</a:t>
                </a:r>
                <a:endParaRPr lang="fr-FR" sz="1600" dirty="0" smtClean="0"/>
              </a:p>
              <a:p>
                <a:pPr lvl="1"/>
                <a:endParaRPr lang="fr-FR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26</a:t>
            </a:fld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42384608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  <m:r>
                                  <a:rPr lang="en-US" sz="20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fr-FR" sz="20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</m:oMath>
                            </m:oMathPara>
                          </a14:m>
                          <a:endParaRPr lang="fr-FR" sz="20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fr-FR" sz="2000" b="1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fr-FR" sz="20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𝒕𝒐𝒖𝒋𝒐𝒖𝒓𝒔</m:t>
                                </m:r>
                                <m:r>
                                  <a:rPr lang="en-US" sz="20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0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𝒗𝒓𝒂𝒊𝒆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42384608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61029" r="-300000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61029" r="-200761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61029" r="-100253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9271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5:</a:t>
                </a:r>
                <a:br>
                  <a:rPr lang="fr-FR" sz="2800" dirty="0" smtClean="0"/>
                </a:br>
                <a:r>
                  <a:rPr lang="fr-FR" sz="2400" dirty="0" smtClean="0"/>
                  <a:t>L’égalité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𝒂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+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𝟕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fr-FR" sz="2400" dirty="0"/>
                  <a:t> </a:t>
                </a:r>
                <a:r>
                  <a:rPr lang="fr-FR" sz="2400" dirty="0" smtClean="0"/>
                  <a:t>est vraie pour </a:t>
                </a:r>
                <a14:m>
                  <m:oMath xmlns:m="http://schemas.openxmlformats.org/officeDocument/2006/math">
                    <m:r>
                      <a:rPr lang="en-US" sz="24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𝒂</m:t>
                    </m:r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fr-FR" sz="2400" dirty="0" smtClean="0"/>
                  <a:t>et:</a:t>
                </a:r>
                <a:endParaRPr lang="fr-FR" sz="1600" dirty="0" smtClean="0"/>
              </a:p>
              <a:p>
                <a:pPr lvl="1"/>
                <a:endParaRPr lang="fr-FR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27</a:t>
            </a:fld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8035920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0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𝒃</m:t>
                                </m:r>
                                <m:r>
                                  <a:rPr lang="fr-FR" sz="20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fr-FR" sz="20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</m:oMath>
                            </m:oMathPara>
                          </a14:m>
                          <a:endParaRPr lang="fr-FR" sz="20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000" b="1" i="1" noProof="0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𝒃</m:t>
                                </m:r>
                                <m:r>
                                  <a:rPr lang="fr-FR" sz="2000" b="1" i="1" noProof="0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= </m:t>
                                </m:r>
                                <m:r>
                                  <a:rPr lang="fr-FR" sz="2000" b="1" i="1" noProof="0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</m:oMath>
                            </m:oMathPara>
                          </a14:m>
                          <a:endParaRPr lang="fr-FR" sz="2000" b="1" noProof="0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𝒃</m:t>
                                </m:r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fr-FR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𝟗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8035920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61029" r="-300000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61029" r="-200761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61029" r="-100253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7988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 ( Plickers )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sz="1600" b="1" dirty="0"/>
          </a:p>
          <a:p>
            <a:pPr lvl="2"/>
            <a:endParaRPr lang="fr-FR" sz="1800" dirty="0" smtClean="0"/>
          </a:p>
          <a:p>
            <a:pPr lvl="2"/>
            <a:endParaRPr lang="fr-FR" sz="1800" dirty="0" smtClean="0"/>
          </a:p>
          <a:p>
            <a:pPr lvl="2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1128" y="1665097"/>
            <a:ext cx="4810125" cy="4619625"/>
          </a:xfrm>
          <a:prstGeom prst="rect">
            <a:avLst/>
          </a:prstGeom>
        </p:spPr>
      </p:pic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4676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1:</a:t>
                </a:r>
                <a:br>
                  <a:rPr lang="fr-FR" sz="2800" dirty="0" smtClean="0"/>
                </a:br>
                <a14:m>
                  <m:oMath xmlns:m="http://schemas.openxmlformats.org/officeDocument/2006/math">
                    <m:r>
                      <a:rPr lang="en-US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×(</m:t>
                    </m:r>
                    <m:r>
                      <a:rPr lang="en-US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en-US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sz="2400" dirty="0" smtClean="0"/>
                  <a:t> est égal à…</a:t>
                </a:r>
                <a:endParaRPr lang="fr-FR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32910762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𝟐𝟎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𝟏𝟒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𝟗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32910762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61029" r="-300000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61029" r="-200761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61029" r="-100253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7447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2:</a:t>
                </a:r>
                <a:br>
                  <a:rPr lang="fr-FR" sz="2800" dirty="0" smtClean="0"/>
                </a:br>
                <a14:m>
                  <m:oMath xmlns:m="http://schemas.openxmlformats.org/officeDocument/2006/math">
                    <m:r>
                      <a:rPr lang="en-US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en-US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fr-FR" sz="2400" dirty="0" smtClean="0"/>
                  <a:t> est égal à…</a:t>
                </a:r>
                <a:endParaRPr lang="fr-FR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𝟐𝟎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𝟏𝟒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𝟗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61029" r="-300000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61029" r="-200761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61029" r="-100253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8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0136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3:</a:t>
                </a:r>
                <a:br>
                  <a:rPr lang="fr-FR" sz="2800" dirty="0" smtClean="0"/>
                </a:br>
                <a14:m>
                  <m:oMath xmlns:m="http://schemas.openxmlformats.org/officeDocument/2006/math">
                    <m:r>
                      <a:rPr lang="en-US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𝟏𝟐</m:t>
                    </m:r>
                    <m:r>
                      <a:rPr lang="en-US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400" dirty="0" smtClean="0"/>
                  <a:t>est égal à…</a:t>
                </a:r>
                <a:endParaRPr lang="fr-FR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32866998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𝟑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𝟏𝟎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𝟏𝟎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32866998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61029" r="-300000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61029" r="-200761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61029" r="-100253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6049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299179" cy="3880773"/>
          </a:xfrm>
        </p:spPr>
        <p:txBody>
          <a:bodyPr/>
          <a:lstStyle/>
          <a:p>
            <a:r>
              <a:rPr lang="fr-FR" sz="2800" dirty="0" smtClean="0"/>
              <a:t>Question 4:</a:t>
            </a:r>
            <a:br>
              <a:rPr lang="fr-FR" sz="2800" dirty="0" smtClean="0"/>
            </a:br>
            <a:r>
              <a:rPr lang="fr-FR" sz="2400" dirty="0" smtClean="0"/>
              <a:t>Pour ce triangle on peut </a:t>
            </a:r>
            <a:br>
              <a:rPr lang="fr-FR" sz="2400" dirty="0" smtClean="0"/>
            </a:br>
            <a:r>
              <a:rPr lang="fr-FR" sz="2400" dirty="0" smtClean="0"/>
              <a:t>affirmer que…</a:t>
            </a:r>
            <a:br>
              <a:rPr lang="fr-FR" sz="2400" dirty="0" smtClean="0"/>
            </a:br>
            <a:endParaRPr lang="fr-FR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7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94291688"/>
                  </p:ext>
                </p:extLst>
              </p:nvPr>
            </p:nvGraphicFramePr>
            <p:xfrm>
              <a:off x="1146003" y="3938694"/>
              <a:ext cx="9608432" cy="1433405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51193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92147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fr-FR" sz="2400" b="1" i="1" noProof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fr-FR" sz="2400" b="1" i="0" noProof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𝐥</m:t>
                                    </m:r>
                                  </m:e>
                                  <m:sup>
                                    <m:r>
                                      <a:rPr lang="fr-FR" sz="2400" b="1" i="0" noProof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p>
                                <m:r>
                                  <a:rPr lang="fr-FR" sz="2400" b="1" i="0" noProof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𝐚𝐢𝐫𝐞</m:t>
                                </m:r>
                                <m:r>
                                  <a:rPr lang="fr-FR" sz="2400" b="1" i="0" noProof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fr-FR" sz="2400" b="1" i="0" noProof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𝐦𝐞𝐬𝐮𝐫𝐞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fr-FR" sz="2400" b="1" i="1" noProof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𝟏𝟐</m:t>
                                </m:r>
                                <m:r>
                                  <a:rPr lang="fr-FR" sz="2400" b="1" i="1" noProof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fr-FR" sz="2400" b="1" i="1" noProof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fr-FR" sz="2400" b="1" i="1" noProof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𝒄𝒎</m:t>
                                    </m:r>
                                  </m:e>
                                  <m:sup>
                                    <m:r>
                                      <a:rPr lang="fr-FR" sz="2400" b="1" i="1" noProof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fr-FR" sz="2400" b="1" noProof="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fr-FR" sz="2400" b="1" i="1" noProof="0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fr-FR" sz="2400" b="1" i="0" noProof="0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𝐥</m:t>
                                    </m:r>
                                  </m:e>
                                  <m:sup>
                                    <m:r>
                                      <a:rPr lang="fr-FR" sz="2400" b="1" i="0" noProof="0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p>
                                <m:r>
                                  <a:rPr lang="fr-FR" sz="2400" b="1" i="0" noProof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𝐚𝐢𝐫𝐞</m:t>
                                </m:r>
                                <m:r>
                                  <a:rPr lang="fr-FR" sz="2400" b="1" i="0" noProof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fr-FR" sz="2400" b="1" i="0" noProof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𝐦𝐞𝐬𝐮𝐫𝐞</m:t>
                                </m:r>
                              </m:oMath>
                            </m:oMathPara>
                          </a14:m>
                          <a:r>
                            <a:rPr lang="fr-FR" sz="2400" b="1" i="0" noProof="0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a:t/>
                          </a:r>
                          <a:br>
                            <a:rPr lang="fr-FR" sz="2400" b="1" i="0" noProof="0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a:br>
                          <a:r>
                            <a:rPr lang="fr-FR" sz="2400" b="1" i="1" noProof="0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fr-FR" sz="2400" b="1" i="1" noProof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  <m:r>
                                <a:rPr lang="fr-FR" sz="2400" b="1" i="1" noProof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b="1" i="1" noProof="0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𝒄𝒎</m:t>
                              </m:r>
                            </m:oMath>
                          </a14:m>
                          <a:endParaRPr lang="fr-FR" sz="2400" b="1" noProof="0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i="0" noProof="0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a:t>le périmètre </a:t>
                          </a:r>
                          <a:r>
                            <a:rPr lang="fr-FR" sz="2400" b="1" i="1" noProof="0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a:t/>
                          </a:r>
                          <a:br>
                            <a:rPr lang="fr-FR" sz="2400" b="1" i="1" noProof="0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a:br>
                          <a:r>
                            <a:rPr lang="fr-FR" sz="2400" b="1" i="0" noProof="0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a:t>mesure</a:t>
                          </a:r>
                          <a:r>
                            <a:rPr lang="fr-FR" sz="2400" b="1" i="1" noProof="0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fr-FR" sz="2400" b="1" i="1" noProof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𝟏𝟐</m:t>
                              </m:r>
                              <m:r>
                                <a:rPr lang="fr-FR" sz="2400" b="1" i="1" noProof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b="1" i="1" noProof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  <m:sSup>
                                <m:sSupPr>
                                  <m:ctrlPr>
                                    <a:rPr lang="fr-FR" sz="2400" b="1" i="1" noProof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sz="2400" b="1" i="1" noProof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𝒎</m:t>
                                  </m:r>
                                </m:e>
                                <m:sup>
                                  <m:r>
                                    <a:rPr lang="fr-FR" sz="2400" b="1" i="1" noProof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fr-FR" sz="2400" b="1" noProof="0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noProof="0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noProof="0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94291688"/>
                  </p:ext>
                </p:extLst>
              </p:nvPr>
            </p:nvGraphicFramePr>
            <p:xfrm>
              <a:off x="1146003" y="3938694"/>
              <a:ext cx="9608432" cy="1433405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51193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921475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53" t="-60526" r="-300000" b="-92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00508" t="-60526" r="-200761" b="-92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00000" t="-60526" r="-100253" b="-92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noProof="0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noProof="0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/>
              <p:cNvSpPr txBox="1"/>
              <p:nvPr/>
            </p:nvSpPr>
            <p:spPr>
              <a:xfrm>
                <a:off x="5569219" y="3140348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9219" y="3140348"/>
                <a:ext cx="762000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/>
              <p:cNvSpPr txBox="1"/>
              <p:nvPr/>
            </p:nvSpPr>
            <p:spPr>
              <a:xfrm>
                <a:off x="6856155" y="513361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6155" y="513361"/>
                <a:ext cx="762000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/>
              <p:cNvSpPr txBox="1"/>
              <p:nvPr/>
            </p:nvSpPr>
            <p:spPr>
              <a:xfrm>
                <a:off x="7816616" y="2025961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6616" y="2025961"/>
                <a:ext cx="762000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7046655" y="2624617"/>
                <a:ext cx="762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fr-FR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6655" y="2624617"/>
                <a:ext cx="762000" cy="461665"/>
              </a:xfrm>
              <a:prstGeom prst="rect">
                <a:avLst/>
              </a:prstGeom>
              <a:blipFill rotWithShape="0">
                <a:blip r:embed="rId7"/>
                <a:stretch>
                  <a:fillRect l="-2400" r="-12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ZoneTexte 22"/>
              <p:cNvSpPr txBox="1"/>
              <p:nvPr/>
            </p:nvSpPr>
            <p:spPr>
              <a:xfrm>
                <a:off x="7750913" y="1319141"/>
                <a:ext cx="762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fr-FR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ZoneText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0913" y="1319141"/>
                <a:ext cx="762000" cy="461665"/>
              </a:xfrm>
              <a:prstGeom prst="rect">
                <a:avLst/>
              </a:prstGeom>
              <a:blipFill rotWithShape="0">
                <a:blip r:embed="rId8"/>
                <a:stretch>
                  <a:fillRect l="-1600" r="-72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ZoneTexte 23"/>
              <p:cNvSpPr txBox="1"/>
              <p:nvPr/>
            </p:nvSpPr>
            <p:spPr>
              <a:xfrm>
                <a:off x="5872822" y="1570107"/>
                <a:ext cx="762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fr-FR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" name="ZoneText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2822" y="1570107"/>
                <a:ext cx="762000" cy="461665"/>
              </a:xfrm>
              <a:prstGeom prst="rect">
                <a:avLst/>
              </a:prstGeom>
              <a:blipFill rotWithShape="0">
                <a:blip r:embed="rId9"/>
                <a:stretch>
                  <a:fillRect l="-2400" r="-12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 rot="19803569">
            <a:off x="7653115" y="1965385"/>
            <a:ext cx="286641" cy="28664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Triangle isocèle 4"/>
          <p:cNvSpPr/>
          <p:nvPr/>
        </p:nvSpPr>
        <p:spPr>
          <a:xfrm rot="19767051">
            <a:off x="5713165" y="1445019"/>
            <a:ext cx="2090211" cy="1335887"/>
          </a:xfrm>
          <a:prstGeom prst="triangle">
            <a:avLst>
              <a:gd name="adj" fmla="val 100000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8909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299179" cy="3880773"/>
          </a:xfrm>
        </p:spPr>
        <p:txBody>
          <a:bodyPr/>
          <a:lstStyle/>
          <a:p>
            <a:r>
              <a:rPr lang="fr-FR" sz="2800" dirty="0" smtClean="0"/>
              <a:t>Question 5:</a:t>
            </a:r>
            <a:br>
              <a:rPr lang="fr-FR" sz="2800" dirty="0" smtClean="0"/>
            </a:br>
            <a:r>
              <a:rPr lang="fr-FR" sz="2400" dirty="0" smtClean="0"/>
              <a:t>Pour ce rectangle, on peut </a:t>
            </a:r>
            <a:br>
              <a:rPr lang="fr-FR" sz="2400" dirty="0" smtClean="0"/>
            </a:br>
            <a:r>
              <a:rPr lang="fr-FR" sz="2400" dirty="0" smtClean="0"/>
              <a:t>affirmer que…</a:t>
            </a:r>
            <a:br>
              <a:rPr lang="fr-FR" sz="2400" dirty="0" smtClean="0"/>
            </a:br>
            <a:endParaRPr lang="fr-FR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8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90624682"/>
                  </p:ext>
                </p:extLst>
              </p:nvPr>
            </p:nvGraphicFramePr>
            <p:xfrm>
              <a:off x="1146003" y="3938694"/>
              <a:ext cx="9608432" cy="1433405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51193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noProof="0" dirty="0" smtClean="0"/>
                            <a:t>A</a:t>
                          </a:r>
                          <a:endParaRPr lang="fr-FR" sz="2400" noProof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noProof="0" dirty="0" smtClean="0"/>
                            <a:t>B</a:t>
                          </a:r>
                          <a:endParaRPr lang="fr-FR" sz="2400" noProof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noProof="0" dirty="0" smtClean="0"/>
                            <a:t>C</a:t>
                          </a:r>
                          <a:endParaRPr lang="fr-FR" sz="2400" noProof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noProof="0" dirty="0" smtClean="0"/>
                            <a:t>D</a:t>
                          </a:r>
                          <a:endParaRPr lang="fr-FR" sz="2400" noProof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92147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000" b="1" i="0" noProof="0" dirty="0" smtClean="0">
                              <a:solidFill>
                                <a:srgbClr val="FF0000"/>
                              </a:solidFill>
                              <a:latin typeface="+mj-lt"/>
                            </a:rPr>
                            <a:t>le périmètre est</a:t>
                          </a:r>
                          <a:endParaRPr lang="fr-FR" sz="2000" b="1" noProof="0" dirty="0" smtClean="0">
                            <a:solidFill>
                              <a:srgbClr val="FF0000"/>
                            </a:solidFill>
                          </a:endParaRP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000" b="1" i="1" noProof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  <m:r>
                                  <a:rPr lang="fr-FR" sz="2000" b="1" i="1" noProof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fr-FR" sz="2000" b="1" i="1" noProof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𝒍</m:t>
                                </m:r>
                                <m:r>
                                  <a:rPr lang="fr-FR" sz="2000" b="1" i="1" noProof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r>
                                  <a:rPr lang="fr-FR" sz="2000" b="1" i="1" noProof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fr-FR" sz="2000" b="1" noProof="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000" b="1" noProof="0" dirty="0" smtClean="0">
                              <a:solidFill>
                                <a:srgbClr val="00B050"/>
                              </a:solidFill>
                            </a:rPr>
                            <a:t>le</a:t>
                          </a:r>
                          <a:r>
                            <a:rPr lang="fr-FR" sz="2000" b="1" baseline="0" noProof="0" dirty="0" smtClean="0">
                              <a:solidFill>
                                <a:srgbClr val="00B050"/>
                              </a:solidFill>
                            </a:rPr>
                            <a:t> périmètre est</a:t>
                          </a:r>
                          <a:br>
                            <a:rPr lang="fr-FR" sz="2000" b="1" baseline="0" noProof="0" dirty="0" smtClean="0">
                              <a:solidFill>
                                <a:srgbClr val="00B050"/>
                              </a:solidFill>
                            </a:rPr>
                          </a:b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000" b="1" i="1" baseline="0" noProof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  <m:r>
                                  <a:rPr lang="fr-FR" sz="2000" b="1" i="1" baseline="0" noProof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r>
                                  <a:rPr lang="en-US" sz="2000" b="1" i="1" baseline="0" noProof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𝒍</m:t>
                                </m:r>
                              </m:oMath>
                            </m:oMathPara>
                          </a14:m>
                          <a:endParaRPr lang="fr-FR" sz="2000" b="1" noProof="0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000" b="1" i="0" noProof="0" dirty="0" smtClean="0">
                              <a:solidFill>
                                <a:srgbClr val="0070C0"/>
                              </a:solidFill>
                              <a:latin typeface="+mj-lt"/>
                            </a:rPr>
                            <a:t>l′aire est</a:t>
                          </a:r>
                          <a:r>
                            <a:rPr lang="fr-FR" sz="2000" b="1" noProof="0" dirty="0" smtClean="0">
                              <a:solidFill>
                                <a:srgbClr val="0070C0"/>
                              </a:solidFill>
                            </a:rPr>
                            <a:t/>
                          </a:r>
                          <a:br>
                            <a:rPr lang="fr-FR" sz="2000" b="1" noProof="0" dirty="0" smtClean="0">
                              <a:solidFill>
                                <a:srgbClr val="0070C0"/>
                              </a:solidFill>
                            </a:rPr>
                          </a:b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000" b="1" i="1" noProof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𝒍</m:t>
                                </m:r>
                                <m:r>
                                  <a:rPr lang="fr-FR" sz="2000" b="1" i="1" noProof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  <m:r>
                                  <a:rPr lang="fr-FR" sz="2000" b="1" i="1" noProof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</m:oMath>
                            </m:oMathPara>
                          </a14:m>
                          <a:endParaRPr lang="fr-FR" sz="2000" b="1" noProof="0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0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0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90624682"/>
                  </p:ext>
                </p:extLst>
              </p:nvPr>
            </p:nvGraphicFramePr>
            <p:xfrm>
              <a:off x="1146003" y="3938694"/>
              <a:ext cx="9608432" cy="1433405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51193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noProof="0" dirty="0" smtClean="0"/>
                            <a:t>A</a:t>
                          </a:r>
                          <a:endParaRPr lang="fr-FR" sz="2400" noProof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noProof="0" dirty="0" smtClean="0"/>
                            <a:t>B</a:t>
                          </a:r>
                          <a:endParaRPr lang="fr-FR" sz="2400" noProof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noProof="0" dirty="0" smtClean="0"/>
                            <a:t>C</a:t>
                          </a:r>
                          <a:endParaRPr lang="fr-FR" sz="2400" noProof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noProof="0" dirty="0" smtClean="0"/>
                            <a:t>D</a:t>
                          </a:r>
                          <a:endParaRPr lang="fr-FR" sz="2400" noProof="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921475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53" t="-60526" r="-300000" b="-13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00508" t="-60526" r="-200761" b="-13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00000" t="-60526" r="-100253" b="-13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0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0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/>
              <p:cNvSpPr txBox="1"/>
              <p:nvPr/>
            </p:nvSpPr>
            <p:spPr>
              <a:xfrm>
                <a:off x="6711022" y="1260493"/>
                <a:ext cx="762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𝑳</m:t>
                      </m:r>
                    </m:oMath>
                  </m:oMathPara>
                </a14:m>
                <a:endParaRPr lang="fr-FR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1022" y="1260493"/>
                <a:ext cx="762000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/>
              <p:cNvSpPr txBox="1"/>
              <p:nvPr/>
            </p:nvSpPr>
            <p:spPr>
              <a:xfrm>
                <a:off x="4988377" y="2206846"/>
                <a:ext cx="762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𝒍</m:t>
                      </m:r>
                    </m:oMath>
                  </m:oMathPara>
                </a14:m>
                <a:endParaRPr lang="fr-FR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8377" y="2206846"/>
                <a:ext cx="762000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8628759" y="1795464"/>
            <a:ext cx="286641" cy="28664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8628759" y="2619680"/>
            <a:ext cx="286641" cy="28664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5613400" y="1794951"/>
            <a:ext cx="286641" cy="28664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5613400" y="2619167"/>
            <a:ext cx="286641" cy="28664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5613400" y="1795464"/>
            <a:ext cx="3302000" cy="1112836"/>
          </a:xfrm>
          <a:prstGeom prst="rect">
            <a:avLst/>
          </a:prstGeom>
          <a:solidFill>
            <a:srgbClr val="7030A0">
              <a:alpha val="41176"/>
            </a:srgb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596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Expression littérale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54152"/>
            <a:ext cx="9954272" cy="3880773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Définition:</a:t>
            </a:r>
          </a:p>
          <a:p>
            <a:pPr marL="0" indent="0">
              <a:buNone/>
            </a:pPr>
            <a:r>
              <a:rPr lang="fr-FR" sz="2000" dirty="0" smtClean="0"/>
              <a:t>Une </a:t>
            </a:r>
            <a:r>
              <a:rPr lang="fr-FR" sz="2000" b="1" dirty="0" smtClean="0">
                <a:solidFill>
                  <a:schemeClr val="accent2"/>
                </a:solidFill>
              </a:rPr>
              <a:t>expression littérale </a:t>
            </a:r>
            <a:r>
              <a:rPr lang="fr-FR" sz="2000" dirty="0" smtClean="0"/>
              <a:t>est une </a:t>
            </a:r>
            <a:r>
              <a:rPr lang="fr-FR" sz="2000" dirty="0"/>
              <a:t>expression dans laquelle certains </a:t>
            </a:r>
            <a:r>
              <a:rPr lang="fr-FR" sz="2000" b="1" dirty="0" smtClean="0">
                <a:solidFill>
                  <a:srgbClr val="0070C0"/>
                </a:solidFill>
              </a:rPr>
              <a:t>nombres</a:t>
            </a:r>
            <a:br>
              <a:rPr lang="fr-FR" sz="2000" b="1" dirty="0" smtClean="0">
                <a:solidFill>
                  <a:srgbClr val="0070C0"/>
                </a:solidFill>
              </a:rPr>
            </a:br>
            <a:r>
              <a:rPr lang="fr-FR" sz="2000" dirty="0" smtClean="0">
                <a:solidFill>
                  <a:srgbClr val="0070C0"/>
                </a:solidFill>
              </a:rPr>
              <a:t> </a:t>
            </a:r>
            <a:r>
              <a:rPr lang="fr-FR" sz="2000" dirty="0"/>
              <a:t>sont représentés par des </a:t>
            </a:r>
            <a:r>
              <a:rPr lang="fr-FR" sz="2000" b="1" dirty="0">
                <a:solidFill>
                  <a:srgbClr val="FF0000"/>
                </a:solidFill>
              </a:rPr>
              <a:t>lettres</a:t>
            </a:r>
            <a:r>
              <a:rPr lang="fr-FR" sz="2000" dirty="0"/>
              <a:t>.</a:t>
            </a:r>
          </a:p>
          <a:p>
            <a:pPr lvl="1"/>
            <a:r>
              <a:rPr lang="fr-FR" sz="2000" dirty="0"/>
              <a:t>Si une lettre apparait plusieurs fois, elle désigne toujours le même nombre.</a:t>
            </a:r>
          </a:p>
          <a:p>
            <a:pPr lvl="1"/>
            <a:r>
              <a:rPr lang="fr-FR" sz="2000" dirty="0"/>
              <a:t>Une expression littérale traduit un programme de calcul.</a:t>
            </a:r>
          </a:p>
          <a:p>
            <a:pPr marL="0" indent="0">
              <a:buNone/>
            </a:pP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/>
            </a:r>
            <a:br>
              <a:rPr lang="fr-FR" sz="2000" dirty="0" smtClean="0"/>
            </a:br>
            <a:endParaRPr lang="fr-FR" sz="2000" dirty="0" smtClean="0"/>
          </a:p>
        </p:txBody>
      </p:sp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0626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512</Words>
  <Application>Microsoft Office PowerPoint</Application>
  <PresentationFormat>Grand écran</PresentationFormat>
  <Paragraphs>207</Paragraphs>
  <Slides>27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Cambria Math</vt:lpstr>
      <vt:lpstr>Trebuchet MS</vt:lpstr>
      <vt:lpstr>Wingdings 3</vt:lpstr>
      <vt:lpstr>Facette</vt:lpstr>
      <vt:lpstr>Cinquième Chapitre 5:  Expressions littérales</vt:lpstr>
      <vt:lpstr>Chapitre 5: Expressions littérales</vt:lpstr>
      <vt:lpstr>Calcul mental ( Plickers )</vt:lpstr>
      <vt:lpstr>Calcul mental</vt:lpstr>
      <vt:lpstr>Calcul mental</vt:lpstr>
      <vt:lpstr>Calcul mental</vt:lpstr>
      <vt:lpstr>Calcul mental</vt:lpstr>
      <vt:lpstr>Calcul mental</vt:lpstr>
      <vt:lpstr>I. Expression littérale</vt:lpstr>
      <vt:lpstr>I. Expression littérale</vt:lpstr>
      <vt:lpstr>Exercice 1 (fiche)</vt:lpstr>
      <vt:lpstr>Exercices 2 et 3  (fiche)</vt:lpstr>
      <vt:lpstr>II. Test d’une égalité</vt:lpstr>
      <vt:lpstr>II. Test d’une égalité</vt:lpstr>
      <vt:lpstr>II. Test d’une égalité</vt:lpstr>
      <vt:lpstr>II. Test d’une égalité</vt:lpstr>
      <vt:lpstr>Exercice 4 (fiche)</vt:lpstr>
      <vt:lpstr>Exercices 53 et 54 page 149</vt:lpstr>
      <vt:lpstr>Exercice 41 page 148</vt:lpstr>
      <vt:lpstr>Exercice 55 page 149</vt:lpstr>
      <vt:lpstr>Exercice 40 page 149</vt:lpstr>
      <vt:lpstr>Calcul mental ( Plickers )</vt:lpstr>
      <vt:lpstr>Calcul mental</vt:lpstr>
      <vt:lpstr>Calcul mental</vt:lpstr>
      <vt:lpstr>Calcul mental</vt:lpstr>
      <vt:lpstr>Calcul mental</vt:lpstr>
      <vt:lpstr>Calcul mental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1: Nombres décimaux</dc:title>
  <dc:creator>Jean-Louis FELT</dc:creator>
  <cp:lastModifiedBy>Jean-Louis FELT</cp:lastModifiedBy>
  <cp:revision>154</cp:revision>
  <dcterms:created xsi:type="dcterms:W3CDTF">2016-06-28T13:11:46Z</dcterms:created>
  <dcterms:modified xsi:type="dcterms:W3CDTF">2016-12-04T20:15:45Z</dcterms:modified>
</cp:coreProperties>
</file>