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363" r:id="rId4"/>
    <p:sldId id="292" r:id="rId5"/>
    <p:sldId id="364" r:id="rId6"/>
    <p:sldId id="365" r:id="rId7"/>
    <p:sldId id="367" r:id="rId8"/>
    <p:sldId id="368" r:id="rId9"/>
    <p:sldId id="369" r:id="rId10"/>
    <p:sldId id="370" r:id="rId11"/>
    <p:sldId id="366" r:id="rId12"/>
    <p:sldId id="335" r:id="rId13"/>
    <p:sldId id="371" r:id="rId14"/>
    <p:sldId id="372" r:id="rId15"/>
    <p:sldId id="35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br>
              <a:rPr lang="fr-FR" dirty="0" smtClean="0"/>
            </a:br>
            <a:r>
              <a:rPr lang="fr-FR" sz="3600" dirty="0" smtClean="0"/>
              <a:t>Chapitre 9: </a:t>
            </a:r>
            <a:br>
              <a:rPr lang="fr-FR" sz="3600" dirty="0" smtClean="0"/>
            </a:br>
            <a:r>
              <a:rPr lang="fr-FR" sz="3600" dirty="0" smtClean="0"/>
              <a:t>Les Probabilités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fr-FR" dirty="0" smtClean="0"/>
              <a:t>22 page 258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2708"/>
            <a:ext cx="4991100" cy="4000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38" y="1930400"/>
            <a:ext cx="49720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Évènement contraire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/>
                  <a:t>L’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contraire</a:t>
                </a:r>
                <a:r>
                  <a:rPr lang="fr-FR" sz="2000" dirty="0"/>
                  <a:t>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se réalise lorsque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/>
                  <a:t> ne se réalise pas.</a:t>
                </a:r>
                <a:br>
                  <a:rPr lang="fr-FR" sz="2000" dirty="0"/>
                </a:br>
                <a:r>
                  <a:rPr lang="fr-FR" sz="2000" dirty="0"/>
                  <a:t>On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r>
                  <a:rPr lang="fr-FR" sz="2000" u="sng" dirty="0" smtClean="0"/>
                  <a:t>Propriété:</a:t>
                </a:r>
              </a:p>
              <a:p>
                <a:r>
                  <a:rPr lang="fr-FR" sz="2000" dirty="0" smtClean="0"/>
                  <a:t>La somme des probabilités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et de son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contraire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est égale à 1.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31 page 259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63" y="1481137"/>
            <a:ext cx="50292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42 page 262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038725" cy="2438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43" y="609600"/>
            <a:ext cx="5158588" cy="44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50 page 264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8" y="1531980"/>
            <a:ext cx="5611352" cy="42674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86" y="1531980"/>
            <a:ext cx="50101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C’est fini </a:t>
            </a:r>
            <a:r>
              <a:rPr lang="fr-FR" smtClean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9: </a:t>
            </a:r>
            <a:r>
              <a:rPr lang="fr-FR" dirty="0"/>
              <a:t>Les Probabilités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</a:p>
          <a:p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rgbClr val="0070C0"/>
                </a:solidFill>
              </a:rPr>
              <a:t>expérience aléatoire </a:t>
            </a:r>
            <a:r>
              <a:rPr lang="fr-FR" sz="2000" dirty="0" smtClean="0"/>
              <a:t>est une expérience dont le résultat dépend du hasard.</a:t>
            </a:r>
          </a:p>
          <a:p>
            <a:r>
              <a:rPr lang="fr-FR" sz="2000" dirty="0" smtClean="0"/>
              <a:t>L'ensemble de tous les résultats possibles d'une expérience aléatoire s'appelle l'</a:t>
            </a:r>
            <a:r>
              <a:rPr lang="fr-FR" sz="2000" b="1" dirty="0" smtClean="0">
                <a:solidFill>
                  <a:schemeClr val="accent2"/>
                </a:solidFill>
              </a:rPr>
              <a:t>univers</a:t>
            </a:r>
            <a:r>
              <a:rPr lang="fr-FR" sz="2000" b="1" dirty="0" smtClean="0"/>
              <a:t> </a:t>
            </a:r>
            <a:r>
              <a:rPr lang="fr-FR" sz="2000" dirty="0" smtClean="0"/>
              <a:t>de l'expérience.</a:t>
            </a:r>
          </a:p>
          <a:p>
            <a:r>
              <a:rPr lang="fr-FR" sz="2000" dirty="0" smtClean="0"/>
              <a:t>Chacun des résultats possibles s’appelle </a:t>
            </a:r>
            <a:r>
              <a:rPr lang="fr-FR" sz="2000" b="1" dirty="0" smtClean="0">
                <a:solidFill>
                  <a:srgbClr val="FF0000"/>
                </a:solidFill>
              </a:rPr>
              <a:t>issue</a:t>
            </a:r>
            <a:r>
              <a:rPr lang="fr-FR" sz="2000" dirty="0" smtClean="0"/>
              <a:t> ( ou éventualité  ).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7030A0"/>
                </a:solidFill>
              </a:rPr>
              <a:t>évènement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est constitué de zéro, une ou plusieurs issues.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49" y="4419531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oneTexte 6"/>
          <p:cNvSpPr txBox="1"/>
          <p:nvPr/>
        </p:nvSpPr>
        <p:spPr>
          <a:xfrm>
            <a:off x="1136470" y="2428859"/>
            <a:ext cx="25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expérience aléatoire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32412" y="311198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univers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76104" y="376186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issue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50424" y="4349107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évènement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10832836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impossible </a:t>
                </a:r>
                <a:r>
                  <a:rPr lang="fr-FR" sz="2000" dirty="0" smtClean="0"/>
                  <a:t>s’il ne peut pas se produire.</a:t>
                </a:r>
              </a:p>
              <a:p>
                <a:r>
                  <a:rPr lang="fr-FR" sz="2000" dirty="0"/>
                  <a:t>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certain </a:t>
                </a:r>
                <a:r>
                  <a:rPr lang="fr-FR" sz="2000" dirty="0" smtClean="0"/>
                  <a:t>s’il se produit toujours.</a:t>
                </a:r>
              </a:p>
              <a:p>
                <a:r>
                  <a:rPr lang="fr-FR" sz="2000" dirty="0" smtClean="0"/>
                  <a:t>Deux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évènements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sont incompatibles lorsqu’ils ne peuvent se réaliser en même temps.</a:t>
                </a:r>
              </a:p>
              <a:p>
                <a:r>
                  <a:rPr lang="fr-FR" sz="2000" dirty="0" smtClean="0"/>
                  <a:t>L’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évènement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contraire</a:t>
                </a:r>
                <a:r>
                  <a:rPr lang="fr-FR" sz="2000" dirty="0" smtClean="0"/>
                  <a:t>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se réalise lorsque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ne se réalise pas.</a:t>
                </a:r>
                <a:br>
                  <a:rPr lang="fr-FR" sz="2000" dirty="0" smtClean="0"/>
                </a:br>
                <a:r>
                  <a:rPr lang="fr-FR" sz="2000" dirty="0" smtClean="0"/>
                  <a:t>On le 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2000" dirty="0" smtClean="0"/>
                  <a:t>.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10832836" cy="4646123"/>
              </a:xfrm>
              <a:blipFill rotWithShape="0">
                <a:blip r:embed="rId2"/>
                <a:stretch>
                  <a:fillRect l="-225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49" y="4419531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Probabilité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d’un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 </a:t>
                </a:r>
                <a:r>
                  <a:rPr lang="fr-FR" sz="2000" dirty="0" smtClean="0"/>
                  <a:t>est un nombre compris entre 0 et 1.</a:t>
                </a:r>
              </a:p>
              <a:p>
                <a:r>
                  <a:rPr lang="fr-FR" sz="2000" dirty="0" smtClean="0"/>
                  <a:t>On note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que l’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se réalise.</a:t>
                </a:r>
              </a:p>
              <a:p>
                <a:endParaRPr lang="fr-FR" sz="2000" dirty="0" smtClean="0"/>
              </a:p>
              <a:p>
                <a:r>
                  <a:rPr lang="fr-FR" sz="2000" u="sng" dirty="0" smtClean="0"/>
                  <a:t>Propriété:</a:t>
                </a:r>
              </a:p>
              <a:p>
                <a:r>
                  <a:rPr lang="fr-FR" sz="2000" dirty="0" smtClean="0"/>
                  <a:t>La somme des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 toutes les issues est égale à 1.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 </a:t>
                </a:r>
                <a:r>
                  <a:rPr lang="fr-FR" sz="2000" dirty="0" smtClean="0"/>
                  <a:t>est la somme des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des issues qui réalisent cet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 smtClean="0"/>
                  <a:t>.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 r="-3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0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15 page 257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31" y="1476646"/>
            <a:ext cx="6139675" cy="41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smtClean="0"/>
              <a:t>Exercice </a:t>
            </a:r>
            <a:r>
              <a:rPr lang="fr-FR" dirty="0" smtClean="0"/>
              <a:t>16 page 257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21" y="1355062"/>
            <a:ext cx="5029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fr-FR" dirty="0" smtClean="0"/>
              <a:t>21 page 258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46" y="1451899"/>
            <a:ext cx="50101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258</Words>
  <Application>Microsoft Office PowerPoint</Application>
  <PresentationFormat>Grand écran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Wingdings</vt:lpstr>
      <vt:lpstr>Wingdings 3</vt:lpstr>
      <vt:lpstr>Facette</vt:lpstr>
      <vt:lpstr>Troisième Chapitre 9:  Les Probabilités</vt:lpstr>
      <vt:lpstr>Chapitre 9: Les Probabilités</vt:lpstr>
      <vt:lpstr>I. Vocabulaire</vt:lpstr>
      <vt:lpstr>I. Vocabulaire</vt:lpstr>
      <vt:lpstr>I. Vocabulaire</vt:lpstr>
      <vt:lpstr>II. Probabilité</vt:lpstr>
      <vt:lpstr>Exercices 15 page 257</vt:lpstr>
      <vt:lpstr>Exercice 16 page 257</vt:lpstr>
      <vt:lpstr>Exercice 21 page 258</vt:lpstr>
      <vt:lpstr>Exercice 22 page 258</vt:lpstr>
      <vt:lpstr>III. Évènement contraire</vt:lpstr>
      <vt:lpstr>Exercices 31 page 259</vt:lpstr>
      <vt:lpstr>Exercices 42 page 262</vt:lpstr>
      <vt:lpstr>Exercices 50 page 264</vt:lpstr>
      <vt:lpstr>C’est fini 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218</cp:revision>
  <dcterms:created xsi:type="dcterms:W3CDTF">2016-06-28T13:11:46Z</dcterms:created>
  <dcterms:modified xsi:type="dcterms:W3CDTF">2017-03-13T20:46:10Z</dcterms:modified>
</cp:coreProperties>
</file>