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9" r:id="rId3"/>
    <p:sldId id="292" r:id="rId4"/>
    <p:sldId id="358" r:id="rId5"/>
    <p:sldId id="359" r:id="rId6"/>
    <p:sldId id="339" r:id="rId7"/>
    <p:sldId id="360" r:id="rId8"/>
    <p:sldId id="362" r:id="rId9"/>
    <p:sldId id="338" r:id="rId10"/>
    <p:sldId id="335" r:id="rId11"/>
    <p:sldId id="35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8B9A7-7E01-455D-A064-AE8E51C23560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2D046-054C-497B-97C4-EB59B0460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66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986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3A13-85C4-47B2-9484-216BD9FEB385}" type="datetimeFigureOut">
              <a:rPr lang="fr-FR" smtClean="0"/>
              <a:t>02/02/2017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Troisième</a:t>
            </a:r>
            <a:br>
              <a:rPr lang="fr-FR" dirty="0" smtClean="0"/>
            </a:br>
            <a:r>
              <a:rPr lang="fr-FR" sz="3600" dirty="0" smtClean="0"/>
              <a:t>Chapitre 7: </a:t>
            </a:r>
            <a:br>
              <a:rPr lang="fr-FR" sz="3600" dirty="0" smtClean="0"/>
            </a:br>
            <a:r>
              <a:rPr lang="fr-FR" sz="3600" dirty="0" smtClean="0"/>
              <a:t>Les Nombres Premiers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56 et 57 page 137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227" y="1339000"/>
            <a:ext cx="6486257" cy="417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C’est fini </a:t>
            </a:r>
            <a:r>
              <a:rPr lang="fr-FR" smtClean="0">
                <a:sym typeface="Wingdings" panose="05000000000000000000" pitchFamily="2" charset="2"/>
              </a:rPr>
              <a:t>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58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Chapitre 7: </a:t>
            </a:r>
            <a:r>
              <a:rPr lang="fr-FR" dirty="0"/>
              <a:t>Les Nombres Premiers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Nombres premiers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18787" y="1501204"/>
            <a:ext cx="8998700" cy="2126610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Définition:</a:t>
            </a:r>
          </a:p>
          <a:p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rgbClr val="0070C0"/>
                </a:solidFill>
              </a:rPr>
              <a:t>nombre premier </a:t>
            </a:r>
            <a:r>
              <a:rPr lang="fr-FR" sz="2000" dirty="0" smtClean="0"/>
              <a:t>est un </a:t>
            </a:r>
            <a:r>
              <a:rPr lang="fr-FR" sz="2000" b="1" dirty="0" smtClean="0">
                <a:solidFill>
                  <a:srgbClr val="FF0000"/>
                </a:solidFill>
              </a:rPr>
              <a:t>nombre entier </a:t>
            </a:r>
            <a:r>
              <a:rPr lang="fr-FR" sz="2000" dirty="0" smtClean="0"/>
              <a:t>qui n’a que </a:t>
            </a:r>
            <a:r>
              <a:rPr lang="fr-FR" sz="2000" b="1" dirty="0" smtClean="0">
                <a:solidFill>
                  <a:srgbClr val="00B050"/>
                </a:solidFill>
              </a:rPr>
              <a:t>deux diviseurs</a:t>
            </a:r>
            <a:r>
              <a:rPr lang="fr-FR" sz="2000" dirty="0" smtClean="0"/>
              <a:t>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ZoneTexte 2"/>
          <p:cNvSpPr txBox="1"/>
          <p:nvPr/>
        </p:nvSpPr>
        <p:spPr>
          <a:xfrm>
            <a:off x="3716837" y="2364454"/>
            <a:ext cx="2176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1 et lui-même.</a:t>
            </a: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677335" y="2983374"/>
            <a:ext cx="10359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2    3    4    5    6    7    8    9    10    11    12    13    14    15    16    17    18    19</a:t>
            </a:r>
            <a:endParaRPr lang="fr-FR" sz="20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677334" y="3627813"/>
            <a:ext cx="10359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20    21    22    23    24    25    26    27    28    29    </a:t>
            </a:r>
            <a:r>
              <a:rPr lang="en-US" sz="2000" b="1" dirty="0"/>
              <a:t>3</a:t>
            </a:r>
            <a:r>
              <a:rPr lang="en-US" sz="2000" b="1" dirty="0" smtClean="0"/>
              <a:t>0    31    </a:t>
            </a:r>
            <a:r>
              <a:rPr lang="en-US" sz="2000" b="1" dirty="0"/>
              <a:t>3</a:t>
            </a:r>
            <a:r>
              <a:rPr lang="en-US" sz="2000" b="1" dirty="0" smtClean="0"/>
              <a:t>2    33    34    35</a:t>
            </a:r>
            <a:endParaRPr lang="fr-FR" sz="20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677334" y="4272252"/>
            <a:ext cx="10359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36    </a:t>
            </a:r>
            <a:r>
              <a:rPr lang="en-US" sz="2000" b="1" dirty="0"/>
              <a:t>3</a:t>
            </a:r>
            <a:r>
              <a:rPr lang="en-US" sz="2000" b="1" dirty="0" smtClean="0"/>
              <a:t>7    </a:t>
            </a:r>
            <a:r>
              <a:rPr lang="en-US" sz="2000" b="1" dirty="0"/>
              <a:t>3</a:t>
            </a:r>
            <a:r>
              <a:rPr lang="en-US" sz="2000" b="1" dirty="0" smtClean="0"/>
              <a:t>8    </a:t>
            </a:r>
            <a:r>
              <a:rPr lang="en-US" sz="2000" b="1" dirty="0"/>
              <a:t>3</a:t>
            </a:r>
            <a:r>
              <a:rPr lang="en-US" sz="2000" b="1" dirty="0" smtClean="0"/>
              <a:t>9    40    </a:t>
            </a:r>
            <a:r>
              <a:rPr lang="en-US" sz="2000" b="1" dirty="0"/>
              <a:t>4</a:t>
            </a:r>
            <a:r>
              <a:rPr lang="en-US" sz="2000" b="1" dirty="0" smtClean="0"/>
              <a:t>1    42    </a:t>
            </a:r>
            <a:r>
              <a:rPr lang="en-US" sz="2000" b="1" dirty="0"/>
              <a:t>4</a:t>
            </a:r>
            <a:r>
              <a:rPr lang="en-US" sz="2000" b="1" dirty="0" smtClean="0"/>
              <a:t>3    </a:t>
            </a:r>
            <a:r>
              <a:rPr lang="en-US" sz="2000" b="1" dirty="0"/>
              <a:t>4</a:t>
            </a:r>
            <a:r>
              <a:rPr lang="en-US" sz="2000" b="1" dirty="0" smtClean="0"/>
              <a:t>4    45    46    47    48    49    50    51</a:t>
            </a:r>
            <a:endParaRPr lang="fr-FR" sz="2000" b="1" dirty="0"/>
          </a:p>
        </p:txBody>
      </p:sp>
      <p:sp>
        <p:nvSpPr>
          <p:cNvPr id="6" name="Ellipse 5"/>
          <p:cNvSpPr/>
          <p:nvPr/>
        </p:nvSpPr>
        <p:spPr>
          <a:xfrm>
            <a:off x="594028" y="2930874"/>
            <a:ext cx="485174" cy="52437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079202" y="2938916"/>
            <a:ext cx="485174" cy="52437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966243" y="2923504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853284" y="2923504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918915" y="2910625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6115635" y="2897746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541174" y="2885143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2451417" y="3531202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6115635" y="3553795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7319091" y="3540917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1321789" y="4199627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3691502" y="4177034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4906428" y="4186748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7314778" y="4199847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9762850" y="2876709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1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" grpId="0"/>
      <p:bldP spid="5" grpId="0"/>
      <p:bldP spid="12" grpId="0"/>
      <p:bldP spid="13" grpId="0"/>
      <p:bldP spid="6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35 page 135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080" y="1270000"/>
            <a:ext cx="5979673" cy="428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28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34 page 135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396" y="1257121"/>
            <a:ext cx="7878606" cy="164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94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Décomposition en produit de facteurs premiers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grpSp>
        <p:nvGrpSpPr>
          <p:cNvPr id="5" name="Group 20"/>
          <p:cNvGrpSpPr/>
          <p:nvPr/>
        </p:nvGrpSpPr>
        <p:grpSpPr>
          <a:xfrm>
            <a:off x="9249426" y="417270"/>
            <a:ext cx="2263566" cy="1634331"/>
            <a:chOff x="7010436" y="978297"/>
            <a:chExt cx="2263566" cy="1634331"/>
          </a:xfrm>
        </p:grpSpPr>
        <p:sp>
          <p:nvSpPr>
            <p:cNvPr id="6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652758" y="1859271"/>
            <a:ext cx="8596668" cy="2004391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Propriété:</a:t>
            </a:r>
          </a:p>
          <a:p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rgbClr val="FF0000"/>
                </a:solidFill>
              </a:rPr>
              <a:t>nombre entier </a:t>
            </a:r>
            <a:r>
              <a:rPr lang="fr-FR" sz="2000" dirty="0" smtClean="0"/>
              <a:t>supérieur ou égal à 2 se </a:t>
            </a:r>
            <a:r>
              <a:rPr lang="fr-FR" sz="2000" b="1" dirty="0" smtClean="0">
                <a:solidFill>
                  <a:srgbClr val="00B050"/>
                </a:solidFill>
              </a:rPr>
              <a:t>décompose</a:t>
            </a:r>
            <a:r>
              <a:rPr lang="fr-FR" sz="2000" dirty="0" smtClean="0"/>
              <a:t> en </a:t>
            </a:r>
            <a:br>
              <a:rPr lang="fr-FR" sz="2000" dirty="0" smtClean="0"/>
            </a:br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rgbClr val="0070C0"/>
                </a:solidFill>
              </a:rPr>
              <a:t>unique produit </a:t>
            </a:r>
            <a:r>
              <a:rPr lang="fr-FR" sz="2000" dirty="0" smtClean="0"/>
              <a:t>de </a:t>
            </a:r>
            <a:r>
              <a:rPr lang="fr-FR" sz="2000" b="1" dirty="0" smtClean="0">
                <a:solidFill>
                  <a:srgbClr val="FFC000"/>
                </a:solidFill>
              </a:rPr>
              <a:t>facteurs premiers</a:t>
            </a:r>
            <a:r>
              <a:rPr lang="fr-FR" sz="2000" dirty="0" smtClean="0"/>
              <a:t>.</a:t>
            </a:r>
            <a:endParaRPr lang="fr-FR" dirty="0" smtClean="0"/>
          </a:p>
          <a:p>
            <a:endParaRPr lang="fr-FR" sz="2000" dirty="0" smtClean="0"/>
          </a:p>
          <a:p>
            <a:r>
              <a:rPr lang="fr-FR" sz="2000" dirty="0" smtClean="0"/>
              <a:t>Exemple:</a:t>
            </a:r>
          </a:p>
          <a:p>
            <a:endParaRPr lang="fr-FR" sz="2000" dirty="0" smtClean="0"/>
          </a:p>
          <a:p>
            <a:endParaRPr lang="fr-F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1197735" y="3953811"/>
                <a:ext cx="798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𝟏𝟒𝟎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735" y="3953811"/>
                <a:ext cx="79849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52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1815921" y="3953812"/>
                <a:ext cx="18674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921" y="3953812"/>
                <a:ext cx="1867436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3083656" y="3953811"/>
                <a:ext cx="205501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fr-FR" sz="2400" b="1" dirty="0" smtClean="0">
                    <a:solidFill>
                      <a:srgbClr val="0070C0"/>
                    </a:solidFill>
                  </a:rPr>
                  <a:t> </a:t>
                </a:r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656" y="3953811"/>
                <a:ext cx="205501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951091" y="3953811"/>
                <a:ext cx="24671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fr-FR" sz="2400" b="1" dirty="0" smtClean="0">
                    <a:solidFill>
                      <a:srgbClr val="0070C0"/>
                    </a:solidFill>
                  </a:rPr>
                  <a:t> </a:t>
                </a:r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1091" y="3953811"/>
                <a:ext cx="2467139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èche courbée vers le haut 14"/>
          <p:cNvSpPr/>
          <p:nvPr/>
        </p:nvSpPr>
        <p:spPr>
          <a:xfrm>
            <a:off x="1481070" y="4415476"/>
            <a:ext cx="1236372" cy="41410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Flèche courbée vers le haut 15"/>
          <p:cNvSpPr/>
          <p:nvPr/>
        </p:nvSpPr>
        <p:spPr>
          <a:xfrm flipV="1">
            <a:off x="2981806" y="3492145"/>
            <a:ext cx="1542664" cy="46166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e haut 16"/>
          <p:cNvSpPr/>
          <p:nvPr/>
        </p:nvSpPr>
        <p:spPr>
          <a:xfrm>
            <a:off x="4683436" y="4415476"/>
            <a:ext cx="2155245" cy="41410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7106336" y="3953811"/>
                <a:ext cx="24671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²×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fr-FR" sz="2400" b="1" dirty="0" smtClean="0">
                    <a:solidFill>
                      <a:srgbClr val="0070C0"/>
                    </a:solidFill>
                  </a:rPr>
                  <a:t> </a:t>
                </a:r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6336" y="3953811"/>
                <a:ext cx="2467139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750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42 et 43 page 136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8673" y="1650172"/>
            <a:ext cx="6627689" cy="363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37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47 et 48 page 136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949" y="1419023"/>
            <a:ext cx="7124871" cy="3294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III. Fraction irréductible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06499" y="1542541"/>
            <a:ext cx="10157208" cy="387827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Définition:</a:t>
            </a:r>
          </a:p>
          <a:p>
            <a:r>
              <a:rPr lang="fr-FR" sz="2000" dirty="0" smtClean="0"/>
              <a:t>Une fraction est dite </a:t>
            </a:r>
            <a:r>
              <a:rPr lang="fr-FR" sz="2000" b="1" dirty="0" smtClean="0">
                <a:solidFill>
                  <a:schemeClr val="accent2"/>
                </a:solidFill>
              </a:rPr>
              <a:t>irréductible</a:t>
            </a:r>
            <a:r>
              <a:rPr lang="fr-FR" sz="2000" dirty="0" smtClean="0"/>
              <a:t> lorsque…</a:t>
            </a:r>
          </a:p>
          <a:p>
            <a:r>
              <a:rPr lang="fr-FR" sz="2000" dirty="0" smtClean="0"/>
              <a:t>le </a:t>
            </a:r>
            <a:r>
              <a:rPr lang="fr-FR" sz="2000" b="1" dirty="0" smtClean="0">
                <a:solidFill>
                  <a:srgbClr val="0070C0"/>
                </a:solidFill>
              </a:rPr>
              <a:t>numérateur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et le </a:t>
            </a:r>
            <a:r>
              <a:rPr lang="fr-FR" sz="2000" b="1" dirty="0" smtClean="0">
                <a:solidFill>
                  <a:srgbClr val="FF0000"/>
                </a:solidFill>
              </a:rPr>
              <a:t>dénominateur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n’ont </a:t>
            </a:r>
            <a:r>
              <a:rPr lang="fr-FR" sz="2000" b="1" dirty="0" smtClean="0">
                <a:solidFill>
                  <a:srgbClr val="FFC000"/>
                </a:solidFill>
              </a:rPr>
              <a:t>pas de diviseur commun </a:t>
            </a:r>
            <a:r>
              <a:rPr lang="fr-FR" sz="2000" dirty="0" smtClean="0"/>
              <a:t>autre que 1.</a:t>
            </a:r>
            <a:r>
              <a:rPr lang="en-US" sz="2000" dirty="0" smtClean="0"/>
              <a:t> </a:t>
            </a:r>
            <a:endParaRPr lang="fr-FR" sz="2000" dirty="0" smtClean="0"/>
          </a:p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1954848" y="3490442"/>
                <a:ext cx="63106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4848" y="3490442"/>
                <a:ext cx="631066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2459864" y="3486060"/>
                <a:ext cx="231819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9864" y="3486060"/>
                <a:ext cx="2318198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4665329" y="3481678"/>
                <a:ext cx="177410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5329" y="3481678"/>
                <a:ext cx="1774108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6315412" y="3481678"/>
                <a:ext cx="76796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412" y="3481678"/>
                <a:ext cx="767968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83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216</Words>
  <Application>Microsoft Office PowerPoint</Application>
  <PresentationFormat>Grand écran</PresentationFormat>
  <Paragraphs>45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Trebuchet MS</vt:lpstr>
      <vt:lpstr>Wingdings</vt:lpstr>
      <vt:lpstr>Wingdings 3</vt:lpstr>
      <vt:lpstr>Facette</vt:lpstr>
      <vt:lpstr>Troisième Chapitre 7:  Les Nombres Premiers</vt:lpstr>
      <vt:lpstr>Chapitre 7: Les Nombres Premiers</vt:lpstr>
      <vt:lpstr>I. Nombres premiers</vt:lpstr>
      <vt:lpstr>Exercices 35 page 135</vt:lpstr>
      <vt:lpstr>Exercices 34 page 135</vt:lpstr>
      <vt:lpstr>II. Décomposition en produit de facteurs premiers</vt:lpstr>
      <vt:lpstr>Exercices 42 et 43 page 136</vt:lpstr>
      <vt:lpstr>Exercices 47 et 48 page 136</vt:lpstr>
      <vt:lpstr>III. Fraction irréductible</vt:lpstr>
      <vt:lpstr>Exercices 56 et 57 page 137</vt:lpstr>
      <vt:lpstr>C’est fini 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197</cp:revision>
  <dcterms:created xsi:type="dcterms:W3CDTF">2016-06-28T13:11:46Z</dcterms:created>
  <dcterms:modified xsi:type="dcterms:W3CDTF">2017-02-02T20:49:38Z</dcterms:modified>
</cp:coreProperties>
</file>