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311" r:id="rId4"/>
    <p:sldId id="292" r:id="rId5"/>
    <p:sldId id="312" r:id="rId6"/>
    <p:sldId id="313" r:id="rId7"/>
    <p:sldId id="316" r:id="rId8"/>
    <p:sldId id="317" r:id="rId9"/>
    <p:sldId id="295" r:id="rId10"/>
    <p:sldId id="314" r:id="rId11"/>
    <p:sldId id="315" r:id="rId12"/>
    <p:sldId id="318" r:id="rId13"/>
    <p:sldId id="320" r:id="rId14"/>
    <p:sldId id="319" r:id="rId15"/>
    <p:sldId id="322" r:id="rId16"/>
    <p:sldId id="321" r:id="rId17"/>
    <p:sldId id="323" r:id="rId18"/>
    <p:sldId id="32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05/12/2016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5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5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5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9.png"/><Relationship Id="rId10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7.png"/><Relationship Id="rId3" Type="http://schemas.openxmlformats.org/officeDocument/2006/relationships/image" Target="../media/image8.png"/><Relationship Id="rId7" Type="http://schemas.openxmlformats.org/officeDocument/2006/relationships/image" Target="../media/image31.png"/><Relationship Id="rId12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25.png"/><Relationship Id="rId5" Type="http://schemas.openxmlformats.org/officeDocument/2006/relationships/image" Target="../media/image29.png"/><Relationship Id="rId10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5.jpeg"/><Relationship Id="rId7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5: </a:t>
            </a:r>
            <a:br>
              <a:rPr lang="fr-FR" sz="3600" dirty="0" smtClean="0"/>
            </a:br>
            <a:r>
              <a:rPr lang="fr-FR" sz="3600" dirty="0" smtClean="0"/>
              <a:t>Théorème de Thalès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1173863" y="6041362"/>
            <a:ext cx="7416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1905838" y="5696311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838" y="5696311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 r="-327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6833881" y="564397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3881" y="5643973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34125" y="4940388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125" y="4940388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𝑨𝑴𝑵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</a:t>
                </a:r>
                <a:r>
                  <a:rPr lang="fr-FR" dirty="0" smtClean="0"/>
                  <a:t>rapport…</a:t>
                </a:r>
                <a:br>
                  <a:rPr lang="fr-FR" dirty="0" smtClean="0"/>
                </a:br>
                <a:r>
                  <a:rPr lang="fr-FR" dirty="0" smtClean="0"/>
                  <a:t>	</a:t>
                </a:r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blipFill rotWithShape="0">
                <a:blip r:embed="rId9"/>
                <a:stretch>
                  <a:fillRect l="-915" t="-3922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04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28" grpId="0"/>
      <p:bldP spid="29" grpId="0"/>
      <p:bldP spid="30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3779098" y="3107662"/>
            <a:ext cx="456480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ZoneTexte 26"/>
              <p:cNvSpPr txBox="1"/>
              <p:nvPr/>
            </p:nvSpPr>
            <p:spPr>
              <a:xfrm>
                <a:off x="6208934" y="3142066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934" y="3142066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 r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ZoneTexte 27"/>
              <p:cNvSpPr txBox="1"/>
              <p:nvPr/>
            </p:nvSpPr>
            <p:spPr>
              <a:xfrm>
                <a:off x="4504778" y="3111000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778" y="3111000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34125" y="4940388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125" y="4940388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𝑨𝑴𝑵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</a:t>
                </a:r>
                <a:r>
                  <a:rPr lang="fr-FR" dirty="0" smtClean="0"/>
                  <a:t>rapport…</a:t>
                </a:r>
                <a:br>
                  <a:rPr lang="fr-FR" dirty="0" smtClean="0"/>
                </a:br>
                <a:r>
                  <a:rPr lang="fr-FR" dirty="0" smtClean="0"/>
                  <a:t>	</a:t>
                </a:r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blipFill rotWithShape="0">
                <a:blip r:embed="rId9"/>
                <a:stretch>
                  <a:fillRect l="-915" t="-3922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363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  <p:bldP spid="28" grpId="0"/>
      <p:bldP spid="29" grpId="0"/>
      <p:bldP spid="30" grpId="0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25 page 482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068" y="1498254"/>
            <a:ext cx="7268291" cy="384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2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29 page 482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399" y="1778628"/>
            <a:ext cx="7249933" cy="30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33 page 483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8" y="1270000"/>
            <a:ext cx="8170162" cy="476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</a:t>
            </a:r>
            <a:r>
              <a:rPr lang="fr-FR" dirty="0"/>
              <a:t>La réciproque du théorème de Thales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546166" cy="411164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 (réciproque)</a:t>
                </a:r>
              </a:p>
              <a:p>
                <a:pPr lvl="1"/>
                <a:r>
                  <a:rPr lang="fr-FR" sz="2000" dirty="0" smtClean="0"/>
                  <a:t>Si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/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</m:oMath>
                </a14:m>
                <a:r>
                  <a:rPr lang="fr-FR" sz="2000" b="1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fr-FR" sz="2000" dirty="0" smtClean="0"/>
                  <a:t>sont parallèles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/>
                </a:r>
                <a:br>
                  <a:rPr lang="fr-FR" sz="2000" b="1" dirty="0" smtClean="0">
                    <a:solidFill>
                      <a:schemeClr val="accent2"/>
                    </a:solidFill>
                  </a:rPr>
                </a:br>
                <a:r>
                  <a:rPr lang="fr-FR" sz="2000" b="1" dirty="0" smtClean="0">
                    <a:solidFill>
                      <a:schemeClr val="accent2"/>
                    </a:solidFill>
                  </a:rPr>
                  <a:t/>
                </a:r>
                <a:br>
                  <a:rPr lang="fr-FR" sz="2000" b="1" dirty="0" smtClean="0">
                    <a:solidFill>
                      <a:schemeClr val="accent2"/>
                    </a:solidFill>
                  </a:rPr>
                </a:br>
                <a:r>
                  <a:rPr lang="fr-FR" sz="2000" dirty="0" smtClean="0"/>
                  <a:t>alors</a:t>
                </a:r>
                <a:endParaRPr lang="fr-FR" sz="2000" dirty="0"/>
              </a:p>
              <a:p>
                <a:pPr lvl="1"/>
                <a:endParaRPr lang="en-US" sz="2000" dirty="0"/>
              </a:p>
              <a:p>
                <a:pPr lvl="1"/>
                <a:endParaRPr lang="fr-FR" sz="2000" dirty="0" smtClean="0"/>
              </a:p>
              <a:p>
                <a:pPr lvl="1"/>
                <a:r>
                  <a:rPr lang="fr-FR" sz="2000" dirty="0" smtClean="0"/>
                  <a:t>Si</a:t>
                </a:r>
                <a:br>
                  <a:rPr lang="fr-FR" sz="2000" dirty="0" smtClean="0"/>
                </a:br>
                <a:r>
                  <a:rPr lang="fr-FR" sz="2000" dirty="0"/>
                  <a:t/>
                </a:r>
                <a:br>
                  <a:rPr lang="fr-FR" sz="2000" dirty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alors</a:t>
                </a:r>
                <a:br>
                  <a:rPr lang="fr-FR" sz="2000" dirty="0" smtClean="0"/>
                </a:br>
                <a:endParaRPr lang="fr-FR" sz="2000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546166" cy="4111648"/>
              </a:xfrm>
              <a:blipFill rotWithShape="0">
                <a:blip r:embed="rId2"/>
                <a:stretch>
                  <a:fillRect l="-255" t="-8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à coins arrondis 3"/>
              <p:cNvSpPr/>
              <p:nvPr/>
            </p:nvSpPr>
            <p:spPr>
              <a:xfrm>
                <a:off x="1763841" y="2091593"/>
                <a:ext cx="3606649" cy="4318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/>
                  <a:t> 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et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</m:oMath>
                </a14:m>
                <a:r>
                  <a:rPr lang="fr-FR" sz="2000" b="1" dirty="0">
                    <a:solidFill>
                      <a:schemeClr val="accent2"/>
                    </a:solidFill>
                  </a:rPr>
                  <a:t> 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sont parallèles</a:t>
                </a:r>
              </a:p>
            </p:txBody>
          </p:sp>
        </mc:Choice>
        <mc:Fallback xmlns="">
          <p:sp>
            <p:nvSpPr>
              <p:cNvPr id="4" name="Rectangle à coins arrondis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841" y="2091593"/>
                <a:ext cx="3606649" cy="431800"/>
              </a:xfrm>
              <a:prstGeom prst="roundRect">
                <a:avLst/>
              </a:prstGeom>
              <a:blipFill rotWithShape="0">
                <a:blip r:embed="rId3"/>
                <a:stretch>
                  <a:fillRect t="-2703" b="-162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2282023" y="2587923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023" y="2587923"/>
                <a:ext cx="1951567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ounded Rectangle 2"/>
              <p:cNvSpPr/>
              <p:nvPr/>
            </p:nvSpPr>
            <p:spPr>
              <a:xfrm>
                <a:off x="2282023" y="2587923"/>
                <a:ext cx="2122622" cy="810426"/>
              </a:xfrm>
              <a:prstGeom prst="round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𝑨𝑴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𝑨𝑵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29" name="Rounded 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023" y="2587923"/>
                <a:ext cx="2122622" cy="810426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16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-0.02279 0.174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6" y="870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07407E-6 L 0.03489 0.4071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" y="2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7" grpId="0"/>
      <p:bldP spid="29" grpId="0" animBg="1"/>
      <p:bldP spid="2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III. </a:t>
            </a:r>
            <a:r>
              <a:rPr lang="fr-FR" dirty="0" smtClean="0"/>
              <a:t>La réciproque du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335664" y="1327827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sont deux droites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Si</a:t>
                </a:r>
                <a:endParaRPr lang="fr-FR" dirty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:r>
                  <a:rPr lang="fr-FR" dirty="0" smtClean="0"/>
                  <a:t>alors</a:t>
                </a:r>
                <a:r>
                  <a:rPr lang="en-US" dirty="0" smtClean="0"/>
                  <a:t> </a:t>
                </a:r>
                <a:r>
                  <a:rPr lang="fr-FR" dirty="0" smtClean="0"/>
                  <a:t>les droites </a:t>
                </a:r>
                <a14:m>
                  <m:oMath xmlns:m="http://schemas.openxmlformats.org/officeDocument/2006/math"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/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  <m:r>
                      <a:rPr lang="en-US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/>
                  <a:t>sont parallèles.</a:t>
                </a:r>
                <a:endParaRPr lang="fr-FR" dirty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5664" y="1327827"/>
                <a:ext cx="8596668" cy="4849878"/>
              </a:xfrm>
              <a:blipFill rotWithShape="0">
                <a:blip r:embed="rId2"/>
                <a:stretch>
                  <a:fillRect l="-284" t="-8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grpSp>
        <p:nvGrpSpPr>
          <p:cNvPr id="10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2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097167" y="2193731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167" y="2193731"/>
                <a:ext cx="1951567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57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40 page 483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392" y="1483417"/>
            <a:ext cx="7759610" cy="362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07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64 page 487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204" y="1270000"/>
            <a:ext cx="6085604" cy="513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49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5: </a:t>
            </a:r>
            <a:r>
              <a:rPr lang="fr-FR" dirty="0"/>
              <a:t>Théorème de Thalès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Thalès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026" name="Picture 2" descr="Illustrerad Verldshistoria band I Ill 1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937" y="44449"/>
            <a:ext cx="24765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66" y="2645377"/>
            <a:ext cx="11690006" cy="30931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7061" y="151068"/>
            <a:ext cx="1980267" cy="223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1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</p:spPr>
            <p:txBody>
              <a:bodyPr/>
              <a:lstStyle/>
              <a:p>
                <a:r>
                  <a:rPr lang="fr-FR" sz="2000" u="sng" dirty="0" smtClean="0"/>
                  <a:t>Définition: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homothétie </a:t>
                </a:r>
                <a:r>
                  <a:rPr lang="fr-FR" sz="2000" dirty="0" smtClean="0"/>
                  <a:t>de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rapport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( avec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permet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agrandir</a:t>
                </a:r>
                <a:r>
                  <a:rPr lang="fr-FR" sz="2000" dirty="0" smtClean="0"/>
                  <a:t> ou de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réduire</a:t>
                </a:r>
                <a:r>
                  <a:rPr lang="fr-FR" sz="2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sz="2000" dirty="0" smtClean="0"/>
                  <a:t>une figure à partir d’un point choisi comme </a:t>
                </a:r>
                <a:r>
                  <a:rPr lang="fr-FR" sz="2000" b="1" dirty="0" smtClean="0"/>
                  <a:t>centre</a:t>
                </a:r>
                <a:r>
                  <a:rPr lang="fr-FR" sz="2000" dirty="0" smtClean="0"/>
                  <a:t>. 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  <a:blipFill rotWithShape="0">
                <a:blip r:embed="rId2"/>
                <a:stretch>
                  <a:fillRect l="-284" t="-19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5297865" y="3244282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4945440" y="3671176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440" y="3671176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6243164" y="3671176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164" y="3671176"/>
                <a:ext cx="56173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 smtClean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 smtClean="0"/>
                  <a:t> par l’homothétie de centre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et de rapport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9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4" grpId="0" animBg="1"/>
      <p:bldP spid="17" grpId="0" animBg="1"/>
      <p:bldP spid="5" grpId="0"/>
      <p:bldP spid="18" grpId="0"/>
      <p:bldP spid="20" grpId="0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</p:spPr>
            <p:txBody>
              <a:bodyPr/>
              <a:lstStyle/>
              <a:p>
                <a:r>
                  <a:rPr lang="fr-FR" sz="2000" u="sng" dirty="0" smtClean="0"/>
                  <a:t>Définition: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homothétie </a:t>
                </a:r>
                <a:r>
                  <a:rPr lang="fr-FR" sz="2000" dirty="0" smtClean="0"/>
                  <a:t>de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rapport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( avec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permet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agrandir</a:t>
                </a:r>
                <a:r>
                  <a:rPr lang="fr-FR" sz="2000" dirty="0" smtClean="0"/>
                  <a:t> ou de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réduire</a:t>
                </a:r>
                <a:r>
                  <a:rPr lang="fr-FR" sz="2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sz="2000" dirty="0" smtClean="0"/>
                  <a:t>une figure à partir d’un point choisi comme </a:t>
                </a:r>
                <a:r>
                  <a:rPr lang="fr-FR" sz="2000" b="1" dirty="0" smtClean="0"/>
                  <a:t>centre</a:t>
                </a:r>
                <a:r>
                  <a:rPr lang="fr-FR" sz="2000" dirty="0" smtClean="0"/>
                  <a:t>. 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  <a:blipFill rotWithShape="0">
                <a:blip r:embed="rId2"/>
                <a:stretch>
                  <a:fillRect l="-284" t="-19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 dirty="0"/>
          </a:p>
        </p:txBody>
      </p: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4950607" y="4477650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4789930" y="418642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930" y="4186425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 r="-16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694498" y="5068079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498" y="5068079"/>
                <a:ext cx="56173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 smtClean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/>
                  <a:t> par l’homothétie de centre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/>
                  <a:t> et de rapport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8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36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 dirty="0"/>
          </a:p>
        </p:txBody>
      </p: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 rot="10800000">
            <a:off x="4727406" y="2610583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638067" y="299071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067" y="2990717"/>
                <a:ext cx="371475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5653209" y="234854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209" y="2348543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4307239" y="2361684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239" y="2361684"/>
                <a:ext cx="56173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/>
                  <a:t> 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rapport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7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40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15 page 481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650" y="1443037"/>
            <a:ext cx="6038850" cy="367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7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9300" y="114885"/>
            <a:ext cx="7542913" cy="665897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44" y="1258555"/>
            <a:ext cx="5112356" cy="21016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17 page 481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80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grpSp>
        <p:nvGrpSpPr>
          <p:cNvPr id="10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2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1368868" y="4718411"/>
            <a:ext cx="7416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𝑨𝑴𝑵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</a:t>
                </a:r>
                <a:r>
                  <a:rPr lang="fr-FR" dirty="0" smtClean="0"/>
                  <a:t>rapport…</a:t>
                </a:r>
                <a:br>
                  <a:rPr lang="fr-FR" dirty="0" smtClean="0"/>
                </a:br>
                <a:r>
                  <a:rPr lang="fr-FR" dirty="0" smtClean="0"/>
                  <a:t>	</a:t>
                </a:r>
                <a:endParaRPr lang="fr-FR" b="1" dirty="0"/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blipFill rotWithShape="0">
                <a:blip r:embed="rId10"/>
                <a:stretch>
                  <a:fillRect l="-915" t="-3922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9" grpId="0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496</Words>
  <Application>Microsoft Office PowerPoint</Application>
  <PresentationFormat>Grand écran</PresentationFormat>
  <Paragraphs>116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Cambria Math</vt:lpstr>
      <vt:lpstr>Trebuchet MS</vt:lpstr>
      <vt:lpstr>Wingdings 3</vt:lpstr>
      <vt:lpstr>Facette</vt:lpstr>
      <vt:lpstr>Troisième Chapitre 5:  Théorème de Thalès</vt:lpstr>
      <vt:lpstr>Chapitre 5: Théorème de Thalès</vt:lpstr>
      <vt:lpstr>Thalès</vt:lpstr>
      <vt:lpstr>I. Homothéties</vt:lpstr>
      <vt:lpstr>I. Homothéties</vt:lpstr>
      <vt:lpstr>I. Homothéties</vt:lpstr>
      <vt:lpstr>Exercice 15 page 481</vt:lpstr>
      <vt:lpstr>Exercice 17 page 481</vt:lpstr>
      <vt:lpstr>II. Le théorème de Thales</vt:lpstr>
      <vt:lpstr>II. Le théorème de Thales</vt:lpstr>
      <vt:lpstr>II. Le théorème de Thales</vt:lpstr>
      <vt:lpstr>Exercice 25 page 482</vt:lpstr>
      <vt:lpstr>Exercice 29 page 482</vt:lpstr>
      <vt:lpstr>Exercice 33 page 483</vt:lpstr>
      <vt:lpstr>III. La réciproque du théorème de Thales</vt:lpstr>
      <vt:lpstr>III. La réciproque du théorème de Thales</vt:lpstr>
      <vt:lpstr>Exercice 40 page 483</vt:lpstr>
      <vt:lpstr>Exercice 64 page 487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132</cp:revision>
  <dcterms:created xsi:type="dcterms:W3CDTF">2016-06-28T13:11:46Z</dcterms:created>
  <dcterms:modified xsi:type="dcterms:W3CDTF">2016-12-05T08:55:45Z</dcterms:modified>
</cp:coreProperties>
</file>