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9" r:id="rId3"/>
    <p:sldId id="308" r:id="rId4"/>
    <p:sldId id="328" r:id="rId5"/>
    <p:sldId id="329" r:id="rId6"/>
    <p:sldId id="330" r:id="rId7"/>
    <p:sldId id="331" r:id="rId8"/>
    <p:sldId id="332" r:id="rId9"/>
    <p:sldId id="333" r:id="rId10"/>
    <p:sldId id="309" r:id="rId11"/>
    <p:sldId id="334" r:id="rId12"/>
    <p:sldId id="335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8" r:id="rId34"/>
    <p:sldId id="359" r:id="rId35"/>
    <p:sldId id="362" r:id="rId36"/>
    <p:sldId id="361" r:id="rId37"/>
    <p:sldId id="363" r:id="rId38"/>
    <p:sldId id="364" r:id="rId39"/>
    <p:sldId id="365" r:id="rId40"/>
    <p:sldId id="366" r:id="rId41"/>
    <p:sldId id="327" r:id="rId42"/>
    <p:sldId id="368" r:id="rId43"/>
    <p:sldId id="369" r:id="rId44"/>
    <p:sldId id="367" r:id="rId45"/>
    <p:sldId id="374" r:id="rId46"/>
    <p:sldId id="375" r:id="rId47"/>
    <p:sldId id="376" r:id="rId48"/>
    <p:sldId id="370" r:id="rId49"/>
    <p:sldId id="379" r:id="rId50"/>
    <p:sldId id="380" r:id="rId51"/>
    <p:sldId id="377" r:id="rId52"/>
    <p:sldId id="371" r:id="rId53"/>
    <p:sldId id="372" r:id="rId54"/>
    <p:sldId id="373" r:id="rId5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F87D5-C660-4ED7-B373-01567C563AE3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9D5B9-6A34-4F2F-AFC5-BD638F45E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6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2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1. Ecrire le cours en insistant sur le fait</a:t>
            </a:r>
            <a:r>
              <a:rPr lang="fr-FR" baseline="0" dirty="0" smtClean="0"/>
              <a:t> que les théorèmes ont été « démontrés » durant l’activité.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C1E6-B42A-4325-8E9C-7CCE2224403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97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04/12/2016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jpe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.jpe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.jpe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84.png"/><Relationship Id="rId3" Type="http://schemas.openxmlformats.org/officeDocument/2006/relationships/image" Target="../media/image7.jpeg"/><Relationship Id="rId7" Type="http://schemas.openxmlformats.org/officeDocument/2006/relationships/image" Target="../media/image78.png"/><Relationship Id="rId12" Type="http://schemas.openxmlformats.org/officeDocument/2006/relationships/image" Target="../media/image9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82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9.png"/><Relationship Id="rId1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7.jpeg"/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1.png"/><Relationship Id="rId7" Type="http://schemas.openxmlformats.org/officeDocument/2006/relationships/image" Target="../media/image1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132.png"/><Relationship Id="rId4" Type="http://schemas.openxmlformats.org/officeDocument/2006/relationships/image" Target="../media/image32.jpeg"/><Relationship Id="rId9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4: </a:t>
            </a:r>
            <a:br>
              <a:rPr lang="fr-FR" sz="3600" dirty="0" smtClean="0"/>
            </a:br>
            <a:r>
              <a:rPr lang="fr-FR" sz="3600" dirty="0" smtClean="0"/>
              <a:t>Calcul littéral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Rappels de Quatrième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46186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5354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478199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Une </a:t>
            </a:r>
            <a:r>
              <a:rPr lang="fr-FR" sz="2400" b="1" dirty="0" smtClean="0">
                <a:solidFill>
                  <a:srgbClr val="0070C0"/>
                </a:solidFill>
              </a:rPr>
              <a:t>expression littérale </a:t>
            </a:r>
            <a:r>
              <a:rPr lang="fr-FR" sz="2400" dirty="0" smtClean="0"/>
              <a:t>est une expression dans laquelle certains </a:t>
            </a:r>
            <a:r>
              <a:rPr lang="fr-FR" sz="2400" b="1" dirty="0" smtClean="0">
                <a:solidFill>
                  <a:srgbClr val="00B050"/>
                </a:solidFill>
              </a:rPr>
              <a:t>nombres</a:t>
            </a:r>
            <a:r>
              <a:rPr lang="fr-FR" sz="2400" dirty="0" smtClean="0"/>
              <a:t> sont représentés par des </a:t>
            </a:r>
            <a:r>
              <a:rPr lang="fr-FR" sz="2400" b="1" dirty="0" smtClean="0">
                <a:solidFill>
                  <a:srgbClr val="FF0000"/>
                </a:solidFill>
              </a:rPr>
              <a:t>lettres</a:t>
            </a:r>
            <a:r>
              <a:rPr lang="fr-FR" sz="2400" dirty="0" smtClean="0"/>
              <a:t>.</a:t>
            </a:r>
          </a:p>
          <a:p>
            <a:pPr lvl="1"/>
            <a:r>
              <a:rPr lang="fr-FR" sz="2200" dirty="0" smtClean="0"/>
              <a:t>Si une lettre apparait plusieurs fois, elle désigne toujours le même nombre.</a:t>
            </a:r>
          </a:p>
          <a:p>
            <a:pPr lvl="1"/>
            <a:r>
              <a:rPr lang="fr-FR" sz="2200" dirty="0" smtClean="0"/>
              <a:t>Une expression littérale traduit un programme de calcul.</a:t>
            </a:r>
            <a:endParaRPr lang="fr-FR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69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Expression littérale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478199"/>
            <a:ext cx="8596668" cy="89077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Exemple: Un programme de calcul</a:t>
            </a:r>
            <a:br>
              <a:rPr lang="fr-FR" sz="2400" dirty="0" smtClean="0"/>
            </a:br>
            <a:endParaRPr lang="fr-F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818866" y="2036364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Choisir un nombre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01003" y="3022800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fr-FR" dirty="0" smtClean="0">
                <a:solidFill>
                  <a:srgbClr val="FFC000"/>
                </a:solidFill>
              </a:rPr>
              <a:t>L’élever au carré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77376" y="4021390"/>
            <a:ext cx="3398292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fr-FR" dirty="0" smtClean="0">
                <a:solidFill>
                  <a:srgbClr val="00B050"/>
                </a:solidFill>
              </a:rPr>
              <a:t>Multiplier le résultat obtenu par 5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92572" y="5011008"/>
            <a:ext cx="3848669" cy="103035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</a:t>
            </a:r>
            <a:r>
              <a:rPr lang="fr-FR" dirty="0" smtClean="0">
                <a:solidFill>
                  <a:srgbClr val="0070C0"/>
                </a:solidFill>
              </a:rPr>
              <a:t>Ajouter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à ce produit, </a:t>
            </a:r>
            <a:r>
              <a:rPr lang="fr-FR" dirty="0" smtClean="0">
                <a:solidFill>
                  <a:srgbClr val="7030A0"/>
                </a:solidFill>
              </a:rPr>
              <a:t>3 fois le nombre choisi au départ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91103" y="2063908"/>
                <a:ext cx="21836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03" y="2063908"/>
                <a:ext cx="218364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63773" y="2985788"/>
                <a:ext cx="218364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773" y="2985788"/>
                <a:ext cx="2183642" cy="658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11273" y="3920235"/>
                <a:ext cx="218364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273" y="3920235"/>
                <a:ext cx="2183642" cy="6588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45901" y="4867287"/>
                <a:ext cx="2183642" cy="65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901" y="4867287"/>
                <a:ext cx="2183642" cy="658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5599981" y="2188432"/>
            <a:ext cx="1310407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>
            <a:off x="6535091" y="3156053"/>
            <a:ext cx="1310407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>
            <a:off x="7615003" y="3956472"/>
            <a:ext cx="1310407" cy="1245322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24770" y="2081457"/>
                <a:ext cx="5181528" cy="83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Le programme de calcul se traduit par l’expression littérale: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770" y="2081457"/>
                <a:ext cx="5181528" cy="839332"/>
              </a:xfrm>
              <a:prstGeom prst="rect">
                <a:avLst/>
              </a:prstGeom>
              <a:blipFill rotWithShape="0">
                <a:blip r:embed="rId7"/>
                <a:stretch>
                  <a:fillRect l="-1761" t="-5000" b="-14286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1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6" grpId="0"/>
      <p:bldP spid="14" grpId="0"/>
      <p:bldP spid="15" grpId="0"/>
      <p:bldP spid="16" grpId="0" animBg="1"/>
      <p:bldP spid="8" grpId="0" animBg="1"/>
      <p:bldP spid="18" grpId="0" animBg="1"/>
      <p:bldP spid="1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90" y="1930400"/>
            <a:ext cx="571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602279" y="648022"/>
            <a:ext cx="3316405" cy="2353554"/>
            <a:chOff x="6432786" y="594362"/>
            <a:chExt cx="3316405" cy="2353554"/>
          </a:xfrm>
        </p:grpSpPr>
        <p:sp>
          <p:nvSpPr>
            <p:cNvPr id="9" name="Rounded Rectangle 8"/>
            <p:cNvSpPr/>
            <p:nvPr/>
          </p:nvSpPr>
          <p:spPr>
            <a:xfrm>
              <a:off x="6432786" y="594362"/>
              <a:ext cx="3316405" cy="2353554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69898" y="1117635"/>
              <a:ext cx="1679030" cy="1134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968" y="744673"/>
              <a:ext cx="1251795" cy="1004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7443" y="1778688"/>
              <a:ext cx="1251795" cy="1004962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7071" y="1615983"/>
            <a:ext cx="6669890" cy="3880773"/>
          </a:xfrm>
        </p:spPr>
        <p:txBody>
          <a:bodyPr>
            <a:normAutofit/>
          </a:bodyPr>
          <a:lstStyle/>
          <a:p>
            <a:r>
              <a:rPr lang="fr-FR" dirty="0" smtClean="0"/>
              <a:t>Un lot est composé de </a:t>
            </a:r>
            <a:r>
              <a:rPr lang="fr-FR" b="1" dirty="0" smtClean="0">
                <a:solidFill>
                  <a:srgbClr val="0070C0"/>
                </a:solidFill>
              </a:rPr>
              <a:t>2 morceaux bleus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rgbClr val="FF0000"/>
                </a:solidFill>
              </a:rPr>
              <a:t>1 rouge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Combien y a-t-il de cubes dans 5 lots ?</a:t>
            </a:r>
            <a:br>
              <a:rPr lang="fr-FR" dirty="0" smtClean="0"/>
            </a:br>
            <a:endParaRPr lang="fr-FR" b="1" dirty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sp>
        <p:nvSpPr>
          <p:cNvPr id="14" name="Arc 13"/>
          <p:cNvSpPr/>
          <p:nvPr/>
        </p:nvSpPr>
        <p:spPr>
          <a:xfrm>
            <a:off x="1110345" y="3576575"/>
            <a:ext cx="877064" cy="807732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1058613" y="3178801"/>
            <a:ext cx="1997728" cy="688519"/>
          </a:xfrm>
          <a:prstGeom prst="arc">
            <a:avLst>
              <a:gd name="adj1" fmla="val 129179"/>
              <a:gd name="adj2" fmla="val 107977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831224" y="3401759"/>
                <a:ext cx="30265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fr-FR" sz="3200" b="1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fr-FR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24" y="3401759"/>
                <a:ext cx="302653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754399" y="341174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2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99" y="3411746"/>
                <a:ext cx="959481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555816" y="3395666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816" y="3395666"/>
                <a:ext cx="95948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537" y="3416740"/>
                <a:ext cx="95948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8" grpId="0" animBg="1"/>
      <p:bldP spid="5" grpId="0"/>
      <p:bldP spid="21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Activité: Distributivité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fr-FR" sz="3200" b="1" i="1" dirty="0" smtClean="0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dirty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448" y="3178801"/>
                <a:ext cx="2634017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6897375" y="525470"/>
            <a:ext cx="3316405" cy="2353554"/>
          </a:xfrm>
          <a:prstGeom prst="roundRect">
            <a:avLst/>
          </a:prstGeom>
          <a:solidFill>
            <a:srgbClr val="FCF1CA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557" y="675781"/>
            <a:ext cx="1251795" cy="1004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32" y="1709796"/>
            <a:ext cx="1251795" cy="1004962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7071" y="1615983"/>
            <a:ext cx="6669890" cy="388077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Combien de cubes dans 9 lots ?</a:t>
            </a:r>
          </a:p>
          <a:p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34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523" y="627419"/>
            <a:ext cx="922308" cy="814627"/>
          </a:xfrm>
          <a:prstGeom prst="rect">
            <a:avLst/>
          </a:prstGeom>
        </p:spPr>
      </p:pic>
      <p:pic>
        <p:nvPicPr>
          <p:cNvPr id="35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606" y="1123852"/>
            <a:ext cx="922308" cy="814627"/>
          </a:xfrm>
          <a:prstGeom prst="rect">
            <a:avLst/>
          </a:prstGeom>
        </p:spPr>
      </p:pic>
      <p:pic>
        <p:nvPicPr>
          <p:cNvPr id="3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09" y="1942672"/>
            <a:ext cx="922308" cy="814627"/>
          </a:xfrm>
          <a:prstGeom prst="rect">
            <a:avLst/>
          </a:prstGeom>
        </p:spPr>
      </p:pic>
      <p:pic>
        <p:nvPicPr>
          <p:cNvPr id="40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694" y="1533262"/>
            <a:ext cx="922308" cy="8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, </a:t>
                </a:r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fr-FR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désignant des nombres </a:t>
                </a:r>
                <a:r>
                  <a:rPr lang="fr-FR" sz="2000" dirty="0" smtClean="0"/>
                  <a:t>relatifs quelconques, on a: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pPr marL="0" indent="0">
                  <a:buNone/>
                </a:pPr>
                <a:endParaRPr lang="fr-FR" sz="2000" dirty="0" smtClean="0"/>
              </a:p>
              <a:p>
                <a:r>
                  <a:rPr lang="fr-FR" sz="2000" dirty="0" smtClean="0"/>
                  <a:t>Exemples</a:t>
                </a:r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785" y="2450888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5" y="2450888"/>
                <a:ext cx="60092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20209" y="2974108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09" y="2974108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820209" y="4003662"/>
                <a:ext cx="1966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09" y="4003662"/>
                <a:ext cx="196618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820209" y="4672327"/>
                <a:ext cx="1966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209" y="4672327"/>
                <a:ext cx="196618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242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417190" y="4672327"/>
                <a:ext cx="2429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90" y="4672327"/>
                <a:ext cx="242981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05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7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26" grpId="0"/>
      <p:bldP spid="10" grpId="0"/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4626" y="4505499"/>
                <a:ext cx="10308166" cy="1535863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le produit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2000" dirty="0" smtClean="0"/>
                  <a:t> c’est l’écrire sous forme d’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une somme</a:t>
                </a:r>
                <a:r>
                  <a:rPr lang="fr-FR" sz="2000" dirty="0" smtClean="0"/>
                  <a:t>.</a:t>
                </a:r>
              </a:p>
              <a:p>
                <a:endParaRPr lang="fr-FR" sz="2000" dirty="0"/>
              </a:p>
              <a:p>
                <a:r>
                  <a:rPr lang="fr-FR" sz="2000" b="1" dirty="0" smtClean="0">
                    <a:solidFill>
                      <a:srgbClr val="7030A0"/>
                    </a:solidFill>
                  </a:rPr>
                  <a:t>Factoriser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dirty="0" smtClean="0"/>
                  <a:t>la somme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c’est l’</a:t>
                </a:r>
                <a:r>
                  <a:rPr lang="fr-FR" sz="2000" dirty="0"/>
                  <a:t>é</a:t>
                </a:r>
                <a:r>
                  <a:rPr lang="fr-FR" sz="2000" dirty="0" smtClean="0"/>
                  <a:t>crire sous la forme d’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un produit</a:t>
                </a:r>
                <a:r>
                  <a:rPr lang="fr-FR" sz="2000" dirty="0" smtClean="0"/>
                  <a:t>.</a:t>
                </a:r>
                <a:endParaRPr lang="fr-FR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626" y="4505499"/>
                <a:ext cx="10308166" cy="1535863"/>
              </a:xfrm>
              <a:blipFill rotWithShape="0">
                <a:blip r:embed="rId2"/>
                <a:stretch>
                  <a:fillRect l="-296"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1029" y="1453629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9" y="1453629"/>
                <a:ext cx="600927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83845" y="2596185"/>
            <a:ext cx="200240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Forme factorisée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60145" y="2646968"/>
            <a:ext cx="22479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Forme </a:t>
            </a:r>
          </a:p>
          <a:p>
            <a:pPr algn="ctr"/>
            <a:r>
              <a:rPr lang="fr-FR" sz="2400" dirty="0" smtClean="0"/>
              <a:t>développée</a:t>
            </a:r>
            <a:endParaRPr lang="fr-FR" sz="2400" dirty="0"/>
          </a:p>
        </p:txBody>
      </p:sp>
      <p:sp>
        <p:nvSpPr>
          <p:cNvPr id="9" name="Arc 8"/>
          <p:cNvSpPr/>
          <p:nvPr/>
        </p:nvSpPr>
        <p:spPr>
          <a:xfrm>
            <a:off x="3302000" y="1631214"/>
            <a:ext cx="1320800" cy="598372"/>
          </a:xfrm>
          <a:prstGeom prst="arc">
            <a:avLst>
              <a:gd name="adj1" fmla="val 53318"/>
              <a:gd name="adj2" fmla="val 107667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rc 27"/>
          <p:cNvSpPr/>
          <p:nvPr/>
        </p:nvSpPr>
        <p:spPr>
          <a:xfrm>
            <a:off x="5194300" y="1596108"/>
            <a:ext cx="1320800" cy="598372"/>
          </a:xfrm>
          <a:prstGeom prst="arc">
            <a:avLst>
              <a:gd name="adj1" fmla="val 53318"/>
              <a:gd name="adj2" fmla="val 107667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/>
          <p:cNvCxnSpPr>
            <a:endCxn id="8" idx="0"/>
          </p:cNvCxnSpPr>
          <p:nvPr/>
        </p:nvCxnSpPr>
        <p:spPr>
          <a:xfrm flipH="1">
            <a:off x="2585047" y="2256363"/>
            <a:ext cx="1361365" cy="3398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7" idx="0"/>
          </p:cNvCxnSpPr>
          <p:nvPr/>
        </p:nvCxnSpPr>
        <p:spPr>
          <a:xfrm>
            <a:off x="5968709" y="2215754"/>
            <a:ext cx="1715386" cy="431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3023402" y="802231"/>
            <a:ext cx="4040273" cy="3248085"/>
          </a:xfrm>
          <a:prstGeom prst="arc">
            <a:avLst>
              <a:gd name="adj1" fmla="val 2075941"/>
              <a:gd name="adj2" fmla="val 8678979"/>
            </a:avLst>
          </a:prstGeom>
          <a:ln w="38100">
            <a:solidFill>
              <a:srgbClr val="FFC0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C000"/>
                </a:solidFill>
              </a:rPr>
              <a:t>Développer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2551555" y="2209571"/>
            <a:ext cx="5043284" cy="4032711"/>
          </a:xfrm>
          <a:prstGeom prst="arc">
            <a:avLst>
              <a:gd name="adj1" fmla="val 13622752"/>
              <a:gd name="adj2" fmla="val 18757026"/>
            </a:avLst>
          </a:prstGeom>
          <a:ln w="38100">
            <a:solidFill>
              <a:srgbClr val="7030A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7030A0"/>
                </a:solidFill>
              </a:rPr>
              <a:t>Factoriser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 animBg="1"/>
      <p:bldP spid="27" grpId="0" animBg="1"/>
      <p:bldP spid="9" grpId="0" animBg="1"/>
      <p:bldP spid="28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fr-FR" sz="2400" b="1" dirty="0" smtClean="0"/>
              </a:p>
              <a:p>
                <a:pPr marL="0" indent="0"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92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 smtClean="0"/>
                  <a:t>les expressions suivantes:</a:t>
                </a:r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( 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  <a:blipFill rotWithShape="0">
                <a:blip r:embed="rId2"/>
                <a:stretch>
                  <a:fillRect l="-284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1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4: </a:t>
            </a:r>
            <a:r>
              <a:rPr lang="fr-FR" dirty="0"/>
              <a:t>Calcul littéral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dirty="0" smtClean="0">
                    <a:solidFill>
                      <a:srgbClr val="FFC000"/>
                    </a:solidFill>
                  </a:rPr>
                  <a:t>Développer</a:t>
                </a:r>
                <a:r>
                  <a:rPr lang="fr-FR" sz="2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 smtClean="0"/>
                  <a:t>les expressions suivantes:</a:t>
                </a:r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𝟒𝟓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fr-FR" sz="20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  <a:blipFill rotWithShape="0">
                <a:blip r:embed="rId2"/>
                <a:stretch>
                  <a:fillRect l="-284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II. 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800" u="sng" dirty="0" smtClean="0"/>
                  <a:t>Exemple:</a:t>
                </a:r>
              </a:p>
              <a:p>
                <a:endParaRPr lang="fr-FR" sz="2400" dirty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sz="2400" b="1" dirty="0" smtClean="0"/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1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91698"/>
                <a:ext cx="8596668" cy="4872624"/>
              </a:xfrm>
              <a:blipFill rotWithShape="0">
                <a:blip r:embed="rId2"/>
                <a:stretch>
                  <a:fillRect l="-851" t="-1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1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Distributivité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</p:spPr>
            <p:txBody>
              <a:bodyPr/>
              <a:lstStyle/>
              <a:p>
                <a:r>
                  <a:rPr lang="fr-FR" b="1" dirty="0" smtClean="0">
                    <a:solidFill>
                      <a:srgbClr val="7030A0"/>
                    </a:solidFill>
                  </a:rPr>
                  <a:t>Factoriser </a:t>
                </a:r>
                <a:r>
                  <a:rPr lang="fr-FR" dirty="0" smtClean="0"/>
                  <a:t>les expressions suivantes: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  				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𝟒𝟐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 smtClean="0"/>
              </a:p>
              <a:p>
                <a:endParaRPr lang="fr-FR" dirty="0" smtClean="0"/>
              </a:p>
              <a:p>
                <a:endParaRPr lang="fr-FR" dirty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r>
                  <a:rPr lang="fr-FR" dirty="0" smtClean="0"/>
                  <a:t>    						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12889"/>
                <a:ext cx="8596668" cy="4265611"/>
              </a:xfrm>
              <a:blipFill rotWithShape="0">
                <a:blip r:embed="rId2"/>
                <a:stretch>
                  <a:fillRect l="-142" t="-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435657" cy="3880773"/>
          </a:xfrm>
        </p:spPr>
        <p:txBody>
          <a:bodyPr>
            <a:normAutofit/>
          </a:bodyPr>
          <a:lstStyle/>
          <a:p>
            <a:r>
              <a:rPr lang="fr-FR" sz="2400" u="sng" dirty="0" smtClean="0"/>
              <a:t>Définition: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Réduire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/>
              <a:t>une expression littérale, </a:t>
            </a:r>
            <a:br>
              <a:rPr lang="fr-FR" sz="2400" dirty="0" smtClean="0"/>
            </a:br>
            <a:r>
              <a:rPr lang="fr-FR" sz="2400" dirty="0" smtClean="0"/>
              <a:t>c’est écrire cette expression avec </a:t>
            </a:r>
            <a:r>
              <a:rPr lang="fr-FR" sz="2400" b="1" dirty="0" smtClean="0">
                <a:solidFill>
                  <a:srgbClr val="FFC000"/>
                </a:solidFill>
              </a:rPr>
              <a:t>le moins de termes possible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0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28700" y="1421972"/>
            <a:ext cx="7670800" cy="3242630"/>
          </a:xfrm>
          <a:prstGeom prst="roundRect">
            <a:avLst/>
          </a:prstGeom>
          <a:solidFill>
            <a:srgbClr val="FCF1CA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40" y="1994485"/>
            <a:ext cx="922308" cy="81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048" y="1545957"/>
            <a:ext cx="1251795" cy="1004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79" y="1674632"/>
            <a:ext cx="1679030" cy="113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43" y="3425188"/>
            <a:ext cx="1251795" cy="1004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838" y="2794213"/>
            <a:ext cx="1251795" cy="1004962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784" y="1891536"/>
            <a:ext cx="922308" cy="814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82" y="2615064"/>
            <a:ext cx="1251795" cy="1004962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55" y="2864055"/>
            <a:ext cx="922308" cy="814627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25" y="3811875"/>
            <a:ext cx="922308" cy="814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42" y="3036908"/>
            <a:ext cx="1679030" cy="113448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778000" y="4856452"/>
            <a:ext cx="6921500" cy="1484378"/>
            <a:chOff x="1778000" y="4856452"/>
            <a:chExt cx="6921500" cy="1484378"/>
          </a:xfrm>
        </p:grpSpPr>
        <p:sp>
          <p:nvSpPr>
            <p:cNvPr id="17" name="Rounded Rectangle 16"/>
            <p:cNvSpPr/>
            <p:nvPr/>
          </p:nvSpPr>
          <p:spPr>
            <a:xfrm>
              <a:off x="1778000" y="4856452"/>
              <a:ext cx="6921500" cy="1484378"/>
            </a:xfrm>
            <a:prstGeom prst="roundRect">
              <a:avLst/>
            </a:prstGeom>
            <a:solidFill>
              <a:srgbClr val="FCF1CA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         + 4            + 2       .               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8" name="Content Placeholder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017" y="5226735"/>
              <a:ext cx="922308" cy="8146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6444" y="5146512"/>
              <a:ext cx="1251795" cy="10049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0052" y="5046592"/>
              <a:ext cx="1679030" cy="113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26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u="sng" dirty="0" smtClean="0"/>
                  <a:t>Exemples: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000" b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  <a:blipFill rotWithShape="0">
                <a:blip r:embed="rId2"/>
                <a:stretch>
                  <a:fillRect l="-284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862772" y="1950113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375" b="-187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7813" b="-203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90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Réduction d’une expression littérale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</p:spPr>
            <p:txBody>
              <a:bodyPr>
                <a:normAutofit/>
              </a:bodyPr>
              <a:lstStyle/>
              <a:p>
                <a:r>
                  <a:rPr lang="fr-FR" sz="2000" b="1" u="sng" dirty="0" smtClean="0"/>
                  <a:t>Exemples:</a:t>
                </a:r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sz="2000" b="1" dirty="0" smtClean="0"/>
              </a:p>
              <a:p>
                <a:endParaRPr lang="fr-FR" sz="2000" b="1" dirty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76389"/>
                <a:ext cx="8596668" cy="4830098"/>
              </a:xfrm>
              <a:blipFill rotWithShape="0">
                <a:blip r:embed="rId2"/>
                <a:stretch>
                  <a:fillRect l="-284" t="-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5862772" y="1950113"/>
            <a:ext cx="216999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La famille nombre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0070C0"/>
                    </a:solidFill>
                  </a:rPr>
                  <a:t>La famille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2712523"/>
                <a:ext cx="216999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375" b="-1875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C000"/>
                    </a:solidFill>
                  </a:rPr>
                  <a:t>La famille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2" y="3490220"/>
                <a:ext cx="2169994" cy="375552"/>
              </a:xfrm>
              <a:prstGeom prst="rect">
                <a:avLst/>
              </a:prstGeom>
              <a:blipFill rotWithShape="0">
                <a:blip r:embed="rId4"/>
                <a:stretch>
                  <a:fillRect t="-7813" b="-20313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6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</a:t>
            </a:r>
            <a:r>
              <a:rPr lang="fr-FR" dirty="0" err="1" smtClean="0"/>
              <a:t>Plickers</a:t>
            </a:r>
            <a:r>
              <a:rPr lang="fr-FR" dirty="0" smtClean="0"/>
              <a:t>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800" b="1" dirty="0" smtClean="0">
                  <a:solidFill>
                    <a:srgbClr val="0070C0"/>
                  </a:solidFill>
                </a:endParaRPr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2800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3146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810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480179"/>
              <a:ext cx="9622080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5520"/>
                    <a:gridCol w="2405520"/>
                    <a:gridCol w="2405520"/>
                    <a:gridCol w="240552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0294" r="-3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53" t="-60294" r="-2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53" t="-60294" r="-100506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4: Calcul littéral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93" y="1437470"/>
            <a:ext cx="7542839" cy="38585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588524" y="4191128"/>
            <a:ext cx="11675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littéral</a:t>
            </a:r>
            <a:endParaRPr lang="fr-FR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83623"/>
            <a:ext cx="11726800" cy="26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endParaRPr lang="fr-FR" sz="1600" dirty="0"/>
              </a:p>
              <a:p>
                <a:pPr lvl="2"/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3048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925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73299" y="3665740"/>
              <a:ext cx="10140696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5174"/>
                    <a:gridCol w="2535174"/>
                    <a:gridCol w="2535174"/>
                    <a:gridCol w="2535174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40" t="-61029" r="-3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40" t="-61029" r="-2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240" t="-61029" r="-10072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1800" dirty="0" smtClean="0"/>
              </a:p>
              <a:p>
                <a:pPr lvl="2"/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1" y="3938695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1" t="-61029" r="-3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261" t="-61029" r="-2002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785" t="-61029" r="-100785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8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fr-FR" sz="2800" dirty="0"/>
              </a:p>
              <a:p>
                <a:endParaRPr lang="fr-FR" sz="1800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51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3739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86766" y="3850294"/>
              <a:ext cx="93218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330458"/>
                    <a:gridCol w="2330458"/>
                    <a:gridCol w="2330458"/>
                    <a:gridCol w="233045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1" t="-60294" r="-300000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00524" t="-60294" r="-200785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0000" t="-60294" r="-100261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75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/>
                  <a:t>désignant des nombres </a:t>
                </a:r>
                <a:r>
                  <a:rPr lang="fr-FR" sz="2000" dirty="0" smtClean="0"/>
                  <a:t>relatifs quelconques, on a:</a:t>
                </a:r>
              </a:p>
              <a:p>
                <a:endParaRPr lang="fr-FR" sz="2000" dirty="0"/>
              </a:p>
              <a:p>
                <a:endParaRPr lang="fr-FR" sz="2000" dirty="0" smtClean="0"/>
              </a:p>
              <a:p>
                <a:endParaRPr lang="fr-FR" sz="2000" dirty="0"/>
              </a:p>
              <a:p>
                <a:pPr marL="0" indent="0">
                  <a:buNone/>
                </a:pP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marL="0" indent="0">
                  <a:buNone/>
                </a:pP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4785" y="3078687"/>
                <a:ext cx="75858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5" y="3078687"/>
                <a:ext cx="758581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71029" y="4560024"/>
                <a:ext cx="60092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29" y="4560024"/>
                <a:ext cx="600927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2183643" y="3176523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183643" y="2841468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2841973" y="2749590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2841972" y="2849272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4554911" y="3063531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11" y="3063531"/>
                <a:ext cx="126240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5464160" y="306462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60" y="3064622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6770720" y="305055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720" y="3050557"/>
                <a:ext cx="144819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8014179" y="306462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179" y="3064622"/>
                <a:ext cx="144819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26" grpId="0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Identités remarquables: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désignant </a:t>
                </a:r>
                <a:r>
                  <a:rPr lang="fr-FR" sz="2000" dirty="0"/>
                  <a:t>des nombres </a:t>
                </a:r>
                <a:r>
                  <a:rPr lang="fr-FR" sz="2000" dirty="0" smtClean="0"/>
                  <a:t>relatifs quelconques, on a: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rc 4"/>
          <p:cNvSpPr/>
          <p:nvPr/>
        </p:nvSpPr>
        <p:spPr>
          <a:xfrm>
            <a:off x="3927207" y="2947863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3920752" y="2544631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4582745" y="2606448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4562903" y="2720721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3731139" y="4004048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39" y="4004048"/>
                <a:ext cx="126240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4700791" y="3991150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91" y="3991150"/>
                <a:ext cx="14481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5985552" y="396726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552" y="3967267"/>
                <a:ext cx="14481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7273293" y="396726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93" y="3967267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1844784" y="2858633"/>
                <a:ext cx="30040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4" y="2858633"/>
                <a:ext cx="3004040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/>
              <p:cNvSpPr txBox="1"/>
              <p:nvPr/>
            </p:nvSpPr>
            <p:spPr>
              <a:xfrm>
                <a:off x="3595702" y="2871049"/>
                <a:ext cx="3004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2" y="2871049"/>
                <a:ext cx="300404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/>
              <p:nvPr/>
            </p:nvSpPr>
            <p:spPr>
              <a:xfrm>
                <a:off x="1844783" y="5295596"/>
                <a:ext cx="50675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3" y="5295596"/>
                <a:ext cx="5067575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3735531" y="5309661"/>
                <a:ext cx="5660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31" y="5309661"/>
                <a:ext cx="566014" cy="532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/>
              <p:cNvSpPr txBox="1"/>
              <p:nvPr/>
            </p:nvSpPr>
            <p:spPr>
              <a:xfrm>
                <a:off x="4187975" y="5312040"/>
                <a:ext cx="110855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975" y="5312040"/>
                <a:ext cx="1108553" cy="5329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/>
              <p:cNvSpPr txBox="1"/>
              <p:nvPr/>
            </p:nvSpPr>
            <p:spPr>
              <a:xfrm>
                <a:off x="5225099" y="5304910"/>
                <a:ext cx="84671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99" y="5304910"/>
                <a:ext cx="846719" cy="53296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/>
              <p:cNvSpPr txBox="1"/>
              <p:nvPr/>
            </p:nvSpPr>
            <p:spPr>
              <a:xfrm>
                <a:off x="1844783" y="3994753"/>
                <a:ext cx="188731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3" y="3994753"/>
                <a:ext cx="1887313" cy="5329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ccolade ouvrante 37"/>
          <p:cNvSpPr/>
          <p:nvPr/>
        </p:nvSpPr>
        <p:spPr>
          <a:xfrm rot="16200000">
            <a:off x="4133504" y="4070435"/>
            <a:ext cx="237066" cy="89750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16200000">
            <a:off x="6071584" y="3443060"/>
            <a:ext cx="237066" cy="216635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ccolade ouvrante 41"/>
          <p:cNvSpPr/>
          <p:nvPr/>
        </p:nvSpPr>
        <p:spPr>
          <a:xfrm rot="16200000">
            <a:off x="8000956" y="4070436"/>
            <a:ext cx="237066" cy="89750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>
            <a:stCxn id="38" idx="1"/>
          </p:cNvCxnSpPr>
          <p:nvPr/>
        </p:nvCxnSpPr>
        <p:spPr>
          <a:xfrm flipH="1">
            <a:off x="4018538" y="4637722"/>
            <a:ext cx="233500" cy="65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0" idx="1"/>
          </p:cNvCxnSpPr>
          <p:nvPr/>
        </p:nvCxnSpPr>
        <p:spPr>
          <a:xfrm flipH="1">
            <a:off x="5142932" y="4644772"/>
            <a:ext cx="1047186" cy="64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2" idx="1"/>
          </p:cNvCxnSpPr>
          <p:nvPr/>
        </p:nvCxnSpPr>
        <p:spPr>
          <a:xfrm flipH="1">
            <a:off x="6071818" y="4637723"/>
            <a:ext cx="2047672" cy="757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2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19" grpId="0"/>
      <p:bldP spid="21" grpId="0"/>
      <p:bldP spid="27" grpId="0"/>
      <p:bldP spid="28" grpId="0"/>
      <p:bldP spid="29" grpId="0"/>
      <p:bldP spid="30" grpId="0"/>
      <p:bldP spid="31" grpId="0"/>
      <p:bldP spid="38" grpId="0" animBg="1"/>
      <p:bldP spid="40" grpId="0" animBg="1"/>
      <p:bldP spid="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Identités remarquables: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désignant </a:t>
                </a:r>
                <a:r>
                  <a:rPr lang="fr-FR" sz="2000" dirty="0"/>
                  <a:t>des nombres </a:t>
                </a:r>
                <a:r>
                  <a:rPr lang="fr-FR" sz="2000" dirty="0" smtClean="0"/>
                  <a:t>relatifs quelconques, on a: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4872624"/>
              </a:xfrm>
              <a:blipFill rotWithShape="0">
                <a:blip r:embed="rId2"/>
                <a:stretch>
                  <a:fillRect l="-567" t="-1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rc 4"/>
          <p:cNvSpPr/>
          <p:nvPr/>
        </p:nvSpPr>
        <p:spPr>
          <a:xfrm>
            <a:off x="3927207" y="2947863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3920752" y="2544631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4582745" y="2606448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4562903" y="2720721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3731139" y="4004048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39" y="4004048"/>
                <a:ext cx="126240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4700791" y="3991150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791" y="3991150"/>
                <a:ext cx="14481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5985552" y="396726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552" y="3967267"/>
                <a:ext cx="14481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7273293" y="3967267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293" y="3967267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1844784" y="2858633"/>
                <a:ext cx="30040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4" y="2858633"/>
                <a:ext cx="3004040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/>
              <p:cNvSpPr txBox="1"/>
              <p:nvPr/>
            </p:nvSpPr>
            <p:spPr>
              <a:xfrm>
                <a:off x="3595702" y="2871049"/>
                <a:ext cx="30040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2" y="2871049"/>
                <a:ext cx="3004040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/>
              <p:nvPr/>
            </p:nvSpPr>
            <p:spPr>
              <a:xfrm>
                <a:off x="1844783" y="5295596"/>
                <a:ext cx="506757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3" y="5295596"/>
                <a:ext cx="5067575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3735531" y="5309661"/>
                <a:ext cx="5660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31" y="5309661"/>
                <a:ext cx="566014" cy="532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/>
              <p:cNvSpPr txBox="1"/>
              <p:nvPr/>
            </p:nvSpPr>
            <p:spPr>
              <a:xfrm>
                <a:off x="4187975" y="5312040"/>
                <a:ext cx="110855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975" y="5312040"/>
                <a:ext cx="1108553" cy="53296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/>
              <p:cNvSpPr txBox="1"/>
              <p:nvPr/>
            </p:nvSpPr>
            <p:spPr>
              <a:xfrm>
                <a:off x="5225099" y="5304910"/>
                <a:ext cx="84671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099" y="5304910"/>
                <a:ext cx="846719" cy="53296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/>
              <p:cNvSpPr txBox="1"/>
              <p:nvPr/>
            </p:nvSpPr>
            <p:spPr>
              <a:xfrm>
                <a:off x="1844783" y="3994753"/>
                <a:ext cx="1887313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3" y="3994753"/>
                <a:ext cx="1887313" cy="53296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ccolade ouvrante 37"/>
          <p:cNvSpPr/>
          <p:nvPr/>
        </p:nvSpPr>
        <p:spPr>
          <a:xfrm rot="16200000">
            <a:off x="4133504" y="4070435"/>
            <a:ext cx="237066" cy="89750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ccolade ouvrante 39"/>
          <p:cNvSpPr/>
          <p:nvPr/>
        </p:nvSpPr>
        <p:spPr>
          <a:xfrm rot="16200000">
            <a:off x="6071584" y="3443060"/>
            <a:ext cx="237066" cy="216635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Accolade ouvrante 41"/>
          <p:cNvSpPr/>
          <p:nvPr/>
        </p:nvSpPr>
        <p:spPr>
          <a:xfrm rot="16200000">
            <a:off x="8000956" y="4070436"/>
            <a:ext cx="237066" cy="897507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>
            <a:stCxn id="38" idx="1"/>
          </p:cNvCxnSpPr>
          <p:nvPr/>
        </p:nvCxnSpPr>
        <p:spPr>
          <a:xfrm flipH="1">
            <a:off x="4018538" y="4637722"/>
            <a:ext cx="233500" cy="657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40" idx="1"/>
          </p:cNvCxnSpPr>
          <p:nvPr/>
        </p:nvCxnSpPr>
        <p:spPr>
          <a:xfrm flipH="1">
            <a:off x="5142932" y="4644772"/>
            <a:ext cx="1047186" cy="642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42" idx="1"/>
          </p:cNvCxnSpPr>
          <p:nvPr/>
        </p:nvCxnSpPr>
        <p:spPr>
          <a:xfrm flipH="1">
            <a:off x="6071818" y="4637723"/>
            <a:ext cx="2047672" cy="757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19" grpId="0"/>
      <p:bldP spid="21" grpId="0"/>
      <p:bldP spid="27" grpId="0"/>
      <p:bldP spid="28" grpId="0"/>
      <p:bldP spid="29" grpId="0"/>
      <p:bldP spid="30" grpId="0"/>
      <p:bldP spid="31" grpId="0"/>
      <p:bldP spid="38" grpId="0" animBg="1"/>
      <p:bldP spid="40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IV. Développement d’une expression</a:t>
            </a:r>
            <a:br>
              <a:rPr lang="fr-FR" dirty="0" smtClean="0"/>
            </a:br>
            <a:r>
              <a:rPr lang="fr-FR" dirty="0" smtClean="0"/>
              <a:t> de la forme (</a:t>
            </a:r>
            <a:r>
              <a:rPr lang="fr-FR" dirty="0" err="1" smtClean="0"/>
              <a:t>a+b</a:t>
            </a:r>
            <a:r>
              <a:rPr lang="fr-FR" dirty="0" smtClean="0"/>
              <a:t>)(</a:t>
            </a:r>
            <a:r>
              <a:rPr lang="fr-FR" dirty="0" err="1" smtClean="0"/>
              <a:t>c+d</a:t>
            </a:r>
            <a:r>
              <a:rPr lang="fr-FR" dirty="0" smtClean="0"/>
              <a:t>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2870823"/>
              </a:xfrm>
            </p:spPr>
            <p:txBody>
              <a:bodyPr>
                <a:normAutofit/>
              </a:bodyPr>
              <a:lstStyle/>
              <a:p>
                <a:r>
                  <a:rPr lang="fr-FR" sz="2400" u="sng" dirty="0" smtClean="0"/>
                  <a:t>Identités remarquables: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désignant </a:t>
                </a:r>
                <a:r>
                  <a:rPr lang="fr-FR" sz="2000" dirty="0"/>
                  <a:t>des nombres </a:t>
                </a:r>
                <a:r>
                  <a:rPr lang="fr-FR" sz="2000" dirty="0" smtClean="0"/>
                  <a:t>relatifs quelconques, on a: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  <a:p>
                <a:endParaRPr lang="fr-FR" sz="2800" b="1" dirty="0"/>
              </a:p>
              <a:p>
                <a:endParaRPr lang="fr-FR" sz="2800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2870823"/>
              </a:xfrm>
              <a:blipFill rotWithShape="0">
                <a:blip r:embed="rId2"/>
                <a:stretch>
                  <a:fillRect l="-567" t="-16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36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Arc 4"/>
          <p:cNvSpPr/>
          <p:nvPr/>
        </p:nvSpPr>
        <p:spPr>
          <a:xfrm>
            <a:off x="2075079" y="3298200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075079" y="2946891"/>
            <a:ext cx="1774208" cy="1407025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0800000">
            <a:off x="2689229" y="2917980"/>
            <a:ext cx="1160058" cy="760439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10800000">
            <a:off x="2698322" y="2986668"/>
            <a:ext cx="580029" cy="623063"/>
          </a:xfrm>
          <a:prstGeom prst="arc">
            <a:avLst>
              <a:gd name="adj1" fmla="val 235492"/>
              <a:gd name="adj2" fmla="val 1066391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/>
              <p:cNvSpPr txBox="1"/>
              <p:nvPr/>
            </p:nvSpPr>
            <p:spPr>
              <a:xfrm>
                <a:off x="4483898" y="3192212"/>
                <a:ext cx="1262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898" y="3192212"/>
                <a:ext cx="126240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5447024" y="319221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24" y="3192212"/>
                <a:ext cx="14481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/>
              <p:cNvSpPr txBox="1"/>
              <p:nvPr/>
            </p:nvSpPr>
            <p:spPr>
              <a:xfrm>
                <a:off x="6736460" y="3192212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460" y="3192212"/>
                <a:ext cx="14481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/>
              <p:cNvSpPr txBox="1"/>
              <p:nvPr/>
            </p:nvSpPr>
            <p:spPr>
              <a:xfrm>
                <a:off x="8005682" y="3201051"/>
                <a:ext cx="14481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682" y="3201051"/>
                <a:ext cx="144819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1738211" y="3191575"/>
                <a:ext cx="300404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211" y="3191575"/>
                <a:ext cx="3004040" cy="5329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/>
              <p:cNvSpPr txBox="1"/>
              <p:nvPr/>
            </p:nvSpPr>
            <p:spPr>
              <a:xfrm>
                <a:off x="1844784" y="4574379"/>
                <a:ext cx="289746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84" y="4574379"/>
                <a:ext cx="2897468" cy="5329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5"/>
              <p:cNvSpPr txBox="1"/>
              <p:nvPr/>
            </p:nvSpPr>
            <p:spPr>
              <a:xfrm>
                <a:off x="4688565" y="4588444"/>
                <a:ext cx="56601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565" y="4588444"/>
                <a:ext cx="566014" cy="5329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/>
              <p:cNvSpPr txBox="1"/>
              <p:nvPr/>
            </p:nvSpPr>
            <p:spPr>
              <a:xfrm>
                <a:off x="5115098" y="4576751"/>
                <a:ext cx="84671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98" y="4576751"/>
                <a:ext cx="846719" cy="53296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4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1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19" grpId="0"/>
      <p:bldP spid="27" grpId="0"/>
      <p:bldP spid="28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8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𝑱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3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Activité: </a:t>
            </a:r>
            <a:r>
              <a:rPr lang="fr-FR" dirty="0" smtClean="0"/>
              <a:t>Distributivité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=−(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fr-FR" sz="2400" dirty="0"/>
              </a:p>
              <a:p>
                <a:endParaRPr lang="en-US" sz="2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01505"/>
                <a:ext cx="8596668" cy="423985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5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4714" cy="1320800"/>
          </a:xfrm>
        </p:spPr>
        <p:txBody>
          <a:bodyPr/>
          <a:lstStyle/>
          <a:p>
            <a:r>
              <a:rPr lang="fr-FR" dirty="0" smtClean="0"/>
              <a:t>Distributivité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562099" y="1878373"/>
            <a:ext cx="3536097" cy="65387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562100" y="2520576"/>
            <a:ext cx="3536097" cy="210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08083" y="1878374"/>
            <a:ext cx="954017" cy="642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08083" y="2520575"/>
            <a:ext cx="954017" cy="210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1049" y="1312707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312707"/>
                <a:ext cx="60808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17332" y="1324375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32" y="1324375"/>
                <a:ext cx="608083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038312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38312"/>
                <a:ext cx="60808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3438194"/>
                <a:ext cx="60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8194"/>
                <a:ext cx="60808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102873" y="910523"/>
            <a:ext cx="4490114" cy="27432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8083" y="1713801"/>
            <a:ext cx="954016" cy="183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62099" y="1722977"/>
            <a:ext cx="3536097" cy="183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5040" y="1892092"/>
            <a:ext cx="2" cy="67549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8431" y="2567582"/>
            <a:ext cx="26610" cy="20922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02871" y="910522"/>
            <a:ext cx="954017" cy="642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808220" y="4776060"/>
                <a:ext cx="37327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20" y="4776060"/>
                <a:ext cx="3732771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05821" y="4754221"/>
                <a:ext cx="9973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21" y="4754221"/>
                <a:ext cx="997387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79905" y="4797899"/>
                <a:ext cx="9895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05" y="4797899"/>
                <a:ext cx="989571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73562" y="4754221"/>
                <a:ext cx="9293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𝒂𝒅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562" y="4754221"/>
                <a:ext cx="929311" cy="584775"/>
              </a:xfrm>
              <a:prstGeom prst="rect">
                <a:avLst/>
              </a:prstGeom>
              <a:blipFill rotWithShape="0">
                <a:blip r:embed="rId10"/>
                <a:stretch>
                  <a:fillRect r="-72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70949" y="4754221"/>
                <a:ext cx="10039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949" y="4754221"/>
                <a:ext cx="1003908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56890" y="4754220"/>
                <a:ext cx="1052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fr-FR" sz="3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90" y="4754220"/>
                <a:ext cx="1052143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7102872" y="1552725"/>
            <a:ext cx="954017" cy="210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0" name="Rectangle 39"/>
          <p:cNvSpPr/>
          <p:nvPr/>
        </p:nvSpPr>
        <p:spPr>
          <a:xfrm>
            <a:off x="8056888" y="914081"/>
            <a:ext cx="3536097" cy="63864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2" name="Rectangle 41"/>
          <p:cNvSpPr/>
          <p:nvPr/>
        </p:nvSpPr>
        <p:spPr>
          <a:xfrm>
            <a:off x="8056888" y="1552724"/>
            <a:ext cx="3536097" cy="210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6494788" y="395088"/>
            <a:ext cx="5098196" cy="3347128"/>
            <a:chOff x="6494788" y="395088"/>
            <a:chExt cx="5098196" cy="3347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4"/>
                <p:cNvSpPr txBox="1"/>
                <p:nvPr/>
              </p:nvSpPr>
              <p:spPr>
                <a:xfrm>
                  <a:off x="7275837" y="395088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7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837" y="395088"/>
                  <a:ext cx="60808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8"/>
                <p:cNvSpPr txBox="1"/>
                <p:nvPr/>
              </p:nvSpPr>
              <p:spPr>
                <a:xfrm>
                  <a:off x="9712120" y="406756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8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120" y="406756"/>
                  <a:ext cx="60808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9"/>
                <p:cNvSpPr txBox="1"/>
                <p:nvPr/>
              </p:nvSpPr>
              <p:spPr>
                <a:xfrm>
                  <a:off x="6494788" y="1120693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9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788" y="1120693"/>
                  <a:ext cx="608083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11"/>
                <p:cNvSpPr txBox="1"/>
                <p:nvPr/>
              </p:nvSpPr>
              <p:spPr>
                <a:xfrm>
                  <a:off x="6494788" y="2520575"/>
                  <a:ext cx="6080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0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788" y="2520575"/>
                  <a:ext cx="608083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17"/>
            <p:cNvCxnSpPr/>
            <p:nvPr/>
          </p:nvCxnSpPr>
          <p:spPr>
            <a:xfrm>
              <a:off x="7102871" y="796182"/>
              <a:ext cx="954016" cy="183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20"/>
            <p:cNvCxnSpPr/>
            <p:nvPr/>
          </p:nvCxnSpPr>
          <p:spPr>
            <a:xfrm>
              <a:off x="8056887" y="805358"/>
              <a:ext cx="3536097" cy="183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22"/>
            <p:cNvCxnSpPr/>
            <p:nvPr/>
          </p:nvCxnSpPr>
          <p:spPr>
            <a:xfrm>
              <a:off x="6969828" y="974473"/>
              <a:ext cx="2" cy="67549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25"/>
            <p:cNvCxnSpPr/>
            <p:nvPr/>
          </p:nvCxnSpPr>
          <p:spPr>
            <a:xfrm flipH="1">
              <a:off x="6943219" y="1649963"/>
              <a:ext cx="26610" cy="209225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973058" y="964050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058" y="964050"/>
                <a:ext cx="1083829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6956524" y="2362365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524" y="2362365"/>
                <a:ext cx="1083829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268796" y="971792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796" y="971792"/>
                <a:ext cx="1083829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9199187" y="2389302"/>
                <a:ext cx="10838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𝒃𝒅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187" y="2389302"/>
                <a:ext cx="1083829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6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2" grpId="0" animBg="1"/>
      <p:bldP spid="8" grpId="0"/>
      <p:bldP spid="45" grpId="0"/>
      <p:bldP spid="46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Devoir Maison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41</a:t>
            </a:fld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1562100"/>
            <a:ext cx="90944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Séance </a:t>
            </a:r>
            <a:r>
              <a:rPr lang="fr-FR" dirty="0" err="1" smtClean="0"/>
              <a:t>Labomep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2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V. Résolution algébrique d’une équation du 1</a:t>
            </a:r>
            <a:r>
              <a:rPr lang="fr-FR" baseline="30000" dirty="0" smtClean="0"/>
              <a:t>er</a:t>
            </a:r>
            <a:r>
              <a:rPr lang="fr-FR" dirty="0" smtClean="0"/>
              <a:t> degré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855723"/>
                <a:ext cx="8596668" cy="28708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Propriété:</a:t>
                </a:r>
                <a:r>
                  <a:rPr lang="fr-FR" sz="2400" u="sng" dirty="0"/>
                  <a:t/>
                </a:r>
                <a:br>
                  <a:rPr lang="fr-FR" sz="2400" u="sng" dirty="0"/>
                </a:br>
                <a:r>
                  <a:rPr lang="fr-FR" sz="2000" dirty="0" smtClean="0"/>
                  <a:t>Une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équation du premier degré </a:t>
                </a:r>
                <a:r>
                  <a:rPr lang="fr-FR" sz="2000" dirty="0" smtClean="0"/>
                  <a:t>à une inconnue de la forme 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𝒄𝒙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(avec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2000" dirty="0" smtClean="0"/>
                  <a:t>) admet une seule et unique solution.</a:t>
                </a: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endParaRPr lang="fr-FR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855723"/>
                <a:ext cx="8596668" cy="2870823"/>
              </a:xfrm>
              <a:blipFill rotWithShape="0">
                <a:blip r:embed="rId2"/>
                <a:stretch>
                  <a:fillRect l="-284" t="-12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42</a:t>
            </a:fld>
            <a:endParaRPr lang="fr-FR"/>
          </a:p>
        </p:txBody>
      </p:sp>
      <p:grpSp>
        <p:nvGrpSpPr>
          <p:cNvPr id="12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87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V. Résolution algébrique d’une équation du 1</a:t>
            </a:r>
            <a:r>
              <a:rPr lang="fr-FR" baseline="30000" dirty="0" smtClean="0"/>
              <a:t>er</a:t>
            </a:r>
            <a:r>
              <a:rPr lang="fr-FR" dirty="0" smtClean="0"/>
              <a:t> degré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3"/>
            <a:ext cx="8596668" cy="28708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  <a:r>
              <a:rPr lang="fr-FR" sz="2400" u="sng" dirty="0"/>
              <a:t/>
            </a:r>
            <a:br>
              <a:rPr lang="fr-FR" sz="2400" u="sng" dirty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b="1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43</a:t>
            </a:fld>
            <a:endParaRPr lang="fr-FR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792"/>
          <a:stretch/>
        </p:blipFill>
        <p:spPr bwMode="auto">
          <a:xfrm>
            <a:off x="3152768" y="2568260"/>
            <a:ext cx="1238133" cy="8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792"/>
          <a:stretch/>
        </p:blipFill>
        <p:spPr bwMode="auto">
          <a:xfrm>
            <a:off x="3439995" y="3163269"/>
            <a:ext cx="1238133" cy="8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792"/>
          <a:stretch/>
        </p:blipFill>
        <p:spPr bwMode="auto">
          <a:xfrm>
            <a:off x="3850436" y="3802862"/>
            <a:ext cx="1238133" cy="8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7792"/>
          <a:stretch/>
        </p:blipFill>
        <p:spPr bwMode="auto">
          <a:xfrm>
            <a:off x="6799743" y="2852146"/>
            <a:ext cx="1238133" cy="8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47040">
            <a:off x="7286342" y="3150841"/>
            <a:ext cx="1818229" cy="903287"/>
          </a:xfrm>
          <a:prstGeom prst="rect">
            <a:avLst/>
          </a:prstGeom>
        </p:spPr>
      </p:pic>
      <p:pic>
        <p:nvPicPr>
          <p:cNvPr id="1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845905" y="3319019"/>
            <a:ext cx="1820568" cy="9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0259">
            <a:off x="7688452" y="3451377"/>
            <a:ext cx="1611646" cy="91503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0259">
            <a:off x="8000223" y="3756355"/>
            <a:ext cx="1611646" cy="915037"/>
          </a:xfrm>
          <a:prstGeom prst="rect">
            <a:avLst/>
          </a:prstGeom>
        </p:spPr>
      </p:pic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43" y="4546099"/>
            <a:ext cx="622506" cy="6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625388" y="3347722"/>
                <a:ext cx="21250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88" y="3347722"/>
                <a:ext cx="2125014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859834" y="3405387"/>
                <a:ext cx="2501813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8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𝒆𝒖𝒓𝒐𝒔</m:t>
                      </m:r>
                    </m:oMath>
                  </m:oMathPara>
                </a14:m>
                <a:endParaRPr lang="en-US" sz="2800" b="1" dirty="0" smtClean="0"/>
              </a:p>
              <a:p>
                <a:endParaRPr lang="fr-FR" sz="2800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834" y="3405387"/>
                <a:ext cx="2501813" cy="13849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208870" y="4403026"/>
                <a:ext cx="2217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70" y="4403026"/>
                <a:ext cx="2217722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7086595" y="4806755"/>
                <a:ext cx="2217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5" y="4806755"/>
                <a:ext cx="2217722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3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0.31706 0.439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21341 0.302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05417 0.32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9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V. Résolution algébrique d’une équation du 1</a:t>
            </a:r>
            <a:r>
              <a:rPr lang="fr-FR" baseline="30000" dirty="0" smtClean="0"/>
              <a:t>er</a:t>
            </a:r>
            <a:r>
              <a:rPr lang="fr-FR" dirty="0" smtClean="0"/>
              <a:t> degré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3"/>
            <a:ext cx="8596668" cy="287082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  <a:endParaRPr lang="fr-FR" sz="2000" u="sng" dirty="0"/>
          </a:p>
          <a:p>
            <a:endParaRPr lang="fr-FR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/>
              <p:cNvSpPr txBox="1"/>
              <p:nvPr/>
            </p:nvSpPr>
            <p:spPr>
              <a:xfrm>
                <a:off x="1326086" y="2384837"/>
                <a:ext cx="2447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6" y="2384837"/>
                <a:ext cx="244742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/>
              <p:cNvSpPr txBox="1"/>
              <p:nvPr/>
            </p:nvSpPr>
            <p:spPr>
              <a:xfrm>
                <a:off x="1326085" y="2887113"/>
                <a:ext cx="41345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2887113"/>
                <a:ext cx="413455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"/>
              <p:cNvSpPr txBox="1"/>
              <p:nvPr/>
            </p:nvSpPr>
            <p:spPr>
              <a:xfrm>
                <a:off x="1326085" y="3348778"/>
                <a:ext cx="20481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3348778"/>
                <a:ext cx="204818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/>
              <p:cNvSpPr txBox="1"/>
              <p:nvPr/>
            </p:nvSpPr>
            <p:spPr>
              <a:xfrm>
                <a:off x="1326085" y="3810443"/>
                <a:ext cx="2898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2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3810443"/>
                <a:ext cx="289818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/>
              <p:cNvSpPr txBox="1"/>
              <p:nvPr/>
            </p:nvSpPr>
            <p:spPr>
              <a:xfrm>
                <a:off x="1326085" y="4261268"/>
                <a:ext cx="2898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2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4261268"/>
                <a:ext cx="289818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/>
              <p:cNvSpPr txBox="1"/>
              <p:nvPr/>
            </p:nvSpPr>
            <p:spPr>
              <a:xfrm>
                <a:off x="1326085" y="4726546"/>
                <a:ext cx="289818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31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85" y="4726546"/>
                <a:ext cx="2898186" cy="6240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5"/>
              <p:cNvSpPr txBox="1"/>
              <p:nvPr/>
            </p:nvSpPr>
            <p:spPr>
              <a:xfrm>
                <a:off x="1358063" y="5371218"/>
                <a:ext cx="2898186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400" b="1" dirty="0" smtClean="0"/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32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63" y="5371218"/>
                <a:ext cx="2898186" cy="624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326085" y="5371218"/>
            <a:ext cx="1024090" cy="670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5"/>
              <p:cNvSpPr txBox="1"/>
              <p:nvPr/>
            </p:nvSpPr>
            <p:spPr>
              <a:xfrm>
                <a:off x="6670819" y="2384837"/>
                <a:ext cx="2447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9" y="2384837"/>
                <a:ext cx="2447423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"/>
              <p:cNvSpPr txBox="1"/>
              <p:nvPr/>
            </p:nvSpPr>
            <p:spPr>
              <a:xfrm>
                <a:off x="6670818" y="2846502"/>
                <a:ext cx="342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5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8" y="2846502"/>
                <a:ext cx="3426219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"/>
              <p:cNvSpPr txBox="1"/>
              <p:nvPr/>
            </p:nvSpPr>
            <p:spPr>
              <a:xfrm>
                <a:off x="6670817" y="3308438"/>
                <a:ext cx="342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3308438"/>
                <a:ext cx="3426219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"/>
              <p:cNvSpPr txBox="1"/>
              <p:nvPr/>
            </p:nvSpPr>
            <p:spPr>
              <a:xfrm>
                <a:off x="6670817" y="3731064"/>
                <a:ext cx="342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7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3731064"/>
                <a:ext cx="3426219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5"/>
              <p:cNvSpPr txBox="1"/>
              <p:nvPr/>
            </p:nvSpPr>
            <p:spPr>
              <a:xfrm>
                <a:off x="6670817" y="4161318"/>
                <a:ext cx="342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8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4161318"/>
                <a:ext cx="342621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"/>
              <p:cNvSpPr txBox="1"/>
              <p:nvPr/>
            </p:nvSpPr>
            <p:spPr>
              <a:xfrm>
                <a:off x="6670817" y="4626264"/>
                <a:ext cx="342621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9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4626264"/>
                <a:ext cx="3426219" cy="78380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5"/>
              <p:cNvSpPr txBox="1"/>
              <p:nvPr/>
            </p:nvSpPr>
            <p:spPr>
              <a:xfrm>
                <a:off x="6670817" y="5384095"/>
                <a:ext cx="3426219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4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817" y="5384095"/>
                <a:ext cx="3426219" cy="78380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702795" y="5410067"/>
            <a:ext cx="1192629" cy="757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6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20" grpId="0"/>
      <p:bldP spid="21" grpId="0"/>
      <p:bldP spid="26" grpId="0"/>
      <p:bldP spid="29" grpId="0"/>
      <p:bldP spid="31" grpId="0"/>
      <p:bldP spid="32" grpId="0"/>
      <p:bldP spid="8" grpId="0" animBg="1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46 page 184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23" y="1599060"/>
            <a:ext cx="6271648" cy="14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49 page 184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80" y="1673179"/>
            <a:ext cx="6377023" cy="19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51 page 184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896" y="1738649"/>
            <a:ext cx="6085767" cy="23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48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95" y="970657"/>
            <a:ext cx="3086552" cy="33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Immeuble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35374" y="256841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617720" y="609600"/>
            <a:ext cx="190500" cy="5525037"/>
            <a:chOff x="4617720" y="609600"/>
            <a:chExt cx="190500" cy="5525037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4835374" y="3282674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3537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835374" y="4625587"/>
            <a:ext cx="594754" cy="369332"/>
          </a:xfrm>
          <a:prstGeom prst="rect">
            <a:avLst/>
          </a:prstGeom>
          <a:solidFill>
            <a:srgbClr val="90C22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835374" y="5306083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8122920" y="609599"/>
            <a:ext cx="190500" cy="5525037"/>
            <a:chOff x="4617720" y="609600"/>
            <a:chExt cx="190500" cy="5525037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llipse 17"/>
              <p:cNvSpPr/>
              <p:nvPr/>
            </p:nvSpPr>
            <p:spPr>
              <a:xfrm>
                <a:off x="6420379" y="3200004"/>
                <a:ext cx="815931" cy="8159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llips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379" y="3200004"/>
                <a:ext cx="815931" cy="8159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èche droite 26"/>
          <p:cNvSpPr/>
          <p:nvPr/>
        </p:nvSpPr>
        <p:spPr>
          <a:xfrm>
            <a:off x="6197057" y="3910810"/>
            <a:ext cx="1267761" cy="680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453043" y="256841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8478383" y="3282674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48050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8480504" y="4625587"/>
            <a:ext cx="594754" cy="369332"/>
          </a:xfrm>
          <a:prstGeom prst="rect">
            <a:avLst/>
          </a:prstGeom>
          <a:solidFill>
            <a:srgbClr val="90C22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8480504" y="5306083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77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  <p:bldP spid="22" grpId="0" animBg="1"/>
      <p:bldP spid="1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49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95" y="970657"/>
            <a:ext cx="3086552" cy="33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Immeuble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35374" y="256841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617720" y="609600"/>
            <a:ext cx="190500" cy="5525037"/>
            <a:chOff x="4617720" y="609600"/>
            <a:chExt cx="190500" cy="5525037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4835374" y="3282674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3537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835374" y="4625587"/>
            <a:ext cx="594754" cy="369332"/>
          </a:xfrm>
          <a:prstGeom prst="rect">
            <a:avLst/>
          </a:prstGeom>
          <a:solidFill>
            <a:srgbClr val="90C22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835374" y="5306083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8122920" y="609599"/>
            <a:ext cx="190500" cy="5525037"/>
            <a:chOff x="4617720" y="609600"/>
            <a:chExt cx="190500" cy="5525037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llipse 17"/>
              <p:cNvSpPr/>
              <p:nvPr/>
            </p:nvSpPr>
            <p:spPr>
              <a:xfrm>
                <a:off x="6115385" y="3200004"/>
                <a:ext cx="1120925" cy="8159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llips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85" y="3200004"/>
                <a:ext cx="1120925" cy="8159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èche droite 26"/>
          <p:cNvSpPr/>
          <p:nvPr/>
        </p:nvSpPr>
        <p:spPr>
          <a:xfrm>
            <a:off x="6197057" y="3910810"/>
            <a:ext cx="1267761" cy="680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478383" y="2582134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8480504" y="3282674"/>
            <a:ext cx="59475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48050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8480504" y="4625587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8480504" y="530608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544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dirty="0" smtClean="0"/>
                  <a:t> désigne un nombre relatif.</a:t>
                </a:r>
                <a:br>
                  <a:rPr lang="fr-FR" sz="2400" dirty="0" smtClean="0"/>
                </a:br>
                <a:r>
                  <a:rPr lang="fr-FR" sz="2400" dirty="0" smtClean="0"/>
                  <a:t>L’expression réduite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140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14035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50</a:t>
            </a:fld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95" y="970657"/>
            <a:ext cx="3086552" cy="33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Immeuble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835374" y="256841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617720" y="609600"/>
            <a:ext cx="190500" cy="5525037"/>
            <a:chOff x="4617720" y="609600"/>
            <a:chExt cx="190500" cy="5525037"/>
          </a:xfrm>
        </p:grpSpPr>
        <p:cxnSp>
          <p:nvCxnSpPr>
            <p:cNvPr id="6" name="Connecteur droit avec flèche 5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4835374" y="3282674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3537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835374" y="4625587"/>
            <a:ext cx="594754" cy="369332"/>
          </a:xfrm>
          <a:prstGeom prst="rect">
            <a:avLst/>
          </a:prstGeom>
          <a:solidFill>
            <a:srgbClr val="90C22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4835374" y="5306083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grpSp>
        <p:nvGrpSpPr>
          <p:cNvPr id="23" name="Groupe 22"/>
          <p:cNvGrpSpPr/>
          <p:nvPr/>
        </p:nvGrpSpPr>
        <p:grpSpPr>
          <a:xfrm>
            <a:off x="8122920" y="609599"/>
            <a:ext cx="190500" cy="5525037"/>
            <a:chOff x="4617720" y="609600"/>
            <a:chExt cx="190500" cy="5525037"/>
          </a:xfrm>
        </p:grpSpPr>
        <p:cxnSp>
          <p:nvCxnSpPr>
            <p:cNvPr id="24" name="Connecteur droit avec flèche 23"/>
            <p:cNvCxnSpPr/>
            <p:nvPr/>
          </p:nvCxnSpPr>
          <p:spPr>
            <a:xfrm flipV="1">
              <a:off x="4726547" y="609600"/>
              <a:ext cx="0" cy="552503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4617720" y="4137660"/>
              <a:ext cx="1905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llipse 17"/>
              <p:cNvSpPr/>
              <p:nvPr/>
            </p:nvSpPr>
            <p:spPr>
              <a:xfrm>
                <a:off x="6115385" y="3200004"/>
                <a:ext cx="1120925" cy="81593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×(−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Ellips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85" y="3200004"/>
                <a:ext cx="1120925" cy="81593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èche droite 26"/>
          <p:cNvSpPr/>
          <p:nvPr/>
        </p:nvSpPr>
        <p:spPr>
          <a:xfrm>
            <a:off x="6197057" y="3910810"/>
            <a:ext cx="1267761" cy="680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8478383" y="2582134"/>
            <a:ext cx="594754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8480504" y="3282674"/>
            <a:ext cx="59475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8480504" y="3945091"/>
            <a:ext cx="59475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8480504" y="4625587"/>
            <a:ext cx="5947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8480504" y="5306083"/>
            <a:ext cx="594754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71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VI. Résolution algébrique d’une inéquation du 1</a:t>
            </a:r>
            <a:r>
              <a:rPr lang="fr-FR" baseline="30000" dirty="0" smtClean="0"/>
              <a:t>er</a:t>
            </a:r>
            <a:r>
              <a:rPr lang="fr-FR" dirty="0" smtClean="0"/>
              <a:t> degré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5724"/>
            <a:ext cx="8596668" cy="4429166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Règle:</a:t>
            </a:r>
          </a:p>
          <a:p>
            <a:pPr marL="0" indent="0">
              <a:buNone/>
            </a:pPr>
            <a:r>
              <a:rPr lang="fr-FR" sz="2000" dirty="0"/>
              <a:t>Lorsqu’on </a:t>
            </a:r>
            <a:r>
              <a:rPr lang="fr-FR" sz="2000" b="1" dirty="0">
                <a:solidFill>
                  <a:srgbClr val="0070C0"/>
                </a:solidFill>
              </a:rPr>
              <a:t>multiplie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( ou </a:t>
            </a:r>
            <a:r>
              <a:rPr lang="fr-FR" sz="2000" b="1" dirty="0">
                <a:solidFill>
                  <a:srgbClr val="FFC000"/>
                </a:solidFill>
              </a:rPr>
              <a:t>divise</a:t>
            </a:r>
            <a:r>
              <a:rPr lang="fr-FR" sz="2000" dirty="0">
                <a:solidFill>
                  <a:srgbClr val="FFC000"/>
                </a:solidFill>
              </a:rPr>
              <a:t> </a:t>
            </a:r>
            <a:r>
              <a:rPr lang="fr-FR" sz="2000" dirty="0"/>
              <a:t>) les deux membres d’une inéquation par un nombre </a:t>
            </a:r>
            <a:r>
              <a:rPr lang="fr-FR" sz="2000" b="1" dirty="0">
                <a:solidFill>
                  <a:srgbClr val="FF0000"/>
                </a:solidFill>
              </a:rPr>
              <a:t>négatif</a:t>
            </a:r>
            <a:r>
              <a:rPr lang="fr-FR" sz="2000" dirty="0"/>
              <a:t>, on change le sens de l’inégalité.</a:t>
            </a:r>
          </a:p>
          <a:p>
            <a:endParaRPr lang="fr-FR" sz="2000" u="sng" dirty="0"/>
          </a:p>
          <a:p>
            <a:r>
              <a:rPr lang="fr-FR" sz="2000" u="sng" dirty="0" smtClean="0"/>
              <a:t>Exemples:</a:t>
            </a:r>
          </a:p>
          <a:p>
            <a:pPr marL="0" indent="0">
              <a:buNone/>
            </a:pPr>
            <a:endParaRPr lang="fr-F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5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67 et 68 page 185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471" y="1474093"/>
            <a:ext cx="6428982" cy="6122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71" y="3426923"/>
            <a:ext cx="6375789" cy="6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71 et 72 page 185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30" y="1655806"/>
            <a:ext cx="6703126" cy="6108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279" y="3376812"/>
            <a:ext cx="6764838" cy="6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716924"/>
          </a:xfrm>
        </p:spPr>
        <p:txBody>
          <a:bodyPr/>
          <a:lstStyle/>
          <a:p>
            <a:r>
              <a:rPr lang="fr-FR" dirty="0" smtClean="0"/>
              <a:t>Exercices 74 page 186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52" y="1326524"/>
            <a:ext cx="5757011" cy="45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dirty="0" smtClean="0"/>
                  <a:t> désigne un nombre relatif.</a:t>
                </a:r>
                <a:br>
                  <a:rPr lang="fr-FR" sz="2400" dirty="0" smtClean="0"/>
                </a:br>
                <a:r>
                  <a:rPr lang="fr-FR" sz="2400" dirty="0" smtClean="0"/>
                  <a:t>L’expression développée 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005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30058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400" dirty="0" smtClean="0"/>
                  <a:t> désigne un nombre relatif.</a:t>
                </a:r>
                <a:br>
                  <a:rPr lang="fr-FR" sz="2400" dirty="0" smtClean="0"/>
                </a:br>
                <a:r>
                  <a:rPr lang="fr-FR" sz="2400" dirty="0" smtClean="0"/>
                  <a:t>L’expression factorisée de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2400" dirty="0" smtClean="0"/>
                  <a:t> est…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171146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1711460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:r>
                  <a:rPr lang="fr-FR" sz="2400" dirty="0" smtClean="0"/>
                  <a:t>L’équation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dirty="0" smtClean="0"/>
                  <a:t> a pour solution…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7650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676506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(rappels)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400" dirty="0" smtClean="0"/>
              <a:t>Un croissant coûte 60 centimes de plus qu’un demi-croissant.</a:t>
            </a:r>
            <a:br>
              <a:rPr lang="fr-FR" sz="2400" dirty="0" smtClean="0"/>
            </a:br>
            <a:r>
              <a:rPr lang="fr-FR" sz="2400" dirty="0" smtClean="0"/>
              <a:t>Quelle équation traduit ce problème</a:t>
            </a:r>
            <a:endParaRPr lang="fr-FR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20992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num>
                                  <m:den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209924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 faire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1027</Words>
  <Application>Microsoft Office PowerPoint</Application>
  <PresentationFormat>Grand écran</PresentationFormat>
  <Paragraphs>416</Paragraphs>
  <Slides>54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 Math</vt:lpstr>
      <vt:lpstr>Trebuchet MS</vt:lpstr>
      <vt:lpstr>Wingdings 3</vt:lpstr>
      <vt:lpstr>Facette</vt:lpstr>
      <vt:lpstr>Troisième Chapitre 4:  Calcul littéral</vt:lpstr>
      <vt:lpstr>Chapitre 4: Calcul littéral</vt:lpstr>
      <vt:lpstr>Chapitre 4: Calcul littéral</vt:lpstr>
      <vt:lpstr>Calcul mental ( Plickers )</vt:lpstr>
      <vt:lpstr>Calcul mental (rappels)</vt:lpstr>
      <vt:lpstr>Calcul mental (rappels)</vt:lpstr>
      <vt:lpstr>Calcul mental (rappels)</vt:lpstr>
      <vt:lpstr>Calcul mental (rappels)</vt:lpstr>
      <vt:lpstr>Calcul mental (rappels)</vt:lpstr>
      <vt:lpstr>Rappels de Quatrième</vt:lpstr>
      <vt:lpstr>I. Expression littérale</vt:lpstr>
      <vt:lpstr>I. Expression littérale</vt:lpstr>
      <vt:lpstr>Activité: Distributivité</vt:lpstr>
      <vt:lpstr>Activité: Distributivité</vt:lpstr>
      <vt:lpstr>Activité: Distributivité</vt:lpstr>
      <vt:lpstr>II. Distributivité</vt:lpstr>
      <vt:lpstr>II. Distributivité</vt:lpstr>
      <vt:lpstr>II. Distributivité</vt:lpstr>
      <vt:lpstr>Activité: Distributivité</vt:lpstr>
      <vt:lpstr>Activité: Distributivité</vt:lpstr>
      <vt:lpstr>II. Distributivité</vt:lpstr>
      <vt:lpstr>Activité: Distributivité</vt:lpstr>
      <vt:lpstr>III. Réduction d’une expression littérale</vt:lpstr>
      <vt:lpstr>III. Réduction d’une expression littérale</vt:lpstr>
      <vt:lpstr>III. Réduction d’une expression littérale</vt:lpstr>
      <vt:lpstr>III. Réduction d’une expression littérale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IV. Développement d’une expression  de la forme (a+b)(c+d)</vt:lpstr>
      <vt:lpstr>IV. Développement d’une expression  de la forme (a+b)(c+d)</vt:lpstr>
      <vt:lpstr>IV. Développement d’une expression  de la forme (a+b)(c+d)</vt:lpstr>
      <vt:lpstr>IV. Développement d’une expression  de la forme (a+b)(c+d)</vt:lpstr>
      <vt:lpstr>Activité: Distributivité</vt:lpstr>
      <vt:lpstr>Activité: Distributivité</vt:lpstr>
      <vt:lpstr>Activité: Distributivité</vt:lpstr>
      <vt:lpstr>Distributivité </vt:lpstr>
      <vt:lpstr>Devoir Maison</vt:lpstr>
      <vt:lpstr>V. Résolution algébrique d’une équation du 1er degré</vt:lpstr>
      <vt:lpstr>V. Résolution algébrique d’une équation du 1er degré</vt:lpstr>
      <vt:lpstr>V. Résolution algébrique d’une équation du 1er degré</vt:lpstr>
      <vt:lpstr>Exercices 46 page 184</vt:lpstr>
      <vt:lpstr>Exercices 49 page 184</vt:lpstr>
      <vt:lpstr>Exercices 51 page 184</vt:lpstr>
      <vt:lpstr>Immeuble</vt:lpstr>
      <vt:lpstr>Immeuble</vt:lpstr>
      <vt:lpstr>Immeuble</vt:lpstr>
      <vt:lpstr>VI. Résolution algébrique d’une inéquation du 1er degré</vt:lpstr>
      <vt:lpstr>Exercices 67 et 68 page 185</vt:lpstr>
      <vt:lpstr>Exercices 71 et 72 page 185</vt:lpstr>
      <vt:lpstr>Exercices 74 page 186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167</cp:revision>
  <dcterms:created xsi:type="dcterms:W3CDTF">2016-06-28T13:11:46Z</dcterms:created>
  <dcterms:modified xsi:type="dcterms:W3CDTF">2016-12-04T20:24:43Z</dcterms:modified>
</cp:coreProperties>
</file>