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9" r:id="rId3"/>
    <p:sldId id="308" r:id="rId4"/>
    <p:sldId id="317" r:id="rId5"/>
    <p:sldId id="309" r:id="rId6"/>
    <p:sldId id="310" r:id="rId7"/>
    <p:sldId id="311" r:id="rId8"/>
    <p:sldId id="314" r:id="rId9"/>
    <p:sldId id="315" r:id="rId10"/>
    <p:sldId id="313" r:id="rId11"/>
    <p:sldId id="320" r:id="rId12"/>
    <p:sldId id="318" r:id="rId13"/>
    <p:sldId id="319" r:id="rId14"/>
    <p:sldId id="321" r:id="rId15"/>
    <p:sldId id="326" r:id="rId16"/>
    <p:sldId id="328" r:id="rId17"/>
    <p:sldId id="322" r:id="rId18"/>
    <p:sldId id="325" r:id="rId19"/>
    <p:sldId id="327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F87D5-C660-4ED7-B373-01567C563AE3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9D5B9-6A34-4F2F-AFC5-BD638F45E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66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51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120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27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34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78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01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25/10/2016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8.png"/><Relationship Id="rId21" Type="http://schemas.openxmlformats.org/officeDocument/2006/relationships/image" Target="../media/image36.png"/><Relationship Id="rId7" Type="http://schemas.openxmlformats.org/officeDocument/2006/relationships/image" Target="../media/image1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7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1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3: </a:t>
            </a:r>
            <a:br>
              <a:rPr lang="fr-FR" sz="3600" dirty="0" smtClean="0"/>
            </a:br>
            <a:r>
              <a:rPr lang="fr-FR" sz="3600" dirty="0" smtClean="0"/>
              <a:t>Statistiques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000" u="sng" dirty="0" smtClean="0"/>
              <a:t>Exemple:</a:t>
            </a:r>
          </a:p>
          <a:p>
            <a:pPr lvl="1"/>
            <a:r>
              <a:rPr lang="fr-FR" sz="2000" dirty="0" smtClean="0"/>
              <a:t>Milieu de 2 points:</a:t>
            </a:r>
          </a:p>
          <a:p>
            <a:pPr lvl="1"/>
            <a:endParaRPr lang="fr-FR" sz="1800" dirty="0" smtClean="0"/>
          </a:p>
          <a:p>
            <a:pPr lvl="1"/>
            <a:endParaRPr lang="fr-FR" sz="1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38460" y="3289590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8436" y="3431380"/>
            <a:ext cx="6577652" cy="2919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291160" y="3311036"/>
            <a:ext cx="0" cy="243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86617" y="4274588"/>
                <a:ext cx="257810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17" y="4274588"/>
                <a:ext cx="2578101" cy="10143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83705" y="3554873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705" y="3554873"/>
                <a:ext cx="70951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6405" y="3567894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405" y="3567894"/>
                <a:ext cx="709510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1"/>
              <p:cNvSpPr txBox="1"/>
              <p:nvPr/>
            </p:nvSpPr>
            <p:spPr>
              <a:xfrm>
                <a:off x="3430113" y="3589000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3" y="3589000"/>
                <a:ext cx="709510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2"/>
              <p:cNvSpPr txBox="1"/>
              <p:nvPr/>
            </p:nvSpPr>
            <p:spPr>
              <a:xfrm>
                <a:off x="5936405" y="3556239"/>
                <a:ext cx="7095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405" y="3556239"/>
                <a:ext cx="709510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0"/>
              <p:cNvSpPr txBox="1"/>
              <p:nvPr/>
            </p:nvSpPr>
            <p:spPr>
              <a:xfrm>
                <a:off x="3781519" y="4250395"/>
                <a:ext cx="4088953" cy="10245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17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519" y="4250395"/>
                <a:ext cx="4088953" cy="10245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9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5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4 page 231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94" y="2015839"/>
            <a:ext cx="5182339" cy="3940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801636" y="1238564"/>
                <a:ext cx="2034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0" dirty="0" smtClean="0">
                    <a:latin typeface="+mj-lt"/>
                  </a:rPr>
                  <a:t>Effectif Total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636" y="1238564"/>
                <a:ext cx="203486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695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8426666" y="1238564"/>
                <a:ext cx="19150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1 + 5 + 4=</m:t>
                      </m:r>
                      <m:r>
                        <a:rPr lang="fr-FR" b="1" i="1" dirty="0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666" y="1238564"/>
                <a:ext cx="191507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34850" y="1311679"/>
                <a:ext cx="4468970" cy="773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0" dirty="0" smtClean="0">
                    <a:solidFill>
                      <a:srgbClr val="FF0000"/>
                    </a:solidFill>
                    <a:latin typeface="+mj-lt"/>
                  </a:rPr>
                  <a:t>1. </a:t>
                </a:r>
                <a:r>
                  <a:rPr lang="fr-FR" i="0" dirty="0" smtClean="0">
                    <a:latin typeface="+mj-lt"/>
                  </a:rPr>
                  <a:t>La fréquence des élèves ayant 14 ans est égale 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dirty="0" smtClean="0"/>
                  <a:t> soit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dirty="0" smtClean="0"/>
                  <a:t>; soit encore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fr-FR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0" y="1311679"/>
                <a:ext cx="4468970" cy="773545"/>
              </a:xfrm>
              <a:prstGeom prst="rect">
                <a:avLst/>
              </a:prstGeom>
              <a:blipFill rotWithShape="0">
                <a:blip r:embed="rId5"/>
                <a:stretch>
                  <a:fillRect l="-1228" t="-4724" b="-31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334850" y="2208007"/>
            <a:ext cx="179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 smtClean="0">
                <a:solidFill>
                  <a:srgbClr val="FF0000"/>
                </a:solidFill>
                <a:latin typeface="+mj-lt"/>
              </a:rPr>
              <a:t>2.a </a:t>
            </a:r>
            <a:r>
              <a:rPr lang="fr-FR" i="0" dirty="0" smtClean="0">
                <a:latin typeface="+mj-lt"/>
              </a:rPr>
              <a:t>Age moyen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946999" y="2083517"/>
                <a:ext cx="1790164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×1+14×5+15×4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999" y="2083517"/>
                <a:ext cx="1790164" cy="618311"/>
              </a:xfrm>
              <a:prstGeom prst="rect">
                <a:avLst/>
              </a:prstGeom>
              <a:blipFill rotWithShape="0">
                <a:blip r:embed="rId6"/>
                <a:stretch>
                  <a:fillRect r="-574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959879" y="2674520"/>
                <a:ext cx="1790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=14,3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79" y="2674520"/>
                <a:ext cx="179016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749264" y="3106458"/>
            <a:ext cx="43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latin typeface="+mj-lt"/>
              </a:rPr>
              <a:t>L’âge moyen du groupe est de 14,3 ans.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49263" y="3538396"/>
            <a:ext cx="490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latin typeface="+mj-lt"/>
              </a:rPr>
              <a:t>14,3 est strictement supérieur à 14, le groupe ne pourra pas participer au festival.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34850" y="4334630"/>
            <a:ext cx="5756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 smtClean="0">
                <a:solidFill>
                  <a:srgbClr val="FF0000"/>
                </a:solidFill>
                <a:latin typeface="+mj-lt"/>
              </a:rPr>
              <a:t>2.b </a:t>
            </a:r>
            <a:r>
              <a:rPr lang="fr-FR" i="0" dirty="0" smtClean="0">
                <a:latin typeface="+mj-lt"/>
              </a:rPr>
              <a:t>Si on accepte un élève de 11 ans (ayant un âge inférieur à la moyenne), alors la moyenne diminuera. ( et inversement pour un élève de 16 ans)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34850" y="5356488"/>
            <a:ext cx="179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 smtClean="0">
                <a:solidFill>
                  <a:srgbClr val="FF0000"/>
                </a:solidFill>
                <a:latin typeface="+mj-lt"/>
              </a:rPr>
              <a:t>2.c </a:t>
            </a:r>
            <a:r>
              <a:rPr lang="fr-FR" i="0" dirty="0" smtClean="0">
                <a:latin typeface="+mj-lt"/>
              </a:rPr>
              <a:t>Age moyen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959879" y="5244292"/>
                <a:ext cx="137574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143+11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879" y="5244292"/>
                <a:ext cx="1375749" cy="6109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740571" y="2086306"/>
                <a:ext cx="913253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571" y="2086306"/>
                <a:ext cx="913253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201543" y="5244292"/>
                <a:ext cx="1375749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543" y="5244292"/>
                <a:ext cx="1375749" cy="6109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889417" y="5356488"/>
                <a:ext cx="1375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417" y="5356488"/>
                <a:ext cx="137574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691309" y="5982956"/>
            <a:ext cx="52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0" dirty="0" smtClean="0">
                <a:latin typeface="+mj-lt"/>
              </a:rPr>
              <a:t>L’âge moyen du groupe est alors de 14 ans, et le groupe pourra participer au festival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868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Indicateurs de position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9088262" cy="5048907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3. Médiane:</a:t>
            </a:r>
          </a:p>
          <a:p>
            <a:r>
              <a:rPr lang="fr-FR" sz="2000" u="sng" dirty="0"/>
              <a:t>Définition:</a:t>
            </a:r>
          </a:p>
          <a:p>
            <a:pPr marL="457200" lvl="1" indent="0">
              <a:buNone/>
            </a:pPr>
            <a:r>
              <a:rPr lang="fr-FR" sz="2000" dirty="0" smtClean="0"/>
              <a:t>La </a:t>
            </a:r>
            <a:r>
              <a:rPr lang="fr-FR" sz="2000" b="1" dirty="0">
                <a:solidFill>
                  <a:srgbClr val="0070C0"/>
                </a:solidFill>
              </a:rPr>
              <a:t>médiane </a:t>
            </a:r>
            <a:r>
              <a:rPr lang="fr-FR" sz="2000" b="1" dirty="0">
                <a:solidFill>
                  <a:schemeClr val="tx1"/>
                </a:solidFill>
              </a:rPr>
              <a:t>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/>
              <a:t>d’une série statistique est une valeur du caractère étudié telle </a:t>
            </a:r>
            <a:r>
              <a:rPr lang="fr-FR" sz="2000" dirty="0" smtClean="0"/>
              <a:t>que </a:t>
            </a:r>
            <a:r>
              <a:rPr lang="fr-FR" sz="2000" b="1" dirty="0" smtClean="0">
                <a:solidFill>
                  <a:srgbClr val="00B050"/>
                </a:solidFill>
              </a:rPr>
              <a:t>la </a:t>
            </a:r>
            <a:r>
              <a:rPr lang="fr-FR" sz="2000" b="1" dirty="0">
                <a:solidFill>
                  <a:srgbClr val="00B050"/>
                </a:solidFill>
              </a:rPr>
              <a:t>moitié </a:t>
            </a:r>
            <a:r>
              <a:rPr lang="fr-FR" sz="2000" dirty="0"/>
              <a:t>de l’effectif ait des valeurs </a:t>
            </a:r>
            <a:r>
              <a:rPr lang="fr-FR" sz="2000" b="1" dirty="0">
                <a:solidFill>
                  <a:srgbClr val="00B050"/>
                </a:solidFill>
              </a:rPr>
              <a:t>inférieures</a:t>
            </a:r>
            <a:r>
              <a:rPr lang="fr-FR" sz="2000" dirty="0"/>
              <a:t> à </a:t>
            </a:r>
            <a:r>
              <a:rPr lang="fr-FR" sz="2000" b="1" dirty="0">
                <a:solidFill>
                  <a:schemeClr val="tx1"/>
                </a:solidFill>
              </a:rPr>
              <a:t>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/>
              <a:t>et </a:t>
            </a:r>
            <a:r>
              <a:rPr lang="fr-FR" sz="2000" b="1" dirty="0"/>
              <a:t>l’</a:t>
            </a:r>
            <a:r>
              <a:rPr lang="fr-FR" sz="2000" b="1" dirty="0">
                <a:solidFill>
                  <a:srgbClr val="00B050"/>
                </a:solidFill>
              </a:rPr>
              <a:t>autre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00B050"/>
                </a:solidFill>
              </a:rPr>
              <a:t>moitié</a:t>
            </a:r>
            <a:r>
              <a:rPr lang="fr-FR" sz="2000" dirty="0"/>
              <a:t> des valeurs </a:t>
            </a:r>
            <a:r>
              <a:rPr lang="fr-FR" sz="2000" b="1" dirty="0">
                <a:solidFill>
                  <a:srgbClr val="00B050"/>
                </a:solidFill>
              </a:rPr>
              <a:t>supérieures</a:t>
            </a:r>
            <a:r>
              <a:rPr lang="fr-FR" sz="2000" dirty="0"/>
              <a:t> à </a:t>
            </a:r>
            <a:r>
              <a:rPr lang="fr-FR" sz="2000" b="1" dirty="0">
                <a:solidFill>
                  <a:schemeClr val="tx1"/>
                </a:solidFill>
              </a:rPr>
              <a:t>m</a:t>
            </a:r>
            <a:r>
              <a:rPr lang="fr-FR" sz="2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36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2000" u="sng" dirty="0" smtClean="0"/>
              <a:t>Exemple: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9279"/>
          <a:stretch/>
        </p:blipFill>
        <p:spPr>
          <a:xfrm>
            <a:off x="677334" y="2604517"/>
            <a:ext cx="9677280" cy="27383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03803" y="3179929"/>
            <a:ext cx="10640609" cy="6823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37101" y="5956497"/>
            <a:ext cx="0" cy="68181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7262" y="5548942"/>
            <a:ext cx="251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1.20m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14099" y="5505859"/>
            <a:ext cx="251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1.17m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083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5532"/>
            <a:ext cx="8596668" cy="1320800"/>
          </a:xfrm>
        </p:spPr>
        <p:txBody>
          <a:bodyPr/>
          <a:lstStyle/>
          <a:p>
            <a:r>
              <a:rPr lang="fr-FR" dirty="0" smtClean="0"/>
              <a:t>II. Indicateurs de position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8928" y="14620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2000" u="sng" dirty="0" smtClean="0"/>
              <a:t>Exemple version 2: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604517"/>
            <a:ext cx="10667078" cy="27383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03803" y="3179929"/>
            <a:ext cx="10640609" cy="6823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332561" y="3214048"/>
            <a:ext cx="0" cy="2704227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7262" y="5548942"/>
            <a:ext cx="251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1.20m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99962" y="5579697"/>
            <a:ext cx="251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1.17m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13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stats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4815" y="3266769"/>
            <a:ext cx="1115848" cy="28653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3" y="2894018"/>
            <a:ext cx="2096028" cy="312695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39" y="3797459"/>
            <a:ext cx="1442435" cy="234636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7939" y="3545339"/>
            <a:ext cx="1534440" cy="2496023"/>
          </a:xfrm>
          <a:prstGeom prst="rect">
            <a:avLst/>
          </a:prstGeom>
        </p:spPr>
      </p:pic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5699644" y="1200378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5932337" y="1363458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161149" y="1543093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389961" y="1761504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628994" y="1953840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14" y="348843"/>
            <a:ext cx="1120686" cy="29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03607 0.413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0677 0.463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26576 0.49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3849 0.548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stats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4815" y="3266769"/>
            <a:ext cx="1115848" cy="28653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3" y="2894018"/>
            <a:ext cx="2096028" cy="312695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39" y="3797459"/>
            <a:ext cx="1442435" cy="234636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7939" y="3545339"/>
            <a:ext cx="1534440" cy="2496023"/>
          </a:xfrm>
          <a:prstGeom prst="rect">
            <a:avLst/>
          </a:prstGeom>
        </p:spPr>
      </p:pic>
      <p:pic>
        <p:nvPicPr>
          <p:cNvPr id="8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5699644" y="1200378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5932337" y="1363458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161149" y="1543093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389961" y="1761504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4092">
            <a:off x="6628994" y="1953840"/>
            <a:ext cx="1204742" cy="6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14" y="348843"/>
            <a:ext cx="1120686" cy="29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5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27565 0.46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40261 0.496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26576 0.49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4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3849 0.548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</a:t>
            </a:r>
            <a:r>
              <a:rPr lang="fr-FR" dirty="0"/>
              <a:t>Indicateurs de </a:t>
            </a:r>
            <a:r>
              <a:rPr lang="fr-FR" dirty="0" smtClean="0"/>
              <a:t>dispersion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9088262" cy="5048907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Étendue:</a:t>
            </a:r>
          </a:p>
          <a:p>
            <a:r>
              <a:rPr lang="fr-FR" sz="2000" u="sng" dirty="0"/>
              <a:t>Définition:</a:t>
            </a:r>
          </a:p>
          <a:p>
            <a:pPr marL="457200" lvl="1" indent="0">
              <a:buNone/>
            </a:pPr>
            <a:r>
              <a:rPr lang="fr-FR" sz="2000" dirty="0" smtClean="0"/>
              <a:t>L’</a:t>
            </a:r>
            <a:r>
              <a:rPr lang="fr-FR" sz="2000" b="1" dirty="0" smtClean="0">
                <a:solidFill>
                  <a:srgbClr val="0070C0"/>
                </a:solidFill>
              </a:rPr>
              <a:t>étendue </a:t>
            </a:r>
            <a:r>
              <a:rPr lang="fr-FR" sz="2000" dirty="0" smtClean="0"/>
              <a:t>d’une </a:t>
            </a:r>
            <a:r>
              <a:rPr lang="fr-FR" sz="2000" dirty="0"/>
              <a:t>série statistique est </a:t>
            </a:r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FFC000"/>
                </a:solidFill>
              </a:rPr>
              <a:t>différence</a:t>
            </a:r>
            <a:r>
              <a:rPr lang="fr-FR" sz="2000" dirty="0" smtClean="0">
                <a:solidFill>
                  <a:srgbClr val="FFC000"/>
                </a:solidFill>
              </a:rPr>
              <a:t> </a:t>
            </a:r>
            <a:r>
              <a:rPr lang="fr-FR" sz="2000" dirty="0" smtClean="0"/>
              <a:t>entre </a:t>
            </a:r>
            <a:r>
              <a:rPr lang="fr-FR" sz="2000" b="1" dirty="0" smtClean="0">
                <a:solidFill>
                  <a:schemeClr val="accent2"/>
                </a:solidFill>
              </a:rPr>
              <a:t>la plus grande</a:t>
            </a:r>
            <a:r>
              <a:rPr lang="fr-FR" sz="2000" dirty="0" smtClean="0"/>
              <a:t> et </a:t>
            </a:r>
            <a:r>
              <a:rPr lang="fr-FR" sz="2000" b="1" dirty="0" smtClean="0">
                <a:solidFill>
                  <a:srgbClr val="FF0000"/>
                </a:solidFill>
              </a:rPr>
              <a:t>la plus petite</a:t>
            </a:r>
            <a:r>
              <a:rPr lang="fr-FR" sz="2000" dirty="0" smtClean="0"/>
              <a:t> valeur de la série.</a:t>
            </a:r>
          </a:p>
          <a:p>
            <a:pPr marL="457200" lvl="1" indent="0">
              <a:buNone/>
            </a:pPr>
            <a:endParaRPr lang="fr-FR" sz="2000" u="sng" dirty="0"/>
          </a:p>
          <a:p>
            <a:r>
              <a:rPr lang="fr-FR" sz="2000" u="sng" dirty="0" smtClean="0"/>
              <a:t>2.  …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fr-FR" sz="2000" dirty="0" smtClean="0"/>
              <a:t>Il existe d’autres indicateurs de dispersion ( variance, écart type,…), mais ca c’est au lycée ;-)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464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5 page 231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982" y="1501887"/>
            <a:ext cx="5345181" cy="21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Devoir Maison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7334" y="1562100"/>
            <a:ext cx="909446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Exercices 6 et 25 pages 231, 234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2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3: Statistiques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3: Statistiques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04/09/2015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72" y="2160589"/>
            <a:ext cx="7994746" cy="2303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72" y="208826"/>
            <a:ext cx="2038570" cy="2122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73" y="2332456"/>
            <a:ext cx="11395269" cy="17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/>
          <a:lstStyle/>
          <a:p>
            <a:endParaRPr lang="fr-FR" dirty="0" smtClean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68" y="3169693"/>
            <a:ext cx="24955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190853" y="3608394"/>
          <a:ext cx="3399810" cy="121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905"/>
                <a:gridCol w="1699905"/>
              </a:tblGrid>
              <a:tr h="60536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605367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64" y="3667850"/>
            <a:ext cx="538141" cy="4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5340" y="3668117"/>
            <a:ext cx="538141" cy="4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461869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0070C0"/>
                </a:solidFill>
              </a:rPr>
              <a:t>population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désigne l’ensemble sur lequel porte l’étude statistique.</a:t>
            </a:r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0070C0"/>
                </a:solidFill>
              </a:rPr>
              <a:t>individu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est un élément de cette population.</a:t>
            </a:r>
            <a:endParaRPr lang="fr-FR" sz="2000" dirty="0"/>
          </a:p>
          <a:p>
            <a:r>
              <a:rPr lang="fr-FR" sz="2000" dirty="0" smtClean="0"/>
              <a:t>L’</a:t>
            </a:r>
            <a:r>
              <a:rPr lang="fr-FR" sz="2000" dirty="0"/>
              <a:t>e</a:t>
            </a:r>
            <a:r>
              <a:rPr lang="fr-FR" sz="2000" dirty="0" smtClean="0"/>
              <a:t>nsemble des données recueillies s’appelle la</a:t>
            </a:r>
            <a:r>
              <a:rPr lang="fr-FR" sz="2000" b="1" dirty="0" smtClean="0"/>
              <a:t> </a:t>
            </a:r>
            <a:r>
              <a:rPr lang="fr-FR" sz="2000" b="1" dirty="0" smtClean="0">
                <a:solidFill>
                  <a:srgbClr val="0070C0"/>
                </a:solidFill>
              </a:rPr>
              <a:t>série statistique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La série statistique énumère des propriétés des individus de la population, appelés </a:t>
            </a:r>
            <a:r>
              <a:rPr lang="fr-FR" sz="2000" b="1" dirty="0" smtClean="0">
                <a:solidFill>
                  <a:srgbClr val="0070C0"/>
                </a:solidFill>
              </a:rPr>
              <a:t>caractères</a:t>
            </a:r>
            <a:r>
              <a:rPr lang="fr-FR" sz="2000" dirty="0" smtClean="0"/>
              <a:t>.</a:t>
            </a:r>
          </a:p>
          <a:p>
            <a:r>
              <a:rPr lang="fr-FR" sz="2000" dirty="0"/>
              <a:t>Dans une série statistique:</a:t>
            </a:r>
          </a:p>
          <a:p>
            <a:pPr lvl="1"/>
            <a:r>
              <a:rPr lang="fr-FR" sz="2000" dirty="0"/>
              <a:t>L’</a:t>
            </a:r>
            <a:r>
              <a:rPr lang="fr-FR" sz="2000" b="1" dirty="0">
                <a:solidFill>
                  <a:srgbClr val="0070C0"/>
                </a:solidFill>
              </a:rPr>
              <a:t>effectif d’une valeur </a:t>
            </a:r>
            <a:r>
              <a:rPr lang="fr-FR" sz="2000" dirty="0"/>
              <a:t>est le nombre d’individus ayant cette valeur.</a:t>
            </a:r>
          </a:p>
          <a:p>
            <a:pPr lvl="1"/>
            <a:r>
              <a:rPr lang="fr-FR" sz="2000" dirty="0"/>
              <a:t>La </a:t>
            </a:r>
            <a:r>
              <a:rPr lang="fr-FR" sz="2000" b="1" dirty="0">
                <a:solidFill>
                  <a:srgbClr val="0070C0"/>
                </a:solidFill>
              </a:rPr>
              <a:t>fréquence d’une valeur </a:t>
            </a:r>
            <a:r>
              <a:rPr lang="fr-FR" sz="2000" dirty="0"/>
              <a:t>est le quotient de l’effectif de la valeur par l’effectif total: c’est un nombre compris entre 0 et 1</a:t>
            </a:r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5354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/>
          <a:lstStyle/>
          <a:p>
            <a:r>
              <a:rPr lang="fr-FR" sz="2400" dirty="0" smtClean="0"/>
              <a:t>Exemple: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Population</a:t>
            </a:r>
            <a:r>
              <a:rPr lang="fr-FR" sz="2400" dirty="0" smtClean="0"/>
              <a:t>: la classe de troisième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Caractère</a:t>
            </a:r>
            <a:r>
              <a:rPr lang="fr-FR" sz="2400" dirty="0" smtClean="0"/>
              <a:t>: aime ou pas le…</a:t>
            </a:r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368" y="3169693"/>
            <a:ext cx="24955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37932"/>
              </p:ext>
            </p:extLst>
          </p:nvPr>
        </p:nvGraphicFramePr>
        <p:xfrm>
          <a:off x="5190853" y="3608394"/>
          <a:ext cx="3399810" cy="1210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905"/>
                <a:gridCol w="1699905"/>
              </a:tblGrid>
              <a:tr h="60536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  <a:tr h="605367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64" y="3667850"/>
            <a:ext cx="538141" cy="4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5340" y="3668117"/>
            <a:ext cx="538141" cy="4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Vocabulaire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614678"/>
            <a:ext cx="8596668" cy="3880773"/>
          </a:xfrm>
        </p:spPr>
        <p:txBody>
          <a:bodyPr/>
          <a:lstStyle/>
          <a:p>
            <a:r>
              <a:rPr lang="fr-FR" sz="2400" dirty="0" smtClean="0"/>
              <a:t>Exemple: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Population</a:t>
            </a:r>
            <a:r>
              <a:rPr lang="fr-FR" sz="2400" dirty="0" smtClean="0"/>
              <a:t>: la classe de troisième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Caractère</a:t>
            </a:r>
            <a:r>
              <a:rPr lang="fr-FR" sz="2400" dirty="0" smtClean="0"/>
              <a:t>: mois de naissance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43302"/>
              </p:ext>
            </p:extLst>
          </p:nvPr>
        </p:nvGraphicFramePr>
        <p:xfrm>
          <a:off x="3296993" y="3490174"/>
          <a:ext cx="7598532" cy="1275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  <a:gridCol w="633211"/>
              </a:tblGrid>
              <a:tr h="4851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fr-FR" dirty="0"/>
                    </a:p>
                  </a:txBody>
                  <a:tcPr anchor="ctr"/>
                </a:tc>
              </a:tr>
              <a:tr h="78990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7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Indicateurs de position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Moyenne d’une série de données:</a:t>
            </a:r>
          </a:p>
          <a:p>
            <a:r>
              <a:rPr lang="fr-FR" sz="2000" u="sng" dirty="0" smtClean="0"/>
              <a:t>Définition:</a:t>
            </a:r>
          </a:p>
          <a:p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00B050"/>
                </a:solidFill>
              </a:rPr>
              <a:t>moyenne</a:t>
            </a:r>
            <a:r>
              <a:rPr lang="fr-FR" sz="2000" dirty="0" smtClean="0"/>
              <a:t> d’une série de données est égale au quotient de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0070C0"/>
                </a:solidFill>
              </a:rPr>
              <a:t>la somme de toutes les données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par </a:t>
            </a:r>
            <a:r>
              <a:rPr lang="fr-FR" sz="2000" b="1" dirty="0" smtClean="0">
                <a:solidFill>
                  <a:srgbClr val="FF0000"/>
                </a:solidFill>
              </a:rPr>
              <a:t>l’effectif total</a:t>
            </a:r>
            <a:r>
              <a:rPr lang="fr-FR" sz="2000" dirty="0" smtClean="0"/>
              <a:t>.</a:t>
            </a:r>
            <a:r>
              <a:rPr lang="fr-FR" sz="2000" u="sng" dirty="0"/>
              <a:t/>
            </a:r>
            <a:br>
              <a:rPr lang="fr-FR" sz="2000" u="sng" dirty="0"/>
            </a:b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ZoneTexte 4"/>
          <p:cNvSpPr txBox="1"/>
          <p:nvPr/>
        </p:nvSpPr>
        <p:spPr>
          <a:xfrm>
            <a:off x="1373783" y="3671248"/>
            <a:ext cx="125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Notes: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626956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956" y="3643953"/>
                <a:ext cx="6550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552582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82" y="3643953"/>
                <a:ext cx="6550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441762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762" y="3643953"/>
                <a:ext cx="65509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330942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42" y="3643953"/>
                <a:ext cx="6550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049761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61" y="3643953"/>
                <a:ext cx="65509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1280259" y="4975717"/>
            <a:ext cx="170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Moyenne</a:t>
            </a:r>
            <a:r>
              <a:rPr lang="en-US" sz="2400" dirty="0" smtClean="0"/>
              <a:t>=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746731" y="468332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731" y="4683329"/>
                <a:ext cx="65509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136563" y="468332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63" y="4683329"/>
                <a:ext cx="65509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3526395" y="4683329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395" y="4683329"/>
                <a:ext cx="65509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881870" y="4671828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70" y="4671828"/>
                <a:ext cx="65509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236997" y="4683330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97" y="4683330"/>
                <a:ext cx="655093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592472" y="46948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72" y="4694832"/>
                <a:ext cx="65509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982304" y="46948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04" y="4694832"/>
                <a:ext cx="65509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347991" y="46948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991" y="4694832"/>
                <a:ext cx="65509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5653548" y="469483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548" y="4694832"/>
                <a:ext cx="655093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/>
          <p:nvPr/>
        </p:nvCxnSpPr>
        <p:spPr>
          <a:xfrm>
            <a:off x="2856230" y="5218052"/>
            <a:ext cx="335350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149743" y="528543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743" y="5285437"/>
                <a:ext cx="655093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9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6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II. Indicateurs de position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10152402" cy="5048907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Moyenne pondérée:</a:t>
            </a:r>
          </a:p>
          <a:p>
            <a:r>
              <a:rPr lang="fr-FR" sz="2000" u="sng" dirty="0"/>
              <a:t>Définition:</a:t>
            </a:r>
          </a:p>
          <a:p>
            <a:r>
              <a:rPr lang="fr-FR" sz="2000" dirty="0"/>
              <a:t>La </a:t>
            </a:r>
            <a:r>
              <a:rPr lang="fr-FR" sz="2000" b="1" dirty="0" smtClean="0">
                <a:solidFill>
                  <a:srgbClr val="00B050"/>
                </a:solidFill>
              </a:rPr>
              <a:t>moyenne pondérée par les effectifs</a:t>
            </a:r>
            <a:r>
              <a:rPr lang="fr-FR" sz="2000" dirty="0" smtClean="0"/>
              <a:t> d’une série de valeurs est obtenue en effectuant </a:t>
            </a:r>
            <a:r>
              <a:rPr lang="fr-FR" sz="2000" b="1" dirty="0" smtClean="0">
                <a:solidFill>
                  <a:srgbClr val="0070C0"/>
                </a:solidFill>
              </a:rPr>
              <a:t>la somme des produits de chaque valeur par son effectif</a:t>
            </a:r>
            <a:r>
              <a:rPr lang="fr-FR" sz="2000" dirty="0" smtClean="0"/>
              <a:t>, puis en </a:t>
            </a:r>
            <a:r>
              <a:rPr lang="fr-FR" sz="2000" b="1" dirty="0" smtClean="0">
                <a:solidFill>
                  <a:srgbClr val="FF0000"/>
                </a:solidFill>
              </a:rPr>
              <a:t>divisant cette somme par l’effectif total</a:t>
            </a:r>
            <a:r>
              <a:rPr lang="fr-FR" sz="2000" dirty="0" smtClean="0"/>
              <a:t>.</a:t>
            </a:r>
            <a:r>
              <a:rPr lang="fr-FR" sz="2000" u="sng" dirty="0" smtClean="0"/>
              <a:t> </a:t>
            </a:r>
            <a:endParaRPr lang="fr-F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1373783" y="3671248"/>
            <a:ext cx="125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Notes: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626956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956" y="3643953"/>
                <a:ext cx="6550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552582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82" y="3643953"/>
                <a:ext cx="6550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441762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762" y="3643953"/>
                <a:ext cx="65509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330942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42" y="3643953"/>
                <a:ext cx="6550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049761" y="364395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61" y="3643953"/>
                <a:ext cx="65509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1280259" y="5712698"/>
            <a:ext cx="170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Moyenne</a:t>
            </a:r>
            <a:r>
              <a:rPr lang="en-US" sz="2400" dirty="0" smtClean="0"/>
              <a:t>=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626955" y="5451088"/>
                <a:ext cx="14347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955" y="5451088"/>
                <a:ext cx="1434757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215181" y="5473281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81" y="5473281"/>
                <a:ext cx="65509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4207675" y="5451088"/>
                <a:ext cx="1450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675" y="5451088"/>
                <a:ext cx="145081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762620" y="546164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20" y="5461645"/>
                <a:ext cx="65509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610470" y="5451088"/>
                <a:ext cx="14634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70" y="5451088"/>
                <a:ext cx="1463408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617976" y="546164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976" y="5461645"/>
                <a:ext cx="65509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011000" y="5473806"/>
                <a:ext cx="1723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000" y="5473806"/>
                <a:ext cx="1723567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8033366" y="546146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366" y="5461465"/>
                <a:ext cx="65509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476673" y="5473810"/>
                <a:ext cx="1256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673" y="5473810"/>
                <a:ext cx="1256541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/>
          <p:cNvCxnSpPr/>
          <p:nvPr/>
        </p:nvCxnSpPr>
        <p:spPr>
          <a:xfrm>
            <a:off x="2856230" y="5955033"/>
            <a:ext cx="6642612" cy="4146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2299409" y="4117544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409" y="4117544"/>
                <a:ext cx="655093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2947924" y="413291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24" y="4132913"/>
                <a:ext cx="655093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245555" y="408106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555" y="4081062"/>
                <a:ext cx="655093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5881488" y="402621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488" y="4026215"/>
                <a:ext cx="655093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6220122" y="402621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122" y="4026215"/>
                <a:ext cx="655093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6014627" y="4398951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27" y="4398951"/>
                <a:ext cx="655093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5282923" y="6082296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923" y="6082296"/>
                <a:ext cx="655093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0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563</Words>
  <Application>Microsoft Office PowerPoint</Application>
  <PresentationFormat>Grand écran</PresentationFormat>
  <Paragraphs>149</Paragraphs>
  <Slides>19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Trebuchet MS</vt:lpstr>
      <vt:lpstr>Wingdings 3</vt:lpstr>
      <vt:lpstr>Facette</vt:lpstr>
      <vt:lpstr>Troisième Chapitre 3:  Statistiques</vt:lpstr>
      <vt:lpstr>Chapitre 3: Statistiques</vt:lpstr>
      <vt:lpstr>Chapitre 3: Statistiques</vt:lpstr>
      <vt:lpstr>Un exemple</vt:lpstr>
      <vt:lpstr>I. Vocabulaire</vt:lpstr>
      <vt:lpstr>I. Vocabulaire</vt:lpstr>
      <vt:lpstr>I. Vocabulaire</vt:lpstr>
      <vt:lpstr>II. Indicateurs de position</vt:lpstr>
      <vt:lpstr>II. Indicateurs de position</vt:lpstr>
      <vt:lpstr>II. Indicateurs de position</vt:lpstr>
      <vt:lpstr>Exercice 4 page 231</vt:lpstr>
      <vt:lpstr>II. Indicateurs de position</vt:lpstr>
      <vt:lpstr>II. Indicateurs de position</vt:lpstr>
      <vt:lpstr>II. Indicateurs de position</vt:lpstr>
      <vt:lpstr>Les stats…</vt:lpstr>
      <vt:lpstr>Les stats…</vt:lpstr>
      <vt:lpstr>III. Indicateurs de dispersion</vt:lpstr>
      <vt:lpstr>Exercice 5 page 231</vt:lpstr>
      <vt:lpstr>Devoir Maison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116</cp:revision>
  <dcterms:created xsi:type="dcterms:W3CDTF">2016-06-28T13:11:46Z</dcterms:created>
  <dcterms:modified xsi:type="dcterms:W3CDTF">2016-10-25T08:28:22Z</dcterms:modified>
</cp:coreProperties>
</file>