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7" r:id="rId4"/>
    <p:sldId id="279" r:id="rId5"/>
    <p:sldId id="291" r:id="rId6"/>
    <p:sldId id="293" r:id="rId7"/>
    <p:sldId id="280" r:id="rId8"/>
    <p:sldId id="289" r:id="rId9"/>
    <p:sldId id="292" r:id="rId10"/>
    <p:sldId id="294" r:id="rId11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170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399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036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33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1041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9426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783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99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8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03/11/2015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8: Intervalles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Définition.</a:t>
            </a:r>
            <a:endParaRPr lang="fr-FR" sz="1800" dirty="0"/>
          </a:p>
          <a:p>
            <a:pPr lvl="1"/>
            <a:r>
              <a:rPr lang="fr-FR" sz="1800" dirty="0" smtClean="0"/>
              <a:t>Réunion.</a:t>
            </a:r>
          </a:p>
          <a:p>
            <a:pPr lvl="1"/>
            <a:r>
              <a:rPr lang="fr-FR" sz="1800" dirty="0" smtClean="0"/>
              <a:t>Intersection.</a:t>
            </a:r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29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8: Intervalles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  <a:endParaRPr lang="fr-FR" sz="2600" dirty="0" smtClean="0"/>
          </a:p>
          <a:p>
            <a:pPr lvl="1"/>
            <a:r>
              <a:rPr lang="fr-FR" sz="1800" dirty="0" smtClean="0"/>
              <a:t>Définition.</a:t>
            </a:r>
            <a:endParaRPr lang="fr-FR" sz="1800" dirty="0"/>
          </a:p>
          <a:p>
            <a:pPr lvl="1"/>
            <a:r>
              <a:rPr lang="fr-FR" sz="1800" dirty="0" smtClean="0"/>
              <a:t>Réunion.</a:t>
            </a:r>
          </a:p>
          <a:p>
            <a:pPr lvl="1"/>
            <a:r>
              <a:rPr lang="fr-FR" sz="1800" dirty="0" smtClean="0"/>
              <a:t>Intersection.</a:t>
            </a:r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Intervalle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Rappels du cours:</a:t>
            </a:r>
          </a:p>
          <a:p>
            <a:pPr lvl="1"/>
            <a:r>
              <a:rPr lang="fr-FR" sz="1800" dirty="0"/>
              <a:t>On note </a:t>
            </a:r>
            <a:r>
              <a:rPr lang="fr-FR" sz="2800" dirty="0"/>
              <a:t>ℝ</a:t>
            </a:r>
            <a:r>
              <a:rPr lang="fr-FR" sz="1800" dirty="0"/>
              <a:t> </a:t>
            </a:r>
            <a:r>
              <a:rPr lang="fr-FR" sz="1800" b="1" dirty="0">
                <a:solidFill>
                  <a:srgbClr val="00B050"/>
                </a:solidFill>
              </a:rPr>
              <a:t>l’ensemble de tous les nombres réels</a:t>
            </a:r>
            <a:r>
              <a:rPr lang="fr-FR" sz="1800" dirty="0"/>
              <a:t>. Il y en a une infinité.</a:t>
            </a:r>
          </a:p>
          <a:p>
            <a:pPr lvl="1"/>
            <a:r>
              <a:rPr lang="fr-FR" sz="1800" dirty="0"/>
              <a:t>Pour parler d’un </a:t>
            </a:r>
            <a:r>
              <a:rPr lang="fr-FR" sz="1800" b="1" dirty="0">
                <a:solidFill>
                  <a:srgbClr val="FF0000"/>
                </a:solidFill>
              </a:rPr>
              <a:t>ensemble de nombre réels</a:t>
            </a:r>
            <a:r>
              <a:rPr lang="fr-FR" sz="1800" dirty="0"/>
              <a:t>, on utilise des </a:t>
            </a:r>
            <a:r>
              <a:rPr lang="fr-FR" sz="1800" b="1" dirty="0">
                <a:solidFill>
                  <a:srgbClr val="FF0000"/>
                </a:solidFill>
              </a:rPr>
              <a:t>intervalles</a:t>
            </a:r>
            <a:r>
              <a:rPr lang="fr-FR" sz="1800" dirty="0"/>
              <a:t>.</a:t>
            </a: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93981" y="3606042"/>
            <a:ext cx="7356143" cy="4094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975668" y="3383886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835477" y="3396018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90364" y="3905381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0</a:t>
            </a:r>
            <a:endParaRPr lang="fr-FR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672052" y="3921150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1</a:t>
            </a:r>
            <a:endParaRPr lang="fr-FR" sz="2800" dirty="0"/>
          </a:p>
        </p:txBody>
      </p:sp>
      <p:cxnSp>
        <p:nvCxnSpPr>
          <p:cNvPr id="13" name="Straight Connector 12"/>
          <p:cNvCxnSpPr/>
          <p:nvPr/>
        </p:nvCxnSpPr>
        <p:spPr>
          <a:xfrm flipH="1" flipV="1">
            <a:off x="3460767" y="3396018"/>
            <a:ext cx="5764" cy="2100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7551858" y="3426524"/>
            <a:ext cx="5764" cy="2100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12123" y="3920239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-2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85640" y="3816014"/>
            <a:ext cx="107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3,25</a:t>
            </a:r>
            <a:endParaRPr lang="fr-FR" sz="2800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555241" y="3373706"/>
            <a:ext cx="4017713" cy="443699"/>
            <a:chOff x="3555241" y="3373706"/>
            <a:chExt cx="4017713" cy="443699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3555241" y="3413779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815608" y="3413779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115860" y="340030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388815" y="340030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4620476" y="3413779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4880843" y="3413779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181095" y="340030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426046" y="3387177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5686413" y="3387177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5986665" y="3373706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6233382" y="340064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6493749" y="340064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6794001" y="3387177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7024190" y="3387177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7286351" y="3400308"/>
              <a:ext cx="286603" cy="40362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274620" y="3048246"/>
            <a:ext cx="777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0000"/>
                </a:solidFill>
              </a:rPr>
              <a:t>[</a:t>
            </a:r>
            <a:endParaRPr lang="fr-FR" sz="54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23701" y="3039365"/>
            <a:ext cx="777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FF0000"/>
                </a:solidFill>
              </a:rPr>
              <a:t>]</a:t>
            </a:r>
            <a:endParaRPr lang="fr-FR" sz="5400" dirty="0">
              <a:solidFill>
                <a:srgbClr val="FF0000"/>
              </a:solidFill>
            </a:endParaRPr>
          </a:p>
        </p:txBody>
      </p:sp>
      <p:pic>
        <p:nvPicPr>
          <p:cNvPr id="44" name="Picture 2" descr="https://upload.wikimedia.org/wikipedia/commons/thumb/3/39/Latex_real_numbers.svg/120px-Latex_real_numbers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449" y="610041"/>
            <a:ext cx="1169327" cy="115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497157" y="4698218"/>
                <a:ext cx="536895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5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∈[−2 ; 3,25]</m:t>
                      </m:r>
                    </m:oMath>
                  </m:oMathPara>
                </a14:m>
                <a:endParaRPr lang="fr-FR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7157" y="4698218"/>
                <a:ext cx="5368955" cy="9233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1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  <p:bldP spid="17" grpId="0"/>
      <p:bldP spid="41" grpId="0"/>
      <p:bldP spid="42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Intersection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</p:spPr>
            <p:txBody>
              <a:bodyPr>
                <a:noAutofit/>
              </a:bodyPr>
              <a:lstStyle/>
              <a:p>
                <a:r>
                  <a:rPr lang="fr-FR" sz="2000" dirty="0" smtClean="0">
                    <a:ea typeface="Cambria Math" panose="02040503050406030204" pitchFamily="18" charset="0"/>
                  </a:rPr>
                  <a:t>Posons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000" b="1" dirty="0" smtClean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𝐉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fr-FR" sz="2000" b="1" dirty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r>
                  <a:rPr lang="fr-FR" sz="2000" dirty="0" smtClean="0">
                    <a:ea typeface="Cambria Math" panose="02040503050406030204" pitchFamily="18" charset="0"/>
                  </a:rPr>
                  <a:t>On note </a:t>
                </a:r>
                <a14:m>
                  <m:oMath xmlns:m="http://schemas.openxmlformats.org/officeDocument/2006/math"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∩ </m:t>
                    </m:r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 l’ensemble des réels communs à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 </a:t>
                </a:r>
                <a:r>
                  <a:rPr lang="fr-FR" sz="2000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et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fr-FR" sz="2000" dirty="0">
                    <a:ea typeface="Cambria Math" panose="02040503050406030204" pitchFamily="18" charset="0"/>
                  </a:rPr>
                  <a:t>On dit</a:t>
                </a:r>
                <a:r>
                  <a:rPr lang="fr-FR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ea typeface="Cambria Math" panose="02040503050406030204" pitchFamily="18" charset="0"/>
                  </a:rPr>
                  <a:t>:</a:t>
                </a:r>
                <a:r>
                  <a:rPr lang="fr-FR" sz="20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𝒊𝒏𝒕𝒆𝒓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fr-FR" sz="20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 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ou encore 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𝒆𝒕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fr-FR" sz="20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pPr lvl="1"/>
                <a:endParaRPr lang="fr-FR" sz="20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  <a:blipFill rotWithShape="0">
                <a:blip r:embed="rId3"/>
                <a:stretch>
                  <a:fillRect l="-284" t="-7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61719" y="4119311"/>
            <a:ext cx="7356143" cy="4094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283346" y="3893426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63923" y="4339772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0</a:t>
            </a:r>
            <a:endParaRPr lang="fr-FR" sz="2800" dirty="0"/>
          </a:p>
        </p:txBody>
      </p:sp>
      <p:grpSp>
        <p:nvGrpSpPr>
          <p:cNvPr id="73" name="Group 72"/>
          <p:cNvGrpSpPr/>
          <p:nvPr/>
        </p:nvGrpSpPr>
        <p:grpSpPr>
          <a:xfrm>
            <a:off x="4778135" y="3236313"/>
            <a:ext cx="2144701" cy="1008481"/>
            <a:chOff x="4778135" y="3236313"/>
            <a:chExt cx="2144701" cy="1008481"/>
          </a:xfrm>
        </p:grpSpPr>
        <p:cxnSp>
          <p:nvCxnSpPr>
            <p:cNvPr id="14" name="Straight Connector 13"/>
            <p:cNvCxnSpPr/>
            <p:nvPr/>
          </p:nvCxnSpPr>
          <p:spPr>
            <a:xfrm flipH="1" flipV="1">
              <a:off x="4975668" y="4034770"/>
              <a:ext cx="5764" cy="21002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6290801" y="4017407"/>
              <a:ext cx="5764" cy="21002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778135" y="3259591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B050"/>
                  </a:solidFill>
                </a:rPr>
                <a:t>3</a:t>
              </a:r>
              <a:endParaRPr lang="fr-FR" sz="2800" dirty="0">
                <a:solidFill>
                  <a:srgbClr val="00B05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44914" y="3236313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B050"/>
                  </a:solidFill>
                </a:rPr>
                <a:t>5</a:t>
              </a:r>
              <a:endParaRPr lang="fr-FR" sz="28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464617" y="4034770"/>
            <a:ext cx="2810893" cy="887767"/>
            <a:chOff x="5464617" y="4034770"/>
            <a:chExt cx="2810893" cy="887767"/>
          </a:xfrm>
        </p:grpSpPr>
        <p:cxnSp>
          <p:nvCxnSpPr>
            <p:cNvPr id="33" name="Straight Connector 32"/>
            <p:cNvCxnSpPr/>
            <p:nvPr/>
          </p:nvCxnSpPr>
          <p:spPr>
            <a:xfrm flipH="1" flipV="1">
              <a:off x="5654795" y="4034770"/>
              <a:ext cx="5764" cy="210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464617" y="4399317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70C0"/>
                  </a:solidFill>
                </a:rPr>
                <a:t>4</a:t>
              </a:r>
              <a:endParaRPr lang="fr-FR" sz="2800" dirty="0">
                <a:solidFill>
                  <a:srgbClr val="0070C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97588" y="4395725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70C0"/>
                  </a:solidFill>
                </a:rPr>
                <a:t>8</a:t>
              </a:r>
              <a:endParaRPr lang="fr-FR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 flipV="1">
              <a:off x="7728516" y="4034770"/>
              <a:ext cx="5764" cy="210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4801086" y="3718729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B050"/>
                </a:solidFill>
              </a:rPr>
              <a:t>[</a:t>
            </a:r>
            <a:endParaRPr lang="fr-FR" sz="4400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75171" y="3718728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70C0"/>
                </a:solidFill>
              </a:rPr>
              <a:t>[</a:t>
            </a:r>
            <a:endParaRPr lang="fr-FR" sz="4400" dirty="0">
              <a:solidFill>
                <a:srgbClr val="0070C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07995" y="3729163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B050"/>
                </a:solidFill>
              </a:rPr>
              <a:t>]</a:t>
            </a:r>
            <a:endParaRPr lang="fr-FR" sz="4400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18741" y="3692092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70C0"/>
                </a:solidFill>
              </a:rPr>
              <a:t>]</a:t>
            </a:r>
            <a:endParaRPr lang="fr-FR" sz="4400" dirty="0">
              <a:solidFill>
                <a:srgbClr val="0070C0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5698966" y="3928726"/>
            <a:ext cx="2002482" cy="423226"/>
            <a:chOff x="5495106" y="1212914"/>
            <a:chExt cx="2002482" cy="423226"/>
          </a:xfrm>
        </p:grpSpPr>
        <p:cxnSp>
          <p:nvCxnSpPr>
            <p:cNvPr id="42" name="Straight Connector 41"/>
            <p:cNvCxnSpPr/>
            <p:nvPr/>
          </p:nvCxnSpPr>
          <p:spPr>
            <a:xfrm flipV="1">
              <a:off x="5495106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5699299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5902447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6110623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301214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6490695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6653830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7042791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6842355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7210985" y="12325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4970140" y="3959935"/>
            <a:ext cx="1369310" cy="353539"/>
            <a:chOff x="5609043" y="1196932"/>
            <a:chExt cx="1369310" cy="353539"/>
          </a:xfrm>
        </p:grpSpPr>
        <p:cxnSp>
          <p:nvCxnSpPr>
            <p:cNvPr id="53" name="Straight Connector 52"/>
            <p:cNvCxnSpPr/>
            <p:nvPr/>
          </p:nvCxnSpPr>
          <p:spPr>
            <a:xfrm flipH="1" flipV="1">
              <a:off x="5609043" y="1225004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 flipV="1">
              <a:off x="5786010" y="12100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5977626" y="1231141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175420" y="12233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6367930" y="12135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6572832" y="12037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 flipV="1">
              <a:off x="6770247" y="1196932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077678" y="4929957"/>
                <a:ext cx="45220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∩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𝑱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=[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;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7678" y="4929957"/>
                <a:ext cx="452209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29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8" grpId="0"/>
      <p:bldP spid="39" grpId="0"/>
      <p:bldP spid="40" grpId="0"/>
      <p:bldP spid="41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Réunion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</p:spPr>
            <p:txBody>
              <a:bodyPr>
                <a:noAutofit/>
              </a:bodyPr>
              <a:lstStyle/>
              <a:p>
                <a:r>
                  <a:rPr lang="fr-FR" sz="2000" dirty="0" smtClean="0">
                    <a:ea typeface="Cambria Math" panose="02040503050406030204" pitchFamily="18" charset="0"/>
                  </a:rPr>
                  <a:t>Posons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0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000" b="1" dirty="0" smtClean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𝐉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fr-FR" sz="2000" b="1" dirty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r>
                  <a:rPr lang="fr-FR" sz="2000" dirty="0" smtClean="0">
                    <a:ea typeface="Cambria Math" panose="02040503050406030204" pitchFamily="18" charset="0"/>
                  </a:rPr>
                  <a:t>On note </a:t>
                </a:r>
                <a14:m>
                  <m:oMath xmlns:m="http://schemas.openxmlformats.org/officeDocument/2006/math"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∪ </m:t>
                    </m:r>
                    <m:r>
                      <a:rPr lang="fr-FR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 l’ensemble des réels communs à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 </a:t>
                </a:r>
                <a:r>
                  <a:rPr lang="fr-FR" sz="2000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ou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fr-FR" sz="2000" dirty="0">
                    <a:ea typeface="Cambria Math" panose="02040503050406030204" pitchFamily="18" charset="0"/>
                  </a:rPr>
                  <a:t>On dit</a:t>
                </a:r>
                <a:r>
                  <a:rPr lang="fr-FR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ea typeface="Cambria Math" panose="02040503050406030204" pitchFamily="18" charset="0"/>
                  </a:rPr>
                  <a:t>:</a:t>
                </a:r>
                <a:r>
                  <a:rPr lang="fr-FR" sz="20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𝒖𝒏𝒊𝒐𝒏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fr-FR" sz="20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 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ou encore 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𝒐𝒖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𝑱</m:t>
                    </m:r>
                  </m:oMath>
                </a14:m>
                <a:r>
                  <a:rPr lang="fr-FR" sz="2000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pPr lvl="1"/>
                <a:endParaRPr lang="fr-FR" sz="20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  <a:blipFill rotWithShape="0">
                <a:blip r:embed="rId3"/>
                <a:stretch>
                  <a:fillRect l="-284" t="-7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33015" y="4034770"/>
            <a:ext cx="7369791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283346" y="3893426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63923" y="4339772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0</a:t>
            </a:r>
            <a:endParaRPr lang="fr-FR" sz="2800" dirty="0"/>
          </a:p>
        </p:txBody>
      </p:sp>
      <p:grpSp>
        <p:nvGrpSpPr>
          <p:cNvPr id="73" name="Group 72"/>
          <p:cNvGrpSpPr/>
          <p:nvPr/>
        </p:nvGrpSpPr>
        <p:grpSpPr>
          <a:xfrm>
            <a:off x="4778135" y="3236313"/>
            <a:ext cx="2144701" cy="1008481"/>
            <a:chOff x="4778135" y="3236313"/>
            <a:chExt cx="2144701" cy="1008481"/>
          </a:xfrm>
        </p:grpSpPr>
        <p:cxnSp>
          <p:nvCxnSpPr>
            <p:cNvPr id="14" name="Straight Connector 13"/>
            <p:cNvCxnSpPr/>
            <p:nvPr/>
          </p:nvCxnSpPr>
          <p:spPr>
            <a:xfrm flipH="1" flipV="1">
              <a:off x="4975668" y="4034770"/>
              <a:ext cx="5764" cy="21002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6290801" y="4017407"/>
              <a:ext cx="5764" cy="21002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4778135" y="3259591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B050"/>
                  </a:solidFill>
                </a:rPr>
                <a:t>3</a:t>
              </a:r>
              <a:endParaRPr lang="fr-FR" sz="2800" dirty="0">
                <a:solidFill>
                  <a:srgbClr val="00B05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44914" y="3236313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B050"/>
                  </a:solidFill>
                </a:rPr>
                <a:t>5</a:t>
              </a:r>
              <a:endParaRPr lang="fr-FR" sz="28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464617" y="4034770"/>
            <a:ext cx="2810893" cy="887767"/>
            <a:chOff x="5464617" y="4034770"/>
            <a:chExt cx="2810893" cy="887767"/>
          </a:xfrm>
        </p:grpSpPr>
        <p:cxnSp>
          <p:nvCxnSpPr>
            <p:cNvPr id="33" name="Straight Connector 32"/>
            <p:cNvCxnSpPr/>
            <p:nvPr/>
          </p:nvCxnSpPr>
          <p:spPr>
            <a:xfrm flipH="1" flipV="1">
              <a:off x="5654795" y="4034770"/>
              <a:ext cx="5764" cy="210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464617" y="4399317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70C0"/>
                  </a:solidFill>
                </a:rPr>
                <a:t>4</a:t>
              </a:r>
              <a:endParaRPr lang="fr-FR" sz="2800" dirty="0">
                <a:solidFill>
                  <a:srgbClr val="0070C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97588" y="4395725"/>
              <a:ext cx="7779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dirty="0" smtClean="0">
                  <a:solidFill>
                    <a:srgbClr val="0070C0"/>
                  </a:solidFill>
                </a:rPr>
                <a:t>8</a:t>
              </a:r>
              <a:endParaRPr lang="fr-FR" sz="2800" dirty="0">
                <a:solidFill>
                  <a:srgbClr val="0070C0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 flipH="1" flipV="1">
              <a:off x="7728516" y="4034770"/>
              <a:ext cx="5764" cy="210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4801086" y="3718729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B050"/>
                </a:solidFill>
              </a:rPr>
              <a:t>[</a:t>
            </a:r>
            <a:endParaRPr lang="fr-FR" sz="4400" dirty="0">
              <a:solidFill>
                <a:srgbClr val="00B05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75171" y="3718728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70C0"/>
                </a:solidFill>
              </a:rPr>
              <a:t>[</a:t>
            </a:r>
            <a:endParaRPr lang="fr-FR" sz="4400" dirty="0">
              <a:solidFill>
                <a:srgbClr val="0070C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07995" y="3729163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B050"/>
                </a:solidFill>
              </a:rPr>
              <a:t>]</a:t>
            </a:r>
            <a:endParaRPr lang="fr-FR" sz="4400" dirty="0">
              <a:solidFill>
                <a:srgbClr val="00B05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18741" y="3692092"/>
            <a:ext cx="77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0070C0"/>
                </a:solidFill>
              </a:rPr>
              <a:t>]</a:t>
            </a:r>
            <a:endParaRPr lang="fr-FR" sz="4400" dirty="0">
              <a:solidFill>
                <a:srgbClr val="0070C0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5698966" y="3928726"/>
            <a:ext cx="2002482" cy="423226"/>
            <a:chOff x="5495106" y="1212914"/>
            <a:chExt cx="2002482" cy="423226"/>
          </a:xfrm>
        </p:grpSpPr>
        <p:cxnSp>
          <p:nvCxnSpPr>
            <p:cNvPr id="42" name="Straight Connector 41"/>
            <p:cNvCxnSpPr/>
            <p:nvPr/>
          </p:nvCxnSpPr>
          <p:spPr>
            <a:xfrm flipV="1">
              <a:off x="5495106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V="1">
              <a:off x="5699299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5902447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6110623" y="12129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6301214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6490695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6653830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7042791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6842355" y="1224701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7210985" y="1232514"/>
              <a:ext cx="286603" cy="40362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4970140" y="3959935"/>
            <a:ext cx="1369310" cy="353539"/>
            <a:chOff x="5609043" y="1196932"/>
            <a:chExt cx="1369310" cy="353539"/>
          </a:xfrm>
        </p:grpSpPr>
        <p:cxnSp>
          <p:nvCxnSpPr>
            <p:cNvPr id="53" name="Straight Connector 52"/>
            <p:cNvCxnSpPr/>
            <p:nvPr/>
          </p:nvCxnSpPr>
          <p:spPr>
            <a:xfrm flipH="1" flipV="1">
              <a:off x="5609043" y="1225004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 flipV="1">
              <a:off x="5786010" y="12100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5977626" y="1231141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175420" y="12233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6367930" y="12135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6572832" y="1203700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 flipV="1">
              <a:off x="6770247" y="1196932"/>
              <a:ext cx="208106" cy="31933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077678" y="4929957"/>
                <a:ext cx="45220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 ∪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𝑱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=[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;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7678" y="4929957"/>
                <a:ext cx="452209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861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8" grpId="0"/>
      <p:bldP spid="39" grpId="0"/>
      <p:bldP spid="40" grpId="0"/>
      <p:bldP spid="41" grpId="0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particuliers: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</p:spPr>
            <p:txBody>
              <a:bodyPr>
                <a:noAutofit/>
              </a:bodyPr>
              <a:lstStyle/>
              <a:p>
                <a:r>
                  <a:rPr lang="fr-FR" sz="2800" dirty="0" smtClean="0">
                    <a:ea typeface="Cambria Math" panose="02040503050406030204" pitchFamily="18" charset="0"/>
                  </a:rPr>
                  <a:t>Posons </a:t>
                </a:r>
                <a14:m>
                  <m:oMath xmlns:m="http://schemas.openxmlformats.org/officeDocument/2006/math">
                    <m:r>
                      <a:rPr lang="fr-FR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</m:t>
                    </m:r>
                    <m:r>
                      <a:rPr lang="en-US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28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800" b="1" dirty="0" smtClean="0">
                    <a:solidFill>
                      <a:srgbClr val="00B05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800" dirty="0" smtClean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𝐉</m:t>
                    </m:r>
                    <m:r>
                      <a:rPr lang="en-US" sz="28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8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800" b="1" dirty="0" smtClean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800" dirty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𝐊</m:t>
                    </m:r>
                    <m:r>
                      <a:rPr lang="en-US" sz="2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=[</m:t>
                    </m:r>
                    <m:r>
                      <a:rPr lang="en-US" sz="28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  <m:r>
                      <a:rPr lang="en-US" sz="28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2800" b="1" i="1" dirty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fr-FR" sz="2800" b="1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</a:t>
                </a:r>
                <a:endParaRPr lang="fr-FR" sz="2800" b="1" dirty="0" smtClean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fr-FR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fr-FR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</m:oMath>
                </a14:m>
                <a:endParaRPr lang="fr-FR" sz="3200" b="1" dirty="0" smtClean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pPr lvl="1"/>
                <a:endParaRPr lang="fr-FR" sz="3200" b="1" dirty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  <m:r>
                      <a:rPr lang="fr-FR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endParaRPr lang="fr-FR" sz="3200" b="1" dirty="0" smtClean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pPr lvl="1"/>
                <a:endParaRPr lang="fr-FR" sz="3200" b="1" dirty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]−</m:t>
                    </m:r>
                    <m:r>
                      <a:rPr lang="en-US" sz="3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∞;+∞[</m:t>
                    </m:r>
                  </m:oMath>
                </a14:m>
                <a:endParaRPr lang="fr-FR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lvl="1"/>
                <a:endParaRPr lang="fr-FR" sz="3200" b="1" dirty="0">
                  <a:solidFill>
                    <a:srgbClr val="0070C0"/>
                  </a:solidFill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pPr lvl="1"/>
                <a:endParaRPr lang="fr-FR" sz="20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22521"/>
                <a:ext cx="8596668" cy="4778160"/>
              </a:xfrm>
              <a:blipFill rotWithShape="0">
                <a:blip r:embed="rId3"/>
                <a:stretch>
                  <a:fillRect l="-851" t="-114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38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28327"/>
                <a:ext cx="8596668" cy="4778160"/>
              </a:xfrm>
            </p:spPr>
            <p:txBody>
              <a:bodyPr>
                <a:noAutofit/>
              </a:bodyPr>
              <a:lstStyle/>
              <a:p>
                <a:r>
                  <a:rPr lang="fr-FR" sz="2000" dirty="0" smtClean="0">
                    <a:ea typeface="Cambria Math" panose="02040503050406030204" pitchFamily="18" charset="0"/>
                  </a:rPr>
                  <a:t>Dans chacun des cas, trouver </a:t>
                </a:r>
                <a14:m>
                  <m:oMath xmlns:m="http://schemas.openxmlformats.org/officeDocument/2006/math"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∩ </m:t>
                    </m:r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fr-FR" sz="2000" dirty="0"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∪ </m:t>
                    </m:r>
                    <m:r>
                      <a:rPr lang="fr-FR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𝐽</m:t>
                    </m:r>
                  </m:oMath>
                </a14:m>
                <a:r>
                  <a:rPr lang="fr-FR" sz="2000" dirty="0">
                    <a:ea typeface="Cambria Math" panose="02040503050406030204" pitchFamily="18" charset="0"/>
                  </a:rPr>
                  <a:t> </a:t>
                </a:r>
                <a:endParaRPr lang="fr-FR" sz="200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28327"/>
                <a:ext cx="8596668" cy="4778160"/>
              </a:xfrm>
              <a:blipFill rotWithShape="0">
                <a:blip r:embed="rId3"/>
                <a:stretch>
                  <a:fillRect l="-284" t="-76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01918742"/>
                  </p:ext>
                </p:extLst>
              </p:nvPr>
            </p:nvGraphicFramePr>
            <p:xfrm>
              <a:off x="804332" y="2484966"/>
              <a:ext cx="8128000" cy="315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I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J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J</m:t>
                                </m:r>
                              </m:oMath>
                            </m:oMathPara>
                          </a14:m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J</m:t>
                                </m:r>
                              </m:oMath>
                            </m:oMathPara>
                          </a14:m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]−∞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]−∞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;+∞[</m:t>
                                </m:r>
                              </m:oMath>
                            </m:oMathPara>
                          </a14:m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𝟏𝟒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</m:oMath>
                            </m:oMathPara>
                          </a14:m>
                          <a:endParaRPr lang="fr-FR" sz="2800" b="1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[−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dirty="0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]−∞; 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2800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[</m:t>
                              </m:r>
                            </m:oMath>
                          </a14:m>
                          <a:r>
                            <a:rPr lang="fr-FR" sz="2800" dirty="0" smtClean="0"/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01918742"/>
                  </p:ext>
                </p:extLst>
              </p:nvPr>
            </p:nvGraphicFramePr>
            <p:xfrm>
              <a:off x="804332" y="2484966"/>
              <a:ext cx="8128000" cy="31539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I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J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00901" t="-11765" r="-101502" b="-5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300000" t="-11765" r="-1198" b="-51294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99" t="-110465" r="-300898" b="-4069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299" t="-110465" r="-200898" b="-4069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99" t="-212941" r="-300898" b="-3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299" t="-212941" r="-200898" b="-3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99" t="-312941" r="-300898" b="-2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299" t="-312941" r="-200898" b="-2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99" t="-412941" r="-300898" b="-1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299" t="-412941" r="-200898" b="-1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  <a:tr h="563182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99" t="-468817" r="-300898" b="-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299" t="-468817" r="-200898" b="-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8657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28327"/>
                <a:ext cx="8596668" cy="4778160"/>
              </a:xfrm>
            </p:spPr>
            <p:txBody>
              <a:bodyPr>
                <a:noAutofit/>
              </a:bodyPr>
              <a:lstStyle/>
              <a:p>
                <a:r>
                  <a:rPr lang="fr-FR" sz="2000" dirty="0" smtClean="0">
                    <a:ea typeface="Cambria Math" panose="02040503050406030204" pitchFamily="18" charset="0"/>
                  </a:rPr>
                  <a:t>Trouver les réels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dirty="0" smtClean="0">
                    <a:ea typeface="Cambria Math" panose="02040503050406030204" pitchFamily="18" charset="0"/>
                  </a:rPr>
                  <a:t> compris entre -3 et 5 inclus et strictement positifs.</a:t>
                </a: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r>
                  <a:rPr lang="fr-FR" sz="2000" dirty="0" smtClean="0">
                    <a:ea typeface="Cambria Math" panose="02040503050406030204" pitchFamily="18" charset="0"/>
                  </a:rPr>
                  <a:t>Traduire cette phrase avec des inégalités  (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&lt; &gt; ≥ 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) </a:t>
                </a: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r>
                  <a:rPr lang="fr-FR" sz="2000" dirty="0" smtClean="0">
                    <a:ea typeface="Cambria Math" panose="02040503050406030204" pitchFamily="18" charset="0"/>
                  </a:rPr>
                  <a:t>Écrire une phrase avec les notations </a:t>
                </a:r>
                <a14:m>
                  <m:oMath xmlns:m="http://schemas.openxmlformats.org/officeDocument/2006/math">
                    <m:r>
                      <a:rPr lang="fr-FR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fr-FR" sz="2800" b="1" dirty="0" smtClean="0">
                    <a:ea typeface="Cambria Math" panose="02040503050406030204" pitchFamily="18" charset="0"/>
                  </a:rPr>
                  <a:t> </a:t>
                </a:r>
                <a:r>
                  <a:rPr lang="fr-FR" sz="2000" dirty="0" smtClean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fr-FR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fr-FR" sz="2000" b="1" dirty="0">
                    <a:ea typeface="Cambria Math" panose="02040503050406030204" pitchFamily="18" charset="0"/>
                  </a:rPr>
                  <a:t> </a:t>
                </a:r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28327"/>
                <a:ext cx="8596668" cy="4778160"/>
              </a:xfrm>
              <a:blipFill rotWithShape="0">
                <a:blip r:embed="rId3"/>
                <a:stretch>
                  <a:fillRect l="-284" r="-5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03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8327"/>
            <a:ext cx="8596668" cy="4778160"/>
          </a:xfrm>
        </p:spPr>
        <p:txBody>
          <a:bodyPr>
            <a:noAutofit/>
          </a:bodyPr>
          <a:lstStyle/>
          <a:p>
            <a:r>
              <a:rPr lang="fr-FR" sz="2000" dirty="0" smtClean="0">
                <a:ea typeface="Cambria Math" panose="02040503050406030204" pitchFamily="18" charset="0"/>
              </a:rPr>
              <a:t>Compléter le tableau suivant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4136144"/>
                  </p:ext>
                </p:extLst>
              </p:nvPr>
            </p:nvGraphicFramePr>
            <p:xfrm>
              <a:off x="804332" y="2178478"/>
              <a:ext cx="8128000" cy="36778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I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J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∩ </m:t>
                                </m:r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J</m:t>
                                </m:r>
                              </m:oMath>
                            </m:oMathPara>
                          </a14:m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∪ </m:t>
                                </m:r>
                                <m:r>
                                  <m:rPr>
                                    <m:sty m:val="p"/>
                                  </m:rPr>
                                  <a:rPr lang="fr-FR" sz="2800" b="0" i="0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J</m:t>
                                </m:r>
                              </m:oMath>
                            </m:oMathPara>
                          </a14:m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+∞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b="1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[−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dirty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800" b="1" i="1" dirty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oMath>
                          </a14:m>
                          <a:r>
                            <a:rPr lang="fr-FR" sz="2800" b="1" dirty="0">
                              <a:solidFill>
                                <a:srgbClr val="00B050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</m:t>
                                </m:r>
                              </m:oMath>
                            </m:oMathPara>
                          </a14:m>
                          <a:endParaRPr lang="fr-FR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b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[−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800" b="1" i="1" dirty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28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[</m:t>
                                </m:r>
                              </m:oMath>
                            </m:oMathPara>
                          </a14:m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]−∞;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[</m:t>
                                </m:r>
                              </m:oMath>
                            </m:oMathPara>
                          </a14:m>
                          <a:endParaRPr lang="fr-FR" sz="2800" b="1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{ 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800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e>
                                </m:rad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}</m:t>
                                </m:r>
                              </m:oMath>
                            </m:oMathPara>
                          </a14:m>
                          <a:endParaRPr lang="fr-FR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]−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2800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2800" b="1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; 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𝝅</m:t>
                                </m:r>
                                <m:r>
                                  <a:rPr lang="en-US" sz="28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]</m:t>
                                </m:r>
                              </m:oMath>
                            </m:oMathPara>
                          </a14:m>
                          <a:endParaRPr lang="fr-FR" sz="2800" b="1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4136144"/>
                  </p:ext>
                </p:extLst>
              </p:nvPr>
            </p:nvGraphicFramePr>
            <p:xfrm>
              <a:off x="804332" y="2178478"/>
              <a:ext cx="8128000" cy="367785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  <a:gridCol w="2032000"/>
                  </a:tblGrid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I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800" b="0" i="0" dirty="0" smtClean="0">
                              <a:latin typeface="Cambria" panose="02040503050406030204" pitchFamily="18" charset="0"/>
                            </a:rPr>
                            <a:t>Intervalle J</a:t>
                          </a:r>
                          <a:endParaRPr lang="fr-FR" sz="2800" b="0" i="0" dirty="0">
                            <a:latin typeface="Cambria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11765" r="-101502" b="-6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1765" r="-1198" b="-61294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111765" r="-101502" b="-5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11765" r="-1198" b="-51294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211765" r="-101502" b="-4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211765" r="-1198" b="-41294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b="1" dirty="0" smtClean="0">
                            <a:ea typeface="Cambria Math" panose="020405030504060302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311765" r="-101502" b="-3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311765" r="-1198" b="-312941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" t="-411765" r="-300898" b="-2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411765" r="-101502" b="-21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b="1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99" t="-505814" r="-300898" b="-1104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505814" r="-1198" b="-110465"/>
                          </a:stretch>
                        </a:blipFill>
                      </a:tcPr>
                    </a:tc>
                  </a:tr>
                  <a:tr h="568897">
                    <a:tc>
                      <a:txBody>
                        <a:bodyPr/>
                        <a:lstStyle/>
                        <a:p>
                          <a:pPr algn="ctr"/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0901" t="-560215" r="-101502" b="-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560215" r="-1198" b="-215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7927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422</Words>
  <Application>Microsoft Office PowerPoint</Application>
  <PresentationFormat>Widescreen</PresentationFormat>
  <Paragraphs>116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Cambria Math</vt:lpstr>
      <vt:lpstr>Trebuchet MS</vt:lpstr>
      <vt:lpstr>Wingdings 3</vt:lpstr>
      <vt:lpstr>Facet</vt:lpstr>
      <vt:lpstr>Seconde 8 Module 8</vt:lpstr>
      <vt:lpstr>Module 8: Intervalles</vt:lpstr>
      <vt:lpstr>Intervalle</vt:lpstr>
      <vt:lpstr>Intersection</vt:lpstr>
      <vt:lpstr>Réunion</vt:lpstr>
      <vt:lpstr>Cas particuliers:</vt:lpstr>
      <vt:lpstr>Exercice</vt:lpstr>
      <vt:lpstr>Application</vt:lpstr>
      <vt:lpstr>Exercice</vt:lpstr>
      <vt:lpstr>Module 8: Intervalles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210</cp:revision>
  <cp:lastPrinted>2015-09-21T20:46:19Z</cp:lastPrinted>
  <dcterms:created xsi:type="dcterms:W3CDTF">2015-08-30T19:31:28Z</dcterms:created>
  <dcterms:modified xsi:type="dcterms:W3CDTF">2015-11-09T09:00:52Z</dcterms:modified>
</cp:coreProperties>
</file>