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78" r:id="rId4"/>
    <p:sldId id="263" r:id="rId5"/>
    <p:sldId id="277" r:id="rId6"/>
    <p:sldId id="279" r:id="rId7"/>
    <p:sldId id="280" r:id="rId8"/>
    <p:sldId id="281" r:id="rId9"/>
    <p:sldId id="282" r:id="rId10"/>
    <p:sldId id="286" r:id="rId11"/>
    <p:sldId id="285" r:id="rId12"/>
    <p:sldId id="284" r:id="rId13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66289-F317-488E-A651-DE9EB69A38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4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3F514F-A7C8-427B-A303-21D3C5AE99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9259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26625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7271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5445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826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399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1036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94266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2986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415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ean-louis.felt@ac-nice.fr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xm1math.net/algobox/download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Seconde 8</a:t>
            </a:r>
            <a:br>
              <a:rPr lang="fr-FR" dirty="0" smtClean="0"/>
            </a:br>
            <a:r>
              <a:rPr lang="fr-FR" sz="3200" dirty="0" smtClean="0"/>
              <a:t>Module 7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z="1000" dirty="0" smtClean="0"/>
              <a:t>03/11/2015</a:t>
            </a:r>
            <a:endParaRPr lang="fr-FR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2739" y="507337"/>
            <a:ext cx="5876925" cy="55340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192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7: Algorithmique #2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  <a:endParaRPr lang="fr-FR" sz="2600" dirty="0" smtClean="0"/>
          </a:p>
          <a:p>
            <a:pPr lvl="1"/>
            <a:r>
              <a:rPr lang="fr-FR" sz="1800" dirty="0" err="1" smtClean="0"/>
              <a:t>AlgoBox</a:t>
            </a:r>
            <a:r>
              <a:rPr lang="fr-FR" sz="1800" dirty="0" smtClean="0"/>
              <a:t>.</a:t>
            </a:r>
            <a:endParaRPr lang="fr-FR" sz="1800" dirty="0"/>
          </a:p>
          <a:p>
            <a:pPr lvl="1"/>
            <a:r>
              <a:rPr lang="fr-FR" sz="1800" dirty="0" smtClean="0"/>
              <a:t>Définition d’un algorithme.</a:t>
            </a:r>
          </a:p>
          <a:p>
            <a:pPr lvl="1"/>
            <a:r>
              <a:rPr lang="fr-FR" sz="1800" dirty="0" smtClean="0"/>
              <a:t>Affectation de variable.</a:t>
            </a:r>
          </a:p>
          <a:p>
            <a:pPr lvl="1"/>
            <a:r>
              <a:rPr lang="fr-FR" sz="1800" dirty="0" smtClean="0"/>
              <a:t>Écriture de « petits »algorithmes.</a:t>
            </a:r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262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Devoir: pour le 14 novembre 20h00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493"/>
            <a:ext cx="8596668" cy="4471869"/>
          </a:xfrm>
        </p:spPr>
        <p:txBody>
          <a:bodyPr>
            <a:normAutofit/>
          </a:bodyPr>
          <a:lstStyle/>
          <a:p>
            <a:r>
              <a:rPr lang="fr-FR" sz="2800" dirty="0" smtClean="0"/>
              <a:t>Sous </a:t>
            </a:r>
            <a:r>
              <a:rPr lang="fr-FR" sz="2800" dirty="0" err="1" smtClean="0"/>
              <a:t>AlgoBox</a:t>
            </a:r>
            <a:r>
              <a:rPr lang="fr-FR" sz="2800" dirty="0" smtClean="0"/>
              <a:t> rédiger l’algorithme suivant:</a:t>
            </a:r>
          </a:p>
          <a:p>
            <a:pPr lvl="1"/>
            <a:r>
              <a:rPr lang="fr-FR" sz="2600" dirty="0" smtClean="0"/>
              <a:t>L’utilisateur souhaite mesurer la distance entre 2 points d’un repère orthonormé ainsi que les coordonnées du milieu de ce segment.</a:t>
            </a:r>
          </a:p>
          <a:p>
            <a:pPr lvl="1"/>
            <a:endParaRPr lang="fr-FR" sz="2600" dirty="0"/>
          </a:p>
          <a:p>
            <a:pPr marL="0" indent="0">
              <a:buNone/>
            </a:pPr>
            <a:endParaRPr lang="fr-FR" sz="2800" dirty="0"/>
          </a:p>
          <a:p>
            <a:r>
              <a:rPr lang="fr-FR" sz="2800" dirty="0">
                <a:hlinkClick r:id="rId3"/>
              </a:rPr>
              <a:t>j</a:t>
            </a:r>
            <a:r>
              <a:rPr lang="fr-FR" sz="2800" dirty="0" smtClean="0">
                <a:hlinkClick r:id="rId3"/>
              </a:rPr>
              <a:t>ean-louis.felt@ac-nice.fr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>		Sujet: Nom Prénom - </a:t>
            </a:r>
            <a:r>
              <a:rPr lang="fr-FR" sz="2800" dirty="0" err="1" smtClean="0"/>
              <a:t>Algo</a:t>
            </a:r>
            <a:endParaRPr lang="fr-FR" sz="28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8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7: Algorithmique #2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  <a:endParaRPr lang="fr-FR" sz="2600" dirty="0" smtClean="0"/>
          </a:p>
          <a:p>
            <a:pPr lvl="1"/>
            <a:r>
              <a:rPr lang="fr-FR" sz="1800" dirty="0" err="1" smtClean="0"/>
              <a:t>AlgoBox</a:t>
            </a:r>
            <a:r>
              <a:rPr lang="fr-FR" sz="1800" dirty="0" smtClean="0"/>
              <a:t>.</a:t>
            </a:r>
            <a:endParaRPr lang="fr-FR" sz="1800" dirty="0"/>
          </a:p>
          <a:p>
            <a:pPr lvl="1"/>
            <a:r>
              <a:rPr lang="fr-FR" sz="1800" dirty="0" smtClean="0"/>
              <a:t>Définition d’un algorithme.</a:t>
            </a:r>
          </a:p>
          <a:p>
            <a:pPr lvl="1"/>
            <a:r>
              <a:rPr lang="fr-FR" sz="1800" dirty="0" smtClean="0"/>
              <a:t>Affectation de variable.</a:t>
            </a:r>
          </a:p>
          <a:p>
            <a:pPr lvl="1"/>
            <a:r>
              <a:rPr lang="fr-FR" sz="1800" dirty="0" smtClean="0"/>
              <a:t>Écriture de « petits »algorithmes.</a:t>
            </a:r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Algo</a:t>
            </a:r>
            <a:r>
              <a:rPr lang="fr-FR" dirty="0" smtClean="0"/>
              <a:t> Box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>
                <a:ea typeface="Cambria Math" panose="02040503050406030204" pitchFamily="18" charset="0"/>
              </a:rPr>
              <a:t>Logiciel libre	 ( gratuit )</a:t>
            </a: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r>
              <a:rPr lang="fr-FR" sz="2000" dirty="0" smtClean="0">
                <a:ea typeface="Cambria Math" panose="02040503050406030204" pitchFamily="18" charset="0"/>
              </a:rPr>
              <a:t>Algorithmique</a:t>
            </a:r>
            <a:endParaRPr lang="fr-FR" dirty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r>
              <a:rPr lang="fr-FR" sz="2000" dirty="0">
                <a:ea typeface="Cambria Math" panose="02040503050406030204" pitchFamily="18" charset="0"/>
                <a:hlinkClick r:id="rId3"/>
              </a:rPr>
              <a:t>http://www.xm1math.net/algobox/download.html</a:t>
            </a:r>
            <a:endParaRPr lang="fr-FR" sz="2000" dirty="0" smtClean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pic>
        <p:nvPicPr>
          <p:cNvPr id="1028" name="Picture 4" descr="http://www.lycee-moliere-madrid.org/Sciences/wp-content/uploads/2014/02/logo-algobox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820" y="10160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7449" y="388203"/>
            <a:ext cx="6924675" cy="469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5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Définition: ( déjà vue 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>
                <a:ea typeface="Cambria Math" panose="02040503050406030204" pitchFamily="18" charset="0"/>
              </a:rPr>
              <a:t>Un </a:t>
            </a:r>
            <a:r>
              <a:rPr lang="fr-FR" sz="2000" b="1" dirty="0" smtClean="0">
                <a:ea typeface="Cambria Math" panose="02040503050406030204" pitchFamily="18" charset="0"/>
              </a:rPr>
              <a:t>algorithme</a:t>
            </a:r>
            <a:r>
              <a:rPr lang="fr-FR" sz="2000" dirty="0" smtClean="0">
                <a:ea typeface="Cambria Math" panose="02040503050406030204" pitchFamily="18" charset="0"/>
              </a:rPr>
              <a:t> est 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une suite finie d’opérations élémentaires</a:t>
            </a:r>
            <a:r>
              <a:rPr lang="fr-FR" sz="2000" dirty="0" smtClean="0">
                <a:ea typeface="Cambria Math" panose="02040503050406030204" pitchFamily="18" charset="0"/>
              </a:rPr>
              <a:t>, à appliquer </a:t>
            </a:r>
            <a:r>
              <a:rPr lang="fr-FR" sz="2000" b="1" dirty="0" smtClean="0">
                <a:solidFill>
                  <a:srgbClr val="FF0000"/>
                </a:solidFill>
                <a:ea typeface="Cambria Math" panose="02040503050406030204" pitchFamily="18" charset="0"/>
              </a:rPr>
              <a:t>dans un ordre déterminé</a:t>
            </a:r>
            <a:r>
              <a:rPr lang="fr-FR" sz="2000" dirty="0" smtClean="0">
                <a:ea typeface="Cambria Math" panose="02040503050406030204" pitchFamily="18" charset="0"/>
              </a:rPr>
              <a:t>, à </a:t>
            </a:r>
            <a:r>
              <a:rPr lang="fr-FR" sz="2000" b="1" dirty="0" smtClean="0">
                <a:solidFill>
                  <a:srgbClr val="00B050"/>
                </a:solidFill>
                <a:ea typeface="Cambria Math" panose="02040503050406030204" pitchFamily="18" charset="0"/>
              </a:rPr>
              <a:t>des données</a:t>
            </a:r>
            <a:r>
              <a:rPr lang="fr-FR" sz="2000" dirty="0" smtClean="0">
                <a:ea typeface="Cambria Math" panose="02040503050406030204" pitchFamily="18" charset="0"/>
              </a:rPr>
              <a:t>.</a:t>
            </a:r>
          </a:p>
          <a:p>
            <a:r>
              <a:rPr lang="fr-FR" sz="2000" dirty="0" smtClean="0">
                <a:ea typeface="Cambria Math" panose="02040503050406030204" pitchFamily="18" charset="0"/>
              </a:rPr>
              <a:t>Sa réalisation permet de 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résoudre un problème </a:t>
            </a:r>
            <a:r>
              <a:rPr lang="fr-FR" sz="2000" dirty="0" smtClean="0">
                <a:ea typeface="Cambria Math" panose="02040503050406030204" pitchFamily="18" charset="0"/>
              </a:rPr>
              <a:t>donné.</a:t>
            </a:r>
          </a:p>
          <a:p>
            <a:pPr lvl="1"/>
            <a:endParaRPr lang="fr-FR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378880" y="3562065"/>
            <a:ext cx="2893325" cy="155584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ight Arrow 5"/>
          <p:cNvSpPr/>
          <p:nvPr/>
        </p:nvSpPr>
        <p:spPr>
          <a:xfrm>
            <a:off x="1741149" y="3855491"/>
            <a:ext cx="1637731" cy="9689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ight Arrow 7"/>
          <p:cNvSpPr/>
          <p:nvPr/>
        </p:nvSpPr>
        <p:spPr>
          <a:xfrm>
            <a:off x="6272205" y="3855491"/>
            <a:ext cx="1637731" cy="968991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1331716" y="3670825"/>
            <a:ext cx="2047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Donnée(s)</a:t>
            </a:r>
            <a:endParaRPr lang="fr-FR" dirty="0"/>
          </a:p>
        </p:txBody>
      </p:sp>
      <p:sp>
        <p:nvSpPr>
          <p:cNvPr id="10" name="TextBox 9"/>
          <p:cNvSpPr txBox="1"/>
          <p:nvPr/>
        </p:nvSpPr>
        <p:spPr>
          <a:xfrm>
            <a:off x="7704154" y="3670825"/>
            <a:ext cx="2047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Résultat</a:t>
            </a:r>
            <a:endParaRPr lang="fr-FR" dirty="0"/>
          </a:p>
        </p:txBody>
      </p:sp>
      <p:sp>
        <p:nvSpPr>
          <p:cNvPr id="5" name="Oval 4"/>
          <p:cNvSpPr/>
          <p:nvPr/>
        </p:nvSpPr>
        <p:spPr>
          <a:xfrm>
            <a:off x="677334" y="3343701"/>
            <a:ext cx="2701546" cy="226552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val 10"/>
          <p:cNvSpPr/>
          <p:nvPr/>
        </p:nvSpPr>
        <p:spPr>
          <a:xfrm>
            <a:off x="3093343" y="3207221"/>
            <a:ext cx="3457582" cy="226552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4086445" y="5629482"/>
            <a:ext cx="2464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Module </a:t>
            </a:r>
            <a:r>
              <a:rPr lang="fr-FR" dirty="0" err="1" smtClean="0"/>
              <a:t>Algo</a:t>
            </a:r>
            <a:r>
              <a:rPr lang="fr-FR" dirty="0" smtClean="0"/>
              <a:t> #1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23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/>
      <p:bldP spid="10" grpId="0"/>
      <p:bldP spid="5" grpId="0" animBg="1"/>
      <p:bldP spid="11" grpId="0" animBg="1"/>
      <p:bldP spid="11" grpId="1" animBg="1"/>
      <p:bldP spid="12" grpId="0"/>
      <p:bldP spid="1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Vocabulaire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5497"/>
            <a:ext cx="8596668" cy="4799769"/>
          </a:xfrm>
        </p:spPr>
        <p:txBody>
          <a:bodyPr>
            <a:normAutofit/>
          </a:bodyPr>
          <a:lstStyle/>
          <a:p>
            <a:r>
              <a:rPr lang="fr-FR" sz="2000" dirty="0" smtClean="0">
                <a:ea typeface="Cambria Math" panose="02040503050406030204" pitchFamily="18" charset="0"/>
              </a:rPr>
              <a:t>Un </a:t>
            </a:r>
            <a:r>
              <a:rPr lang="fr-FR" sz="2000" b="1" dirty="0" smtClean="0">
                <a:solidFill>
                  <a:srgbClr val="00B050"/>
                </a:solidFill>
                <a:ea typeface="Cambria Math" panose="02040503050406030204" pitchFamily="18" charset="0"/>
              </a:rPr>
              <a:t>algorithme</a:t>
            </a:r>
            <a:r>
              <a:rPr lang="fr-FR" sz="2000" dirty="0" smtClean="0">
                <a:solidFill>
                  <a:srgbClr val="00B050"/>
                </a:solidFill>
                <a:ea typeface="Cambria Math" panose="02040503050406030204" pitchFamily="18" charset="0"/>
              </a:rPr>
              <a:t> </a:t>
            </a:r>
            <a:r>
              <a:rPr lang="fr-FR" sz="2000" dirty="0" smtClean="0">
                <a:ea typeface="Cambria Math" panose="02040503050406030204" pitchFamily="18" charset="0"/>
              </a:rPr>
              <a:t>commence par le 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stockage des données d’entrée</a:t>
            </a:r>
            <a:r>
              <a:rPr lang="fr-FR" sz="2000" dirty="0" smtClean="0">
                <a:ea typeface="Cambria Math" panose="02040503050406030204" pitchFamily="18" charset="0"/>
              </a:rPr>
              <a:t>.</a:t>
            </a:r>
            <a:br>
              <a:rPr lang="fr-FR" sz="2000" dirty="0" smtClean="0">
                <a:ea typeface="Cambria Math" panose="02040503050406030204" pitchFamily="18" charset="0"/>
              </a:rPr>
            </a:br>
            <a:r>
              <a:rPr lang="fr-FR" sz="2000" dirty="0" smtClean="0">
                <a:ea typeface="Cambria Math" panose="02040503050406030204" pitchFamily="18" charset="0"/>
              </a:rPr>
              <a:t>Ces données seront utilisées lors des étapes de traitement.</a:t>
            </a:r>
            <a:br>
              <a:rPr lang="fr-FR" sz="2000" dirty="0" smtClean="0">
                <a:ea typeface="Cambria Math" panose="02040503050406030204" pitchFamily="18" charset="0"/>
              </a:rPr>
            </a:br>
            <a:r>
              <a:rPr lang="fr-FR" sz="2000" dirty="0" smtClean="0">
                <a:ea typeface="Cambria Math" panose="02040503050406030204" pitchFamily="18" charset="0"/>
              </a:rPr>
              <a:t>Chacune des ces données est stockée dans la mémoire de la calculatrice ou de l’ordinateur, à un emplacement nommé </a:t>
            </a:r>
            <a:r>
              <a:rPr lang="fr-FR" sz="2000" b="1" dirty="0" smtClean="0">
                <a:solidFill>
                  <a:srgbClr val="FF0000"/>
                </a:solidFill>
                <a:ea typeface="Cambria Math" panose="02040503050406030204" pitchFamily="18" charset="0"/>
              </a:rPr>
              <a:t>variable</a:t>
            </a:r>
            <a:r>
              <a:rPr lang="fr-FR" sz="2000" dirty="0" smtClean="0">
                <a:solidFill>
                  <a:srgbClr val="FF0000"/>
                </a:solidFill>
                <a:ea typeface="Cambria Math" panose="02040503050406030204" pitchFamily="18" charset="0"/>
              </a:rPr>
              <a:t> </a:t>
            </a:r>
            <a:r>
              <a:rPr lang="fr-FR" sz="2000" dirty="0" smtClean="0">
                <a:ea typeface="Cambria Math" panose="02040503050406030204" pitchFamily="18" charset="0"/>
              </a:rPr>
              <a:t>et repéré par un nom.</a:t>
            </a:r>
          </a:p>
          <a:p>
            <a:r>
              <a:rPr lang="fr-FR" sz="2000" dirty="0" smtClean="0">
                <a:ea typeface="Cambria Math" panose="02040503050406030204" pitchFamily="18" charset="0"/>
              </a:rPr>
              <a:t>D’autres variables, peuvent être utilisées lors de l’exécution d’un algorithme. </a:t>
            </a:r>
          </a:p>
          <a:p>
            <a:r>
              <a:rPr lang="fr-FR" sz="2000" dirty="0" smtClean="0">
                <a:ea typeface="Cambria Math" panose="02040503050406030204" pitchFamily="18" charset="0"/>
              </a:rPr>
              <a:t>Ces variables peuvent être de natures différentes.</a:t>
            </a:r>
          </a:p>
          <a:p>
            <a:pPr lvl="1"/>
            <a:r>
              <a:rPr lang="fr-FR" dirty="0" smtClean="0">
                <a:ea typeface="Cambria Math" panose="02040503050406030204" pitchFamily="18" charset="0"/>
              </a:rPr>
              <a:t>Nombre</a:t>
            </a:r>
          </a:p>
          <a:p>
            <a:pPr lvl="1"/>
            <a:r>
              <a:rPr lang="fr-FR" dirty="0" smtClean="0">
                <a:ea typeface="Cambria Math" panose="02040503050406030204" pitchFamily="18" charset="0"/>
              </a:rPr>
              <a:t>Chaine de caractères</a:t>
            </a:r>
          </a:p>
          <a:p>
            <a:pPr lvl="1"/>
            <a:r>
              <a:rPr lang="fr-FR" dirty="0" smtClean="0">
                <a:ea typeface="Cambria Math" panose="02040503050406030204" pitchFamily="18" charset="0"/>
              </a:rPr>
              <a:t>Liste</a:t>
            </a:r>
          </a:p>
          <a:p>
            <a:pPr lvl="1"/>
            <a:r>
              <a:rPr lang="fr-FR" dirty="0" smtClean="0">
                <a:ea typeface="Cambria Math" panose="02040503050406030204" pitchFamily="18" charset="0"/>
              </a:rPr>
              <a:t>…</a:t>
            </a:r>
          </a:p>
          <a:p>
            <a:pPr lvl="1"/>
            <a:endParaRPr lang="fr-FR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19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Vocabulaire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8327"/>
            <a:ext cx="8596668" cy="4778160"/>
          </a:xfrm>
        </p:spPr>
        <p:txBody>
          <a:bodyPr>
            <a:noAutofit/>
          </a:bodyPr>
          <a:lstStyle/>
          <a:p>
            <a:r>
              <a:rPr lang="fr-FR" sz="2000" dirty="0" smtClean="0">
                <a:ea typeface="Cambria Math" panose="02040503050406030204" pitchFamily="18" charset="0"/>
              </a:rPr>
              <a:t>Les instructions de base que l’on peut pratiquer à une variable sont les suivantes:</a:t>
            </a:r>
          </a:p>
          <a:p>
            <a:pPr lvl="1"/>
            <a:r>
              <a:rPr lang="fr-FR" sz="2000" dirty="0" smtClean="0">
                <a:ea typeface="Cambria Math" panose="02040503050406030204" pitchFamily="18" charset="0"/>
              </a:rPr>
              <a:t>Déclaration:</a:t>
            </a:r>
            <a:br>
              <a:rPr lang="fr-FR" sz="2000" dirty="0" smtClean="0">
                <a:ea typeface="Cambria Math" panose="02040503050406030204" pitchFamily="18" charset="0"/>
              </a:rPr>
            </a:br>
            <a:r>
              <a:rPr lang="fr-FR" sz="2000" dirty="0" smtClean="0">
                <a:ea typeface="Cambria Math" panose="02040503050406030204" pitchFamily="18" charset="0"/>
              </a:rPr>
              <a:t>"Déclarer" le type de la variable.</a:t>
            </a:r>
          </a:p>
          <a:p>
            <a:pPr lvl="1"/>
            <a:endParaRPr lang="fr-FR" sz="2000" dirty="0">
              <a:ea typeface="Cambria Math" panose="02040503050406030204" pitchFamily="18" charset="0"/>
            </a:endParaRPr>
          </a:p>
          <a:p>
            <a:pPr lvl="1"/>
            <a:r>
              <a:rPr lang="fr-FR" sz="2000" dirty="0" smtClean="0">
                <a:ea typeface="Cambria Math" panose="02040503050406030204" pitchFamily="18" charset="0"/>
              </a:rPr>
              <a:t>Affectation:</a:t>
            </a:r>
            <a:br>
              <a:rPr lang="fr-FR" sz="2000" dirty="0" smtClean="0">
                <a:ea typeface="Cambria Math" panose="02040503050406030204" pitchFamily="18" charset="0"/>
              </a:rPr>
            </a:br>
            <a:r>
              <a:rPr lang="fr-FR" sz="2000" dirty="0" smtClean="0">
                <a:ea typeface="Cambria Math" panose="02040503050406030204" pitchFamily="18" charset="0"/>
              </a:rPr>
              <a:t>"Affecter" une valeur à la variable.</a:t>
            </a:r>
          </a:p>
          <a:p>
            <a:pPr lvl="1"/>
            <a:endParaRPr lang="fr-FR" sz="2000" dirty="0">
              <a:ea typeface="Cambria Math" panose="02040503050406030204" pitchFamily="18" charset="0"/>
            </a:endParaRPr>
          </a:p>
          <a:p>
            <a:pPr lvl="1"/>
            <a:r>
              <a:rPr lang="fr-FR" sz="2000" dirty="0" smtClean="0">
                <a:ea typeface="Cambria Math" panose="02040503050406030204" pitchFamily="18" charset="0"/>
              </a:rPr>
              <a:t>Lecture:</a:t>
            </a:r>
            <a:br>
              <a:rPr lang="fr-FR" sz="2000" dirty="0" smtClean="0">
                <a:ea typeface="Cambria Math" panose="02040503050406030204" pitchFamily="18" charset="0"/>
              </a:rPr>
            </a:br>
            <a:r>
              <a:rPr lang="fr-FR" sz="2000" dirty="0" smtClean="0">
                <a:ea typeface="Cambria Math" panose="02040503050406030204" pitchFamily="18" charset="0"/>
              </a:rPr>
              <a:t>"Lire" la valeur d’une variable.</a:t>
            </a:r>
          </a:p>
          <a:p>
            <a:pPr lvl="1"/>
            <a:endParaRPr lang="fr-FR" sz="2000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3673" y="2070833"/>
            <a:ext cx="3710329" cy="69966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2560" y="2070833"/>
            <a:ext cx="4931246" cy="215442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2560" y="3453633"/>
            <a:ext cx="3297718" cy="12414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02561" y="4858674"/>
            <a:ext cx="3297718" cy="624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298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8327"/>
            <a:ext cx="8596668" cy="4778160"/>
          </a:xfrm>
        </p:spPr>
        <p:txBody>
          <a:bodyPr>
            <a:noAutofit/>
          </a:bodyPr>
          <a:lstStyle/>
          <a:p>
            <a:r>
              <a:rPr lang="fr-FR" sz="2000" dirty="0" smtClean="0">
                <a:ea typeface="Cambria Math" panose="02040503050406030204" pitchFamily="18" charset="0"/>
              </a:rPr>
              <a:t>Afficher le nombre de point marqué par une équipe lors</a:t>
            </a:r>
            <a:br>
              <a:rPr lang="fr-FR" sz="2000" dirty="0" smtClean="0">
                <a:ea typeface="Cambria Math" panose="02040503050406030204" pitchFamily="18" charset="0"/>
              </a:rPr>
            </a:br>
            <a:r>
              <a:rPr lang="fr-FR" sz="2000" dirty="0" smtClean="0">
                <a:ea typeface="Cambria Math" panose="02040503050406030204" pitchFamily="18" charset="0"/>
              </a:rPr>
              <a:t> d’un match de rugby à 7.</a:t>
            </a:r>
          </a:p>
          <a:p>
            <a:endParaRPr lang="fr-FR" sz="2000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6575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8327"/>
            <a:ext cx="8596668" cy="4778160"/>
          </a:xfrm>
        </p:spPr>
        <p:txBody>
          <a:bodyPr>
            <a:noAutofit/>
          </a:bodyPr>
          <a:lstStyle/>
          <a:p>
            <a:endParaRPr lang="fr-FR" sz="2000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162" y="1419926"/>
            <a:ext cx="8546840" cy="386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9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7173" y="1310943"/>
            <a:ext cx="7509150" cy="3773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19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184</Words>
  <Application>Microsoft Office PowerPoint</Application>
  <PresentationFormat>Widescreen</PresentationFormat>
  <Paragraphs>69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Trebuchet MS</vt:lpstr>
      <vt:lpstr>Wingdings 3</vt:lpstr>
      <vt:lpstr>Facet</vt:lpstr>
      <vt:lpstr>Seconde 8 Module 7</vt:lpstr>
      <vt:lpstr>Module 7: Algorithmique #2</vt:lpstr>
      <vt:lpstr>Algo Box</vt:lpstr>
      <vt:lpstr>Définition: ( déjà vue )</vt:lpstr>
      <vt:lpstr>Vocabulaire</vt:lpstr>
      <vt:lpstr>Vocabulaire</vt:lpstr>
      <vt:lpstr>Exemple</vt:lpstr>
      <vt:lpstr>Exercice</vt:lpstr>
      <vt:lpstr>Exercice</vt:lpstr>
      <vt:lpstr>Exercice</vt:lpstr>
      <vt:lpstr>Module 7: Algorithmique #2</vt:lpstr>
      <vt:lpstr>Devoir: pour le 14 novembre 20h00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182</cp:revision>
  <cp:lastPrinted>2015-09-21T20:46:19Z</cp:lastPrinted>
  <dcterms:created xsi:type="dcterms:W3CDTF">2015-08-30T19:31:28Z</dcterms:created>
  <dcterms:modified xsi:type="dcterms:W3CDTF">2015-11-04T21:11:07Z</dcterms:modified>
</cp:coreProperties>
</file>