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88" r:id="rId4"/>
    <p:sldId id="287" r:id="rId5"/>
    <p:sldId id="263" r:id="rId6"/>
    <p:sldId id="286" r:id="rId7"/>
  </p:sldIdLst>
  <p:sldSz cx="12192000" cy="6858000"/>
  <p:notesSz cx="10234613" cy="7099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022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022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66289-F317-488E-A651-DE9EB69A389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26461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7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7413"/>
            <a:ext cx="42592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2" y="3416538"/>
            <a:ext cx="8187690" cy="279534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7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93F514F-A7C8-427B-A303-21D3C5AE99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20376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222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200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6474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8884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38260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9934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7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7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66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450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593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06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4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2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7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23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98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38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99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00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0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76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Seconde 8</a:t>
            </a:r>
            <a:br>
              <a:rPr lang="fr-FR" dirty="0" smtClean="0"/>
            </a:br>
            <a:r>
              <a:rPr lang="fr-FR" sz="3200" dirty="0" smtClean="0"/>
              <a:t>Module 5</a:t>
            </a:r>
            <a:endParaRPr lang="fr-F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z="1000" dirty="0" smtClean="0"/>
              <a:t>22/09/2015</a:t>
            </a:r>
            <a:endParaRPr lang="fr-FR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1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5: Espace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Objectifs:</a:t>
            </a:r>
          </a:p>
          <a:p>
            <a:pPr lvl="1"/>
            <a:r>
              <a:rPr lang="fr-FR" sz="1800" dirty="0" smtClean="0"/>
              <a:t>Géométrie dans l’espace</a:t>
            </a:r>
          </a:p>
          <a:p>
            <a:pPr lvl="1"/>
            <a:r>
              <a:rPr lang="fr-FR" sz="1800" dirty="0" smtClean="0"/>
              <a:t>Géométrie plane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25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6005015" y="136478"/>
            <a:ext cx="6186985" cy="67215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3439" y="1632731"/>
            <a:ext cx="4181434" cy="47063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Activité: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97180" y="1201003"/>
                <a:ext cx="9715500" cy="4840359"/>
              </a:xfrm>
            </p:spPr>
            <p:txBody>
              <a:bodyPr/>
              <a:lstStyle/>
              <a:p>
                <a:pPr marL="457200" lvl="1" indent="0">
                  <a:buNone/>
                </a:pPr>
                <a:r>
                  <a:rPr lang="fr-FR" sz="2000" dirty="0" smtClean="0">
                    <a:ea typeface="Cambria Math" panose="02040503050406030204" pitchFamily="18" charset="0"/>
                  </a:rPr>
                  <a:t>ABCDE est une pyramide, donc la base BCDE est un </a:t>
                </a:r>
                <a:br>
                  <a:rPr lang="fr-FR" sz="2000" dirty="0" smtClean="0">
                    <a:ea typeface="Cambria Math" panose="02040503050406030204" pitchFamily="18" charset="0"/>
                  </a:rPr>
                </a:br>
                <a:r>
                  <a:rPr lang="fr-FR" sz="2000" dirty="0" smtClean="0">
                    <a:ea typeface="Cambria Math" panose="02040503050406030204" pitchFamily="18" charset="0"/>
                  </a:rPr>
                  <a:t>quadrilatère tel que les droites (BC) et (DE) ne sont pas parallèles.</a:t>
                </a:r>
                <a:br>
                  <a:rPr lang="fr-FR" sz="2000" dirty="0" smtClean="0">
                    <a:ea typeface="Cambria Math" panose="02040503050406030204" pitchFamily="18" charset="0"/>
                  </a:rPr>
                </a:br>
                <a:r>
                  <a:rPr lang="fr-FR" sz="2000" dirty="0" smtClean="0">
                    <a:ea typeface="Cambria Math" panose="02040503050406030204" pitchFamily="18" charset="0"/>
                  </a:rPr>
                  <a:t>I est le milieu de [AB] et J celui de [AC].</a:t>
                </a:r>
                <a:br>
                  <a:rPr lang="fr-FR" sz="2000" dirty="0" smtClean="0">
                    <a:ea typeface="Cambria Math" panose="02040503050406030204" pitchFamily="18" charset="0"/>
                  </a:rPr>
                </a:br>
                <a:r>
                  <a:rPr lang="fr-FR" sz="2000" dirty="0" smtClean="0">
                    <a:ea typeface="Cambria Math" panose="02040503050406030204" pitchFamily="18" charset="0"/>
                  </a:rPr>
                  <a:t>K est un point du segment [AD] tel que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𝐴𝐾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𝐴𝐷</m:t>
                    </m:r>
                    <m:r>
                      <a:rPr lang="en-US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000" b="0" dirty="0" smtClean="0">
                  <a:ea typeface="Cambria Math" panose="02040503050406030204" pitchFamily="18" charset="0"/>
                </a:endParaRPr>
              </a:p>
              <a:p>
                <a:pPr marL="914400" lvl="1" indent="-457200">
                  <a:buAutoNum type="arabicPeriod"/>
                </a:pPr>
                <a:r>
                  <a:rPr lang="fr-FR" sz="2000" dirty="0" smtClean="0">
                    <a:ea typeface="Cambria Math" panose="02040503050406030204" pitchFamily="18" charset="0"/>
                  </a:rPr>
                  <a:t>Déterminer la position relative des droites (IJ) et (BC).</a:t>
                </a:r>
              </a:p>
              <a:p>
                <a:pPr marL="914400" lvl="1" indent="-457200">
                  <a:buFont typeface="Wingdings 3" charset="2"/>
                  <a:buAutoNum type="arabicPeriod"/>
                </a:pPr>
                <a:r>
                  <a:rPr lang="fr-FR" sz="2000" dirty="0">
                    <a:ea typeface="Cambria Math" panose="02040503050406030204" pitchFamily="18" charset="0"/>
                  </a:rPr>
                  <a:t>Déterminer la position relative des droites </a:t>
                </a:r>
                <a:r>
                  <a:rPr lang="fr-FR" sz="2000" dirty="0" smtClean="0">
                    <a:ea typeface="Cambria Math" panose="02040503050406030204" pitchFamily="18" charset="0"/>
                  </a:rPr>
                  <a:t>(JK) et (CD).</a:t>
                </a:r>
                <a:endParaRPr lang="fr-FR" sz="2000" dirty="0">
                  <a:ea typeface="Cambria Math" panose="02040503050406030204" pitchFamily="18" charset="0"/>
                </a:endParaRPr>
              </a:p>
              <a:p>
                <a:pPr marL="914400" lvl="1" indent="-457200">
                  <a:buAutoNum type="arabicPeriod"/>
                </a:pPr>
                <a:r>
                  <a:rPr lang="fr-FR" sz="2000" dirty="0" smtClean="0">
                    <a:ea typeface="Cambria Math" panose="02040503050406030204" pitchFamily="18" charset="0"/>
                  </a:rPr>
                  <a:t>Déterminer l’intersection de la droite (JK) et du plan (BCD).</a:t>
                </a:r>
              </a:p>
              <a:p>
                <a:pPr marL="914400" lvl="1" indent="-457200">
                  <a:buAutoNum type="arabicPeriod"/>
                </a:pPr>
                <a:r>
                  <a:rPr lang="fr-FR" sz="2000" dirty="0" smtClean="0">
                    <a:ea typeface="Cambria Math" panose="02040503050406030204" pitchFamily="18" charset="0"/>
                  </a:rPr>
                  <a:t>Déterminer l’intersection des plans (ABC) et (ADE).</a:t>
                </a:r>
                <a:r>
                  <a:rPr lang="fr-FR" sz="2000" u="sng" dirty="0" smtClean="0">
                    <a:ea typeface="Cambria Math" panose="02040503050406030204" pitchFamily="18" charset="0"/>
                  </a:rPr>
                  <a:t/>
                </a:r>
                <a:br>
                  <a:rPr lang="fr-FR" sz="2000" u="sng" dirty="0" smtClean="0">
                    <a:ea typeface="Cambria Math" panose="02040503050406030204" pitchFamily="18" charset="0"/>
                  </a:rPr>
                </a:br>
                <a:endParaRPr lang="fr-FR" sz="2000" u="sng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97180" y="1201003"/>
                <a:ext cx="9715500" cy="4840359"/>
              </a:xfrm>
              <a:blipFill rotWithShape="0">
                <a:blip r:embed="rId4"/>
                <a:stretch>
                  <a:fillRect t="-75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sp>
        <p:nvSpPr>
          <p:cNvPr id="5" name="TextBox 4"/>
          <p:cNvSpPr txBox="1"/>
          <p:nvPr/>
        </p:nvSpPr>
        <p:spPr>
          <a:xfrm>
            <a:off x="253826" y="2659970"/>
            <a:ext cx="7524970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fr-FR" dirty="0" smtClean="0">
                <a:ea typeface="Cambria Math" panose="02040503050406030204" pitchFamily="18" charset="0"/>
              </a:rPr>
              <a:t>1. On </a:t>
            </a:r>
            <a:r>
              <a:rPr lang="fr-FR" dirty="0">
                <a:ea typeface="Cambria Math" panose="02040503050406030204" pitchFamily="18" charset="0"/>
              </a:rPr>
              <a:t>se place dans le plan (ABC). En utilisant le théorème des milieux dans le triangle ABC, on peut affirmer que </a:t>
            </a:r>
            <a:r>
              <a:rPr lang="fr-FR" u="sng" dirty="0">
                <a:ea typeface="Cambria Math" panose="02040503050406030204" pitchFamily="18" charset="0"/>
              </a:rPr>
              <a:t>les droites (IJ) et (BC) sont parallèles.</a:t>
            </a:r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TextBox 7"/>
          <p:cNvSpPr txBox="1"/>
          <p:nvPr/>
        </p:nvSpPr>
        <p:spPr>
          <a:xfrm>
            <a:off x="283197" y="2943813"/>
            <a:ext cx="7524970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fr-FR" dirty="0" smtClean="0">
                <a:ea typeface="Cambria Math" panose="02040503050406030204" pitchFamily="18" charset="0"/>
              </a:rPr>
              <a:t>2. </a:t>
            </a:r>
            <a:r>
              <a:rPr lang="fr-FR" dirty="0">
                <a:ea typeface="Cambria Math" panose="02040503050406030204" pitchFamily="18" charset="0"/>
              </a:rPr>
              <a:t>On se place dans le plan (ACD). </a:t>
            </a:r>
            <a:br>
              <a:rPr lang="fr-FR" dirty="0">
                <a:ea typeface="Cambria Math" panose="02040503050406030204" pitchFamily="18" charset="0"/>
              </a:rPr>
            </a:br>
            <a:r>
              <a:rPr lang="fr-FR" u="sng" dirty="0">
                <a:ea typeface="Cambria Math" panose="02040503050406030204" pitchFamily="18" charset="0"/>
              </a:rPr>
              <a:t>Les droites (JK) et (CD) sont sécantes. Elles se coupent au point Q.</a:t>
            </a:r>
          </a:p>
          <a:p>
            <a:pPr marL="0" lvl="1"/>
            <a:endParaRPr lang="fr-FR" u="sng" dirty="0">
              <a:ea typeface="Cambria Math" panose="02040503050406030204" pitchFamily="18" charset="0"/>
            </a:endParaRPr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9" name="TextBox 8"/>
          <p:cNvSpPr txBox="1"/>
          <p:nvPr/>
        </p:nvSpPr>
        <p:spPr>
          <a:xfrm>
            <a:off x="477170" y="3210497"/>
            <a:ext cx="7524970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fr-FR" dirty="0" smtClean="0">
                <a:ea typeface="Cambria Math" panose="02040503050406030204" pitchFamily="18" charset="0"/>
              </a:rPr>
              <a:t>3. La </a:t>
            </a:r>
            <a:r>
              <a:rPr lang="fr-FR" dirty="0">
                <a:ea typeface="Cambria Math" panose="02040503050406030204" pitchFamily="18" charset="0"/>
              </a:rPr>
              <a:t>droite (JK) coupe la droite (CD) en Q. (JK) et (JQ) sont confondues.</a:t>
            </a:r>
            <a:br>
              <a:rPr lang="fr-FR" dirty="0">
                <a:ea typeface="Cambria Math" panose="02040503050406030204" pitchFamily="18" charset="0"/>
              </a:rPr>
            </a:br>
            <a:r>
              <a:rPr lang="fr-FR" dirty="0">
                <a:ea typeface="Cambria Math" panose="02040503050406030204" pitchFamily="18" charset="0"/>
              </a:rPr>
              <a:t>J n’est pas un point du plan (BCD) donc (JQ) n’est pas parallèle au plan (</a:t>
            </a:r>
            <a:r>
              <a:rPr lang="fr-FR" dirty="0" smtClean="0">
                <a:ea typeface="Cambria Math" panose="02040503050406030204" pitchFamily="18" charset="0"/>
              </a:rPr>
              <a:t>BCD) et </a:t>
            </a:r>
            <a:r>
              <a:rPr lang="fr-FR" dirty="0">
                <a:ea typeface="Cambria Math" panose="02040503050406030204" pitchFamily="18" charset="0"/>
              </a:rPr>
              <a:t>donc l’intersection de la droite (JQ) et du plan (BCD) est un point.</a:t>
            </a:r>
            <a:br>
              <a:rPr lang="fr-FR" dirty="0">
                <a:ea typeface="Cambria Math" panose="02040503050406030204" pitchFamily="18" charset="0"/>
              </a:rPr>
            </a:br>
            <a:r>
              <a:rPr lang="fr-FR" dirty="0">
                <a:ea typeface="Cambria Math" panose="02040503050406030204" pitchFamily="18" charset="0"/>
              </a:rPr>
              <a:t>Le point Q est à la fois un point de la droite (JQ) et du plan (BCD).</a:t>
            </a:r>
            <a:br>
              <a:rPr lang="fr-FR" dirty="0">
                <a:ea typeface="Cambria Math" panose="02040503050406030204" pitchFamily="18" charset="0"/>
              </a:rPr>
            </a:br>
            <a:r>
              <a:rPr lang="fr-FR" u="sng" dirty="0">
                <a:ea typeface="Cambria Math" panose="02040503050406030204" pitchFamily="18" charset="0"/>
              </a:rPr>
              <a:t>Q est donc l’intersection de la droite (JK) et du plan (</a:t>
            </a:r>
            <a:r>
              <a:rPr lang="fr-FR" u="sng" dirty="0" smtClean="0">
                <a:ea typeface="Cambria Math" panose="02040503050406030204" pitchFamily="18" charset="0"/>
              </a:rPr>
              <a:t>BCD).</a:t>
            </a:r>
            <a:endParaRPr lang="fr-FR" dirty="0"/>
          </a:p>
        </p:txBody>
      </p:sp>
      <p:sp>
        <p:nvSpPr>
          <p:cNvPr id="10" name="TextBox 9"/>
          <p:cNvSpPr txBox="1"/>
          <p:nvPr/>
        </p:nvSpPr>
        <p:spPr>
          <a:xfrm>
            <a:off x="283197" y="3519270"/>
            <a:ext cx="7524970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lvl="1"/>
            <a:r>
              <a:rPr lang="fr-FR" dirty="0" smtClean="0">
                <a:ea typeface="Cambria Math" panose="02040503050406030204" pitchFamily="18" charset="0"/>
              </a:rPr>
              <a:t>4. Le </a:t>
            </a:r>
            <a:r>
              <a:rPr lang="fr-FR" dirty="0">
                <a:ea typeface="Cambria Math" panose="02040503050406030204" pitchFamily="18" charset="0"/>
              </a:rPr>
              <a:t>point A est commun aux </a:t>
            </a:r>
            <a:r>
              <a:rPr lang="fr-FR" dirty="0" smtClean="0">
                <a:ea typeface="Cambria Math" panose="02040503050406030204" pitchFamily="18" charset="0"/>
              </a:rPr>
              <a:t>plans </a:t>
            </a:r>
            <a:r>
              <a:rPr lang="fr-FR" dirty="0">
                <a:ea typeface="Cambria Math" panose="02040503050406030204" pitchFamily="18" charset="0"/>
              </a:rPr>
              <a:t>(ABC) et (ADE). </a:t>
            </a:r>
            <a:br>
              <a:rPr lang="fr-FR" dirty="0">
                <a:ea typeface="Cambria Math" panose="02040503050406030204" pitchFamily="18" charset="0"/>
              </a:rPr>
            </a:br>
            <a:r>
              <a:rPr lang="fr-FR" dirty="0">
                <a:ea typeface="Cambria Math" panose="02040503050406030204" pitchFamily="18" charset="0"/>
              </a:rPr>
              <a:t>Ces deux plans </a:t>
            </a:r>
            <a:r>
              <a:rPr lang="fr-FR" dirty="0" smtClean="0">
                <a:ea typeface="Cambria Math" panose="02040503050406030204" pitchFamily="18" charset="0"/>
              </a:rPr>
              <a:t>ne </a:t>
            </a:r>
            <a:r>
              <a:rPr lang="fr-FR" dirty="0">
                <a:ea typeface="Cambria Math" panose="02040503050406030204" pitchFamily="18" charset="0"/>
              </a:rPr>
              <a:t>sont donc pas parallèles, sinon ils seraient confondus.</a:t>
            </a:r>
            <a:br>
              <a:rPr lang="fr-FR" dirty="0">
                <a:ea typeface="Cambria Math" panose="02040503050406030204" pitchFamily="18" charset="0"/>
              </a:rPr>
            </a:br>
            <a:r>
              <a:rPr lang="fr-FR" dirty="0">
                <a:ea typeface="Cambria Math" panose="02040503050406030204" pitchFamily="18" charset="0"/>
              </a:rPr>
              <a:t>De plus, les droites (BC) et (DE) situées dans le même plan (BCD)</a:t>
            </a:r>
            <a:br>
              <a:rPr lang="fr-FR" dirty="0">
                <a:ea typeface="Cambria Math" panose="02040503050406030204" pitchFamily="18" charset="0"/>
              </a:rPr>
            </a:br>
            <a:r>
              <a:rPr lang="fr-FR" dirty="0">
                <a:ea typeface="Cambria Math" panose="02040503050406030204" pitchFamily="18" charset="0"/>
              </a:rPr>
              <a:t>sont sécantes: on appelle R leur point d’intersection.</a:t>
            </a:r>
            <a:br>
              <a:rPr lang="fr-FR" dirty="0">
                <a:ea typeface="Cambria Math" panose="02040503050406030204" pitchFamily="18" charset="0"/>
              </a:rPr>
            </a:br>
            <a:r>
              <a:rPr lang="fr-FR" dirty="0">
                <a:ea typeface="Cambria Math" panose="02040503050406030204" pitchFamily="18" charset="0"/>
              </a:rPr>
              <a:t>Le point R est dans le plan (BCD) et aussi dans le plan (ADE) </a:t>
            </a:r>
            <a:br>
              <a:rPr lang="fr-FR" dirty="0">
                <a:ea typeface="Cambria Math" panose="02040503050406030204" pitchFamily="18" charset="0"/>
              </a:rPr>
            </a:br>
            <a:r>
              <a:rPr lang="fr-FR" dirty="0">
                <a:ea typeface="Cambria Math" panose="02040503050406030204" pitchFamily="18" charset="0"/>
              </a:rPr>
              <a:t>( puisqu’il appartient à la droite (DE) ).</a:t>
            </a:r>
            <a:br>
              <a:rPr lang="fr-FR" dirty="0">
                <a:ea typeface="Cambria Math" panose="02040503050406030204" pitchFamily="18" charset="0"/>
              </a:rPr>
            </a:br>
            <a:r>
              <a:rPr lang="fr-FR" u="sng" dirty="0">
                <a:ea typeface="Cambria Math" panose="02040503050406030204" pitchFamily="18" charset="0"/>
              </a:rPr>
              <a:t>L’intersection </a:t>
            </a:r>
            <a:r>
              <a:rPr lang="fr-FR" u="sng">
                <a:ea typeface="Cambria Math" panose="02040503050406030204" pitchFamily="18" charset="0"/>
              </a:rPr>
              <a:t>des </a:t>
            </a:r>
            <a:r>
              <a:rPr lang="fr-FR" u="sng" smtClean="0">
                <a:ea typeface="Cambria Math" panose="02040503050406030204" pitchFamily="18" charset="0"/>
              </a:rPr>
              <a:t>plans </a:t>
            </a:r>
            <a:r>
              <a:rPr lang="fr-FR" u="sng" dirty="0">
                <a:ea typeface="Cambria Math" panose="02040503050406030204" pitchFamily="18" charset="0"/>
              </a:rPr>
              <a:t>(ABC) et (ADE) est la droite (AR).</a:t>
            </a:r>
            <a:endParaRPr lang="fr-FR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9608024" y="4067033"/>
            <a:ext cx="2361063" cy="1760561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9457899" y="5505832"/>
            <a:ext cx="2450747" cy="45824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0354691" y="6097998"/>
            <a:ext cx="682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0070C0"/>
                </a:solidFill>
              </a:rPr>
              <a:t>R</a:t>
            </a:r>
          </a:p>
          <a:p>
            <a:r>
              <a:rPr lang="fr-FR" sz="2400" dirty="0" smtClean="0">
                <a:solidFill>
                  <a:srgbClr val="0070C0"/>
                </a:solidFill>
              </a:rPr>
              <a:t> x</a:t>
            </a:r>
            <a:endParaRPr lang="fr-FR" sz="2400" dirty="0">
              <a:solidFill>
                <a:srgbClr val="0070C0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10550840" y="4124380"/>
            <a:ext cx="720407" cy="279096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465325" y="4735773"/>
            <a:ext cx="3359235" cy="21278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4" idx="0"/>
          </p:cNvCxnSpPr>
          <p:nvPr/>
        </p:nvCxnSpPr>
        <p:spPr>
          <a:xfrm>
            <a:off x="9654156" y="1632731"/>
            <a:ext cx="991098" cy="5259388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1345440" y="4928066"/>
            <a:ext cx="682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0070C0"/>
                </a:solidFill>
              </a:rPr>
              <a:t>Q</a:t>
            </a:r>
          </a:p>
          <a:p>
            <a:r>
              <a:rPr lang="fr-FR" sz="2400" dirty="0" smtClean="0">
                <a:solidFill>
                  <a:srgbClr val="0070C0"/>
                </a:solidFill>
              </a:rPr>
              <a:t> x</a:t>
            </a:r>
            <a:endParaRPr lang="fr-FR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930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7" grpId="0"/>
      <p:bldP spid="34" grpId="0"/>
      <p:bldP spid="3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1582" y="1201003"/>
            <a:ext cx="3822998" cy="44616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Correction: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01003"/>
            <a:ext cx="9715500" cy="5428397"/>
          </a:xfrm>
        </p:spPr>
        <p:txBody>
          <a:bodyPr>
            <a:normAutofit/>
          </a:bodyPr>
          <a:lstStyle/>
          <a:p>
            <a:pPr marL="914400" lvl="1" indent="-457200">
              <a:buAutoNum type="arabicPeriod"/>
            </a:pPr>
            <a:r>
              <a:rPr lang="fr-FR" sz="1800" dirty="0" smtClean="0">
                <a:ea typeface="Cambria Math" panose="02040503050406030204" pitchFamily="18" charset="0"/>
              </a:rPr>
              <a:t>On se place dans le plan (ABC). En utilisant le théorème des milieux dans le triangle ABC, on peut affirmer que </a:t>
            </a:r>
            <a:r>
              <a:rPr lang="fr-FR" sz="1800" u="sng" dirty="0" smtClean="0">
                <a:ea typeface="Cambria Math" panose="02040503050406030204" pitchFamily="18" charset="0"/>
              </a:rPr>
              <a:t>les droites (IJ) et (BC) sont parallèles.</a:t>
            </a:r>
          </a:p>
          <a:p>
            <a:pPr marL="914400" lvl="1" indent="-457200">
              <a:buAutoNum type="arabicPeriod"/>
            </a:pPr>
            <a:r>
              <a:rPr lang="fr-FR" sz="1800" dirty="0" smtClean="0">
                <a:ea typeface="Cambria Math" panose="02040503050406030204" pitchFamily="18" charset="0"/>
              </a:rPr>
              <a:t>On se place dans le plan (ACD). </a:t>
            </a:r>
            <a:br>
              <a:rPr lang="fr-FR" sz="1800" dirty="0" smtClean="0">
                <a:ea typeface="Cambria Math" panose="02040503050406030204" pitchFamily="18" charset="0"/>
              </a:rPr>
            </a:br>
            <a:r>
              <a:rPr lang="fr-FR" sz="1800" u="sng" dirty="0" smtClean="0">
                <a:ea typeface="Cambria Math" panose="02040503050406030204" pitchFamily="18" charset="0"/>
              </a:rPr>
              <a:t>Les droites (JK) et (CD) sont sécantes. Elles se coupent au point Q.</a:t>
            </a:r>
          </a:p>
          <a:p>
            <a:pPr marL="914400" lvl="1" indent="-457200">
              <a:buAutoNum type="arabicPeriod"/>
            </a:pPr>
            <a:r>
              <a:rPr lang="fr-FR" sz="1800" dirty="0" smtClean="0">
                <a:ea typeface="Cambria Math" panose="02040503050406030204" pitchFamily="18" charset="0"/>
              </a:rPr>
              <a:t>La droite (JK) coupe la droite (CD) en Q. (JK) et (JQ) sont confondues.</a:t>
            </a:r>
            <a:br>
              <a:rPr lang="fr-FR" sz="1800" dirty="0" smtClean="0">
                <a:ea typeface="Cambria Math" panose="02040503050406030204" pitchFamily="18" charset="0"/>
              </a:rPr>
            </a:br>
            <a:r>
              <a:rPr lang="fr-FR" sz="1800" dirty="0" smtClean="0">
                <a:ea typeface="Cambria Math" panose="02040503050406030204" pitchFamily="18" charset="0"/>
              </a:rPr>
              <a:t>J n’est pas un point du plan (BCD) donc (JQ) n’est pas parallèle au plan (BCD)</a:t>
            </a:r>
            <a:br>
              <a:rPr lang="fr-FR" sz="1800" dirty="0" smtClean="0">
                <a:ea typeface="Cambria Math" panose="02040503050406030204" pitchFamily="18" charset="0"/>
              </a:rPr>
            </a:br>
            <a:r>
              <a:rPr lang="fr-FR" sz="1800" dirty="0" smtClean="0">
                <a:ea typeface="Cambria Math" panose="02040503050406030204" pitchFamily="18" charset="0"/>
              </a:rPr>
              <a:t>et donc l’intersection de la droite (JQ) et du plan (BCD) est un point.</a:t>
            </a:r>
            <a:br>
              <a:rPr lang="fr-FR" sz="1800" dirty="0" smtClean="0">
                <a:ea typeface="Cambria Math" panose="02040503050406030204" pitchFamily="18" charset="0"/>
              </a:rPr>
            </a:br>
            <a:r>
              <a:rPr lang="fr-FR" sz="1800" dirty="0" smtClean="0">
                <a:ea typeface="Cambria Math" panose="02040503050406030204" pitchFamily="18" charset="0"/>
              </a:rPr>
              <a:t>Le point Q est à la fois un point de la droite (JQ) et du plan (BCD).</a:t>
            </a:r>
            <a:br>
              <a:rPr lang="fr-FR" sz="1800" dirty="0" smtClean="0">
                <a:ea typeface="Cambria Math" panose="02040503050406030204" pitchFamily="18" charset="0"/>
              </a:rPr>
            </a:br>
            <a:r>
              <a:rPr lang="fr-FR" sz="1800" u="sng" dirty="0" smtClean="0">
                <a:ea typeface="Cambria Math" panose="02040503050406030204" pitchFamily="18" charset="0"/>
              </a:rPr>
              <a:t>Q est </a:t>
            </a:r>
            <a:r>
              <a:rPr lang="fr-FR" sz="1800" u="sng" dirty="0">
                <a:ea typeface="Cambria Math" panose="02040503050406030204" pitchFamily="18" charset="0"/>
              </a:rPr>
              <a:t>donc l’intersection de la droite (JK) et du plan (BCD</a:t>
            </a:r>
            <a:r>
              <a:rPr lang="fr-FR" sz="1800" u="sng" dirty="0" smtClean="0">
                <a:ea typeface="Cambria Math" panose="02040503050406030204" pitchFamily="18" charset="0"/>
              </a:rPr>
              <a:t>).</a:t>
            </a:r>
          </a:p>
          <a:p>
            <a:pPr marL="914400" lvl="1" indent="-457200">
              <a:buAutoNum type="arabicPeriod"/>
            </a:pPr>
            <a:r>
              <a:rPr lang="fr-FR" sz="1800" dirty="0" smtClean="0">
                <a:ea typeface="Cambria Math" panose="02040503050406030204" pitchFamily="18" charset="0"/>
              </a:rPr>
              <a:t>Le point A est commun aux </a:t>
            </a:r>
            <a:r>
              <a:rPr lang="fr-FR" sz="1800" dirty="0" smtClean="0">
                <a:ea typeface="Cambria Math" panose="02040503050406030204" pitchFamily="18" charset="0"/>
              </a:rPr>
              <a:t>plans </a:t>
            </a:r>
            <a:r>
              <a:rPr lang="fr-FR" sz="1800" dirty="0" smtClean="0">
                <a:ea typeface="Cambria Math" panose="02040503050406030204" pitchFamily="18" charset="0"/>
              </a:rPr>
              <a:t>(ABC) et (ADE). </a:t>
            </a:r>
            <a:br>
              <a:rPr lang="fr-FR" sz="1800" dirty="0" smtClean="0">
                <a:ea typeface="Cambria Math" panose="02040503050406030204" pitchFamily="18" charset="0"/>
              </a:rPr>
            </a:br>
            <a:r>
              <a:rPr lang="fr-FR" sz="1800" dirty="0" smtClean="0">
                <a:ea typeface="Cambria Math" panose="02040503050406030204" pitchFamily="18" charset="0"/>
              </a:rPr>
              <a:t>Ces deux plans ne sont donc pas parallèles, sinon ils seraient confondus.</a:t>
            </a:r>
            <a:br>
              <a:rPr lang="fr-FR" sz="1800" dirty="0" smtClean="0">
                <a:ea typeface="Cambria Math" panose="02040503050406030204" pitchFamily="18" charset="0"/>
              </a:rPr>
            </a:br>
            <a:r>
              <a:rPr lang="fr-FR" sz="1800" dirty="0" smtClean="0">
                <a:ea typeface="Cambria Math" panose="02040503050406030204" pitchFamily="18" charset="0"/>
              </a:rPr>
              <a:t>De plus, les droites (BC) et (DE) situées dans le même plan (BCD)</a:t>
            </a:r>
            <a:br>
              <a:rPr lang="fr-FR" sz="1800" dirty="0" smtClean="0">
                <a:ea typeface="Cambria Math" panose="02040503050406030204" pitchFamily="18" charset="0"/>
              </a:rPr>
            </a:br>
            <a:r>
              <a:rPr lang="fr-FR" sz="1800" dirty="0" smtClean="0">
                <a:ea typeface="Cambria Math" panose="02040503050406030204" pitchFamily="18" charset="0"/>
              </a:rPr>
              <a:t>sont sécantes: on appelle R leur point d’intersection.</a:t>
            </a:r>
            <a:br>
              <a:rPr lang="fr-FR" sz="1800" dirty="0" smtClean="0">
                <a:ea typeface="Cambria Math" panose="02040503050406030204" pitchFamily="18" charset="0"/>
              </a:rPr>
            </a:br>
            <a:r>
              <a:rPr lang="fr-FR" sz="1800" dirty="0" smtClean="0">
                <a:ea typeface="Cambria Math" panose="02040503050406030204" pitchFamily="18" charset="0"/>
              </a:rPr>
              <a:t>Le point R est dans le plan (BCD) et aussi dans le plan (ADE) </a:t>
            </a:r>
            <a:br>
              <a:rPr lang="fr-FR" sz="1800" dirty="0" smtClean="0">
                <a:ea typeface="Cambria Math" panose="02040503050406030204" pitchFamily="18" charset="0"/>
              </a:rPr>
            </a:br>
            <a:r>
              <a:rPr lang="fr-FR" sz="1800" dirty="0" smtClean="0">
                <a:ea typeface="Cambria Math" panose="02040503050406030204" pitchFamily="18" charset="0"/>
              </a:rPr>
              <a:t>( puisqu’il appartient à la droite (DE) ).</a:t>
            </a:r>
            <a:br>
              <a:rPr lang="fr-FR" sz="1800" dirty="0" smtClean="0">
                <a:ea typeface="Cambria Math" panose="02040503050406030204" pitchFamily="18" charset="0"/>
              </a:rPr>
            </a:br>
            <a:r>
              <a:rPr lang="fr-FR" sz="1800" u="sng" dirty="0" smtClean="0">
                <a:ea typeface="Cambria Math" panose="02040503050406030204" pitchFamily="18" charset="0"/>
              </a:rPr>
              <a:t>L’intersection des </a:t>
            </a:r>
            <a:r>
              <a:rPr lang="fr-FR" sz="1800" u="sng" dirty="0" smtClean="0">
                <a:ea typeface="Cambria Math" panose="02040503050406030204" pitchFamily="18" charset="0"/>
              </a:rPr>
              <a:t>plans </a:t>
            </a:r>
            <a:r>
              <a:rPr lang="fr-FR" sz="1800" u="sng" dirty="0" smtClean="0">
                <a:ea typeface="Cambria Math" panose="02040503050406030204" pitchFamily="18" charset="0"/>
              </a:rPr>
              <a:t>(ABC) et (ADE) est la droite (AR).</a:t>
            </a:r>
            <a:r>
              <a:rPr lang="fr-FR" sz="1800" dirty="0" smtClean="0">
                <a:ea typeface="Cambria Math" panose="02040503050406030204" pitchFamily="18" charset="0"/>
              </a:rPr>
              <a:t/>
            </a:r>
            <a:br>
              <a:rPr lang="fr-FR" sz="1800" dirty="0" smtClean="0">
                <a:ea typeface="Cambria Math" panose="02040503050406030204" pitchFamily="18" charset="0"/>
              </a:rPr>
            </a:br>
            <a:r>
              <a:rPr lang="fr-FR" sz="1800" dirty="0" smtClean="0">
                <a:ea typeface="Cambria Math" panose="02040503050406030204" pitchFamily="18" charset="0"/>
              </a:rPr>
              <a:t/>
            </a:r>
            <a:br>
              <a:rPr lang="fr-FR" sz="1800" dirty="0" smtClean="0">
                <a:ea typeface="Cambria Math" panose="02040503050406030204" pitchFamily="18" charset="0"/>
              </a:rPr>
            </a:br>
            <a:endParaRPr lang="fr-FR" sz="1800" dirty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8816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Activité: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" y="1201003"/>
            <a:ext cx="9715500" cy="4840359"/>
          </a:xfrm>
        </p:spPr>
        <p:txBody>
          <a:bodyPr/>
          <a:lstStyle/>
          <a:p>
            <a:pPr marL="457200" lvl="1" indent="0">
              <a:buNone/>
            </a:pPr>
            <a:r>
              <a:rPr lang="fr-FR" sz="2000" u="sng" dirty="0" smtClean="0">
                <a:ea typeface="Cambria Math" panose="02040503050406030204" pitchFamily="18" charset="0"/>
              </a:rPr>
              <a:t>Exercice 36 page 324:</a:t>
            </a:r>
            <a:br>
              <a:rPr lang="fr-FR" sz="2000" u="sng" dirty="0" smtClean="0">
                <a:ea typeface="Cambria Math" panose="02040503050406030204" pitchFamily="18" charset="0"/>
              </a:rPr>
            </a:br>
            <a:endParaRPr lang="fr-FR" sz="2000" u="sng" dirty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3705" y="403296"/>
            <a:ext cx="5937253" cy="582062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" y="1726489"/>
            <a:ext cx="5721665" cy="449743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52320" y="1782634"/>
                <a:ext cx="5666525" cy="2889317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/>
                  <a:t>2. On se place dans le plan </a:t>
                </a:r>
                <a:r>
                  <a:rPr lang="fr-FR" dirty="0" smtClean="0"/>
                  <a:t>(EFG).</a:t>
                </a:r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Le triangle EFG est rectangle en F. On peut alors utiliser la propriété de Pythagore dans le triangle rectangle EFG.</a:t>
                </a:r>
                <a:br>
                  <a:rPr lang="fr-FR" dirty="0" smtClean="0"/>
                </a:br>
                <a:r>
                  <a:rPr lang="fr-FR" dirty="0" smtClean="0"/>
                  <a:t>EG</a:t>
                </a:r>
                <a:r>
                  <a:rPr lang="fr-FR" baseline="30000" dirty="0" smtClean="0"/>
                  <a:t>2</a:t>
                </a:r>
                <a:r>
                  <a:rPr lang="fr-FR" dirty="0" smtClean="0"/>
                  <a:t> = EF</a:t>
                </a:r>
                <a:r>
                  <a:rPr lang="fr-FR" baseline="30000" dirty="0"/>
                  <a:t>2</a:t>
                </a:r>
                <a:r>
                  <a:rPr lang="fr-FR" dirty="0"/>
                  <a:t> </a:t>
                </a:r>
                <a:r>
                  <a:rPr lang="fr-FR" dirty="0" smtClean="0"/>
                  <a:t>+ FG</a:t>
                </a:r>
                <a:r>
                  <a:rPr lang="fr-FR" baseline="30000" dirty="0"/>
                  <a:t>2</a:t>
                </a:r>
                <a:r>
                  <a:rPr lang="fr-FR" dirty="0"/>
                  <a:t> </a:t>
                </a:r>
                <a:endParaRPr lang="fr-FR" dirty="0" smtClean="0"/>
              </a:p>
              <a:p>
                <a:r>
                  <a:rPr lang="fr-FR" dirty="0" smtClean="0"/>
                  <a:t>EG</a:t>
                </a:r>
                <a:r>
                  <a:rPr lang="fr-FR" baseline="30000" dirty="0"/>
                  <a:t>2</a:t>
                </a:r>
                <a:r>
                  <a:rPr lang="fr-FR" dirty="0"/>
                  <a:t> </a:t>
                </a:r>
                <a:r>
                  <a:rPr lang="fr-FR" dirty="0" smtClean="0"/>
                  <a:t>= 2</a:t>
                </a:r>
                <a:r>
                  <a:rPr lang="fr-FR" baseline="30000" dirty="0"/>
                  <a:t>2</a:t>
                </a:r>
                <a:r>
                  <a:rPr lang="fr-FR" dirty="0"/>
                  <a:t> </a:t>
                </a:r>
                <a:r>
                  <a:rPr lang="fr-FR" dirty="0" smtClean="0"/>
                  <a:t>+ 2</a:t>
                </a:r>
                <a:r>
                  <a:rPr lang="fr-FR" baseline="30000" dirty="0"/>
                  <a:t>2</a:t>
                </a:r>
                <a:r>
                  <a:rPr lang="fr-FR" dirty="0"/>
                  <a:t> </a:t>
                </a:r>
                <a:endParaRPr lang="fr-FR" dirty="0" smtClean="0"/>
              </a:p>
              <a:p>
                <a:r>
                  <a:rPr lang="fr-FR" dirty="0" smtClean="0"/>
                  <a:t>EG</a:t>
                </a:r>
                <a:r>
                  <a:rPr lang="fr-FR" baseline="30000" dirty="0"/>
                  <a:t>2</a:t>
                </a:r>
                <a:r>
                  <a:rPr lang="fr-FR" dirty="0"/>
                  <a:t> </a:t>
                </a:r>
                <a:r>
                  <a:rPr lang="fr-FR" dirty="0" smtClean="0"/>
                  <a:t>= 8</a:t>
                </a:r>
                <a:br>
                  <a:rPr lang="fr-FR" dirty="0" smtClean="0"/>
                </a:br>
                <a:r>
                  <a:rPr lang="fr-FR" dirty="0" smtClean="0"/>
                  <a:t>EG =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fr-FR" dirty="0" smtClean="0"/>
                  <a:t>  </a:t>
                </a:r>
              </a:p>
              <a:p>
                <a:r>
                  <a:rPr lang="fr-FR" dirty="0" smtClean="0"/>
                  <a:t>P est le milieu de [EG].</a:t>
                </a:r>
                <a:br>
                  <a:rPr lang="fr-FR" dirty="0" smtClean="0"/>
                </a:br>
                <a:r>
                  <a:rPr lang="fr-FR" dirty="0" smtClean="0"/>
                  <a:t>Donc </a:t>
                </a:r>
                <a:r>
                  <a:rPr lang="fr-FR" u="sng" dirty="0" smtClean="0"/>
                  <a:t>EP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u="sng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 u="sng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fr-FR" u="sng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320" y="1782634"/>
                <a:ext cx="5666525" cy="2889317"/>
              </a:xfrm>
              <a:prstGeom prst="rect">
                <a:avLst/>
              </a:prstGeom>
              <a:blipFill rotWithShape="0">
                <a:blip r:embed="rId5"/>
                <a:stretch>
                  <a:fillRect l="-969" t="-1266" b="-316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87257" y="2057846"/>
            <a:ext cx="5666525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3. Les </a:t>
            </a:r>
            <a:r>
              <a:rPr lang="fr-FR" dirty="0"/>
              <a:t>plans (</a:t>
            </a:r>
            <a:r>
              <a:rPr lang="fr-FR" i="1" dirty="0"/>
              <a:t>ABE</a:t>
            </a:r>
            <a:r>
              <a:rPr lang="fr-FR" dirty="0"/>
              <a:t>) et (</a:t>
            </a:r>
            <a:r>
              <a:rPr lang="fr-FR" i="1" dirty="0"/>
              <a:t>EFG</a:t>
            </a:r>
            <a:r>
              <a:rPr lang="fr-FR" dirty="0"/>
              <a:t>) sont perpendiculaires,</a:t>
            </a:r>
          </a:p>
          <a:p>
            <a:r>
              <a:rPr lang="fr-FR" dirty="0"/>
              <a:t>donc toute droite appartenant à un des deux plans</a:t>
            </a:r>
          </a:p>
          <a:p>
            <a:r>
              <a:rPr lang="fr-FR" dirty="0"/>
              <a:t>est orthogonale à toute droite appartenant à l’autre</a:t>
            </a:r>
          </a:p>
          <a:p>
            <a:r>
              <a:rPr lang="fr-FR" dirty="0"/>
              <a:t>plan. De plus, les droites (</a:t>
            </a:r>
            <a:r>
              <a:rPr lang="fr-FR" i="1" dirty="0"/>
              <a:t>EG</a:t>
            </a:r>
            <a:r>
              <a:rPr lang="fr-FR" dirty="0"/>
              <a:t>) et (</a:t>
            </a:r>
            <a:r>
              <a:rPr lang="fr-FR" i="1" dirty="0"/>
              <a:t>AE</a:t>
            </a:r>
            <a:r>
              <a:rPr lang="fr-FR" dirty="0"/>
              <a:t>) sont sécantes</a:t>
            </a:r>
          </a:p>
          <a:p>
            <a:r>
              <a:rPr lang="fr-FR" dirty="0"/>
              <a:t>en </a:t>
            </a:r>
            <a:r>
              <a:rPr lang="fr-FR" i="1" dirty="0"/>
              <a:t>E</a:t>
            </a:r>
            <a:r>
              <a:rPr lang="fr-FR" dirty="0"/>
              <a:t>, elles sont donc perpendiculaires et le triangle</a:t>
            </a:r>
          </a:p>
          <a:p>
            <a:r>
              <a:rPr lang="fr-FR" i="1" u="sng" dirty="0"/>
              <a:t>AEG </a:t>
            </a:r>
            <a:r>
              <a:rPr lang="fr-FR" u="sng" dirty="0"/>
              <a:t>est rectangle en </a:t>
            </a:r>
            <a:r>
              <a:rPr lang="fr-FR" i="1" u="sng" dirty="0"/>
              <a:t>E</a:t>
            </a:r>
            <a:r>
              <a:rPr lang="fr-FR" dirty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77334" y="2242877"/>
                <a:ext cx="5666525" cy="186275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/>
                  <a:t>4. Dans le triangle </a:t>
                </a:r>
                <a:r>
                  <a:rPr lang="fr-FR" i="1" dirty="0"/>
                  <a:t>AEP </a:t>
                </a:r>
                <a:r>
                  <a:rPr lang="fr-FR" dirty="0"/>
                  <a:t>rectangle en </a:t>
                </a:r>
                <a:r>
                  <a:rPr lang="fr-FR" i="1" dirty="0"/>
                  <a:t>E</a:t>
                </a:r>
                <a:r>
                  <a:rPr lang="fr-FR" dirty="0"/>
                  <a:t>, d’après le</a:t>
                </a:r>
              </a:p>
              <a:p>
                <a:r>
                  <a:rPr lang="fr-FR" dirty="0"/>
                  <a:t>théorème de Pythagore, on a :</a:t>
                </a:r>
                <a:endParaRPr lang="fr-FR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i="1" dirty="0" smtClean="0">
                          <a:latin typeface="Cambria Math" panose="02040503050406030204" pitchFamily="18" charset="0"/>
                        </a:rPr>
                        <m:t>𝐴𝑃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𝐸𝐴</m:t>
                              </m:r>
                            </m:e>
                            <m:sup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+ </m:t>
                          </m:r>
                          <m:sSup>
                            <m:sSup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𝐸𝑃</m:t>
                              </m:r>
                            </m:e>
                            <m:sup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fr-FR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i="1" dirty="0">
                          <a:latin typeface="Cambria Math" panose="02040503050406030204" pitchFamily="18" charset="0"/>
                        </a:rPr>
                        <m:t>𝐴𝑃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+ </m:t>
                          </m:r>
                          <m:sSup>
                            <m:sSup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ad>
                                <m:radPr>
                                  <m:degHide m:val="on"/>
                                  <m:ctrlPr>
                                    <a:rPr lang="en-US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e>
                            <m:sup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i="1" u="sng" dirty="0">
                          <a:latin typeface="Cambria Math" panose="02040503050406030204" pitchFamily="18" charset="0"/>
                        </a:rPr>
                        <m:t>𝐴𝑃</m:t>
                      </m:r>
                      <m:r>
                        <a:rPr lang="en-US" i="1" u="sng" dirty="0">
                          <a:latin typeface="Cambria Math" panose="02040503050406030204" pitchFamily="18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US" i="1" u="sng" dirty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u="sng" dirty="0" smtClean="0"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</m:rad>
                    </m:oMath>
                  </m:oMathPara>
                </a14:m>
                <a:endParaRPr lang="fr-FR" u="sng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334" y="2242877"/>
                <a:ext cx="5666525" cy="1862754"/>
              </a:xfrm>
              <a:prstGeom prst="rect">
                <a:avLst/>
              </a:prstGeom>
              <a:blipFill rotWithShape="0">
                <a:blip r:embed="rId6"/>
                <a:stretch>
                  <a:fillRect l="-860" t="-229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67411" y="2508200"/>
                <a:ext cx="6734392" cy="260853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/>
                  <a:t>5. Dans le triangle </a:t>
                </a:r>
                <a:r>
                  <a:rPr lang="fr-FR" i="1" dirty="0"/>
                  <a:t>BEG</a:t>
                </a:r>
                <a:r>
                  <a:rPr lang="fr-FR" dirty="0"/>
                  <a:t>, le point </a:t>
                </a:r>
                <a:r>
                  <a:rPr lang="fr-FR" i="1" dirty="0"/>
                  <a:t>P </a:t>
                </a:r>
                <a:r>
                  <a:rPr lang="fr-FR" dirty="0"/>
                  <a:t>est le milieu </a:t>
                </a:r>
                <a:r>
                  <a:rPr lang="fr-FR" dirty="0" smtClean="0"/>
                  <a:t>du segment </a:t>
                </a:r>
                <a:r>
                  <a:rPr lang="fr-FR" dirty="0"/>
                  <a:t>[</a:t>
                </a:r>
                <a:r>
                  <a:rPr lang="fr-FR" i="1" dirty="0"/>
                  <a:t>EG</a:t>
                </a:r>
                <a:r>
                  <a:rPr lang="fr-FR" dirty="0"/>
                  <a:t>] et le point </a:t>
                </a:r>
                <a:r>
                  <a:rPr lang="fr-FR" i="1" dirty="0"/>
                  <a:t>Q </a:t>
                </a:r>
                <a:r>
                  <a:rPr lang="fr-FR" dirty="0"/>
                  <a:t>est le milieu du </a:t>
                </a:r>
                <a:r>
                  <a:rPr lang="fr-FR" dirty="0" smtClean="0"/>
                  <a:t>segment [</a:t>
                </a:r>
                <a:r>
                  <a:rPr lang="fr-FR" i="1" dirty="0" smtClean="0"/>
                  <a:t>GB</a:t>
                </a:r>
                <a:r>
                  <a:rPr lang="fr-FR" dirty="0"/>
                  <a:t>] (car les diagonales d’un carré se coupent en </a:t>
                </a:r>
                <a:r>
                  <a:rPr lang="fr-FR" dirty="0" smtClean="0"/>
                  <a:t>leur milieu</a:t>
                </a:r>
                <a:r>
                  <a:rPr lang="fr-FR" dirty="0"/>
                  <a:t>), donc, d’après le théorème de la droite </a:t>
                </a:r>
                <a:r>
                  <a:rPr lang="fr-FR" dirty="0" smtClean="0"/>
                  <a:t>des milieux </a:t>
                </a:r>
                <a:r>
                  <a:rPr lang="fr-FR" dirty="0"/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i="1" dirty="0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𝐸𝐵</m:t>
                          </m:r>
                        </m:num>
                        <m:den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fr-FR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𝑃𝑄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u="sng" dirty="0" smtClean="0">
                          <a:latin typeface="Cambria Math" panose="02040503050406030204" pitchFamily="18" charset="0"/>
                        </a:rPr>
                        <m:t>𝑃𝑄</m:t>
                      </m:r>
                      <m:r>
                        <a:rPr lang="en-US" i="1" u="sng" dirty="0">
                          <a:latin typeface="Cambria Math" panose="02040503050406030204" pitchFamily="18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US" i="1" u="sng" dirty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u="sng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fr-FR" u="sng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7411" y="2508200"/>
                <a:ext cx="6734392" cy="2608535"/>
              </a:xfrm>
              <a:prstGeom prst="rect">
                <a:avLst/>
              </a:prstGeom>
              <a:blipFill rotWithShape="0">
                <a:blip r:embed="rId7"/>
                <a:stretch>
                  <a:fillRect l="-724" t="-1402" r="-1629" b="-93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057488" y="2773227"/>
            <a:ext cx="395124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6. Le solide </a:t>
            </a:r>
            <a:r>
              <a:rPr lang="fr-FR" i="1" dirty="0"/>
              <a:t>GEBF </a:t>
            </a:r>
            <a:r>
              <a:rPr lang="fr-FR" dirty="0"/>
              <a:t>est un tétraèdre.</a:t>
            </a:r>
            <a:endParaRPr lang="fr-FR" u="sng" dirty="0"/>
          </a:p>
        </p:txBody>
      </p:sp>
    </p:spTree>
    <p:extLst>
      <p:ext uri="{BB962C8B-B14F-4D97-AF65-F5344CB8AC3E}">
        <p14:creationId xmlns:p14="http://schemas.microsoft.com/office/powerpoint/2010/main" val="329237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4" grpId="0" animBg="1"/>
      <p:bldP spid="4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Module 5: Espace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Objectifs:</a:t>
            </a:r>
          </a:p>
          <a:p>
            <a:pPr lvl="1"/>
            <a:r>
              <a:rPr lang="fr-FR" sz="1800" dirty="0"/>
              <a:t>Géométrie dans l’espace</a:t>
            </a:r>
          </a:p>
          <a:p>
            <a:pPr lvl="1"/>
            <a:r>
              <a:rPr lang="fr-FR" sz="1800" dirty="0"/>
              <a:t>Géométrie plane</a:t>
            </a:r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p:pic>
        <p:nvPicPr>
          <p:cNvPr id="5" name="Picture 2" descr="http://images.latinpost.com/data/images/full/4098/dora-the-explor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0619" y="1930400"/>
            <a:ext cx="2666643" cy="3603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6797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360</Words>
  <Application>Microsoft Office PowerPoint</Application>
  <PresentationFormat>Widescreen</PresentationFormat>
  <Paragraphs>61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Cambria Math</vt:lpstr>
      <vt:lpstr>Trebuchet MS</vt:lpstr>
      <vt:lpstr>Wingdings 3</vt:lpstr>
      <vt:lpstr>Facet</vt:lpstr>
      <vt:lpstr>Seconde 8 Module 5</vt:lpstr>
      <vt:lpstr>Module 5: Espace</vt:lpstr>
      <vt:lpstr>Activité:</vt:lpstr>
      <vt:lpstr>Correction:</vt:lpstr>
      <vt:lpstr>Activité:</vt:lpstr>
      <vt:lpstr>Module 5: Espace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Seconde</dc:title>
  <dc:creator>Jean-Louis FELT</dc:creator>
  <cp:lastModifiedBy>Jean-Louis FELT</cp:lastModifiedBy>
  <cp:revision>212</cp:revision>
  <cp:lastPrinted>2015-09-21T20:46:19Z</cp:lastPrinted>
  <dcterms:created xsi:type="dcterms:W3CDTF">2015-08-30T19:31:28Z</dcterms:created>
  <dcterms:modified xsi:type="dcterms:W3CDTF">2015-10-07T19:01:50Z</dcterms:modified>
</cp:coreProperties>
</file>