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63" r:id="rId4"/>
    <p:sldId id="269" r:id="rId5"/>
    <p:sldId id="270" r:id="rId6"/>
    <p:sldId id="257" r:id="rId7"/>
    <p:sldId id="273" r:id="rId8"/>
    <p:sldId id="274" r:id="rId9"/>
    <p:sldId id="275" r:id="rId10"/>
    <p:sldId id="276" r:id="rId11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66289-F317-488E-A651-DE9EB69A38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4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3F514F-A7C8-427B-A303-21D3C5AE99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4039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826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3562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1135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780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0575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66063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551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Seconde 8</a:t>
            </a:r>
            <a:br>
              <a:rPr lang="fr-FR" dirty="0" smtClean="0"/>
            </a:br>
            <a:r>
              <a:rPr lang="fr-FR" sz="3200" dirty="0" smtClean="0"/>
              <a:t>Module 3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z="1000" dirty="0" smtClean="0"/>
              <a:t>22</a:t>
            </a:r>
            <a:r>
              <a:rPr lang="fr-FR" sz="1000" dirty="0" smtClean="0"/>
              <a:t>/09/2015</a:t>
            </a:r>
            <a:endParaRPr lang="fr-FR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Devoirs: pour mardi 29 septembre: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sz="2800" dirty="0" smtClean="0"/>
                  <a:t>Calculer au millième près en utilisant l’algorithme vu précédemment:</a:t>
                </a:r>
                <a:endParaRPr lang="fr-FR" sz="2800" dirty="0" smtClean="0"/>
              </a:p>
              <a:p>
                <a:pPr lvl="1"/>
                <a:r>
                  <a:rPr lang="en-US" sz="1800" b="0" dirty="0" smtClean="0"/>
                  <a:t>.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fr-FR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fr-FR" sz="1800" dirty="0" smtClean="0"/>
              </a:p>
              <a:p>
                <a:pPr lvl="1"/>
                <a:r>
                  <a:rPr lang="fr-FR" sz="1800" dirty="0" smtClean="0"/>
                  <a:t>.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sz="28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851" t="-1413" r="-248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54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3: Introduction à l’algorithmique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</a:p>
          <a:p>
            <a:pPr lvl="1"/>
            <a:r>
              <a:rPr lang="fr-FR" sz="1800" dirty="0" smtClean="0"/>
              <a:t>Définition d’un algorithme.</a:t>
            </a:r>
          </a:p>
          <a:p>
            <a:pPr lvl="1"/>
            <a:r>
              <a:rPr lang="fr-FR" sz="1800" dirty="0" smtClean="0"/>
              <a:t>Quelques exemples.</a:t>
            </a:r>
          </a:p>
          <a:p>
            <a:pPr lvl="1"/>
            <a:r>
              <a:rPr lang="fr-FR" sz="1800" dirty="0" smtClean="0"/>
              <a:t>Un vieil </a:t>
            </a:r>
            <a:r>
              <a:rPr lang="fr-FR" sz="1800" dirty="0" smtClean="0"/>
              <a:t>algorithme.</a:t>
            </a:r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>
                <a:ea typeface="Cambria Math" panose="02040503050406030204" pitchFamily="18" charset="0"/>
              </a:rPr>
              <a:t>Un </a:t>
            </a:r>
            <a:r>
              <a:rPr lang="fr-FR" sz="2000" b="1" dirty="0" smtClean="0">
                <a:ea typeface="Cambria Math" panose="02040503050406030204" pitchFamily="18" charset="0"/>
              </a:rPr>
              <a:t>algorithme</a:t>
            </a:r>
            <a:r>
              <a:rPr lang="fr-FR" sz="2000" dirty="0" smtClean="0">
                <a:ea typeface="Cambria Math" panose="02040503050406030204" pitchFamily="18" charset="0"/>
              </a:rPr>
              <a:t> est 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une suite finie d’opérations élémentaires</a:t>
            </a:r>
            <a:r>
              <a:rPr lang="fr-FR" sz="2000" dirty="0" smtClean="0">
                <a:ea typeface="Cambria Math" panose="02040503050406030204" pitchFamily="18" charset="0"/>
              </a:rPr>
              <a:t>, à appliquer </a:t>
            </a:r>
            <a:r>
              <a:rPr lang="fr-FR" sz="2000" b="1" dirty="0" smtClean="0">
                <a:solidFill>
                  <a:srgbClr val="FF0000"/>
                </a:solidFill>
                <a:ea typeface="Cambria Math" panose="02040503050406030204" pitchFamily="18" charset="0"/>
              </a:rPr>
              <a:t>dans un ordre déterminé</a:t>
            </a:r>
            <a:r>
              <a:rPr lang="fr-FR" sz="2000" dirty="0" smtClean="0">
                <a:ea typeface="Cambria Math" panose="02040503050406030204" pitchFamily="18" charset="0"/>
              </a:rPr>
              <a:t>, à </a:t>
            </a:r>
            <a:r>
              <a:rPr lang="fr-FR" sz="2000" b="1" dirty="0" smtClean="0">
                <a:solidFill>
                  <a:srgbClr val="00B050"/>
                </a:solidFill>
                <a:ea typeface="Cambria Math" panose="02040503050406030204" pitchFamily="18" charset="0"/>
              </a:rPr>
              <a:t>des données</a:t>
            </a:r>
            <a:r>
              <a:rPr lang="fr-FR" sz="2000" dirty="0" smtClean="0">
                <a:ea typeface="Cambria Math" panose="02040503050406030204" pitchFamily="18" charset="0"/>
              </a:rPr>
              <a:t>.</a:t>
            </a:r>
          </a:p>
          <a:p>
            <a:r>
              <a:rPr lang="fr-FR" sz="2000" dirty="0" smtClean="0">
                <a:ea typeface="Cambria Math" panose="02040503050406030204" pitchFamily="18" charset="0"/>
              </a:rPr>
              <a:t>Sa réalisation permet de 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résoudre un problème </a:t>
            </a:r>
            <a:r>
              <a:rPr lang="fr-FR" sz="2000" dirty="0" smtClean="0">
                <a:ea typeface="Cambria Math" panose="02040503050406030204" pitchFamily="18" charset="0"/>
              </a:rPr>
              <a:t>donné.</a:t>
            </a:r>
            <a:endParaRPr lang="fr-FR" sz="2000" dirty="0" smtClean="0">
              <a:ea typeface="Cambria Math" panose="02040503050406030204" pitchFamily="18" charset="0"/>
            </a:endParaRPr>
          </a:p>
          <a:p>
            <a:pPr lvl="1"/>
            <a:endParaRPr lang="fr-FR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378880" y="3562065"/>
            <a:ext cx="2893325" cy="155584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ight Arrow 5"/>
          <p:cNvSpPr/>
          <p:nvPr/>
        </p:nvSpPr>
        <p:spPr>
          <a:xfrm>
            <a:off x="1741149" y="3855491"/>
            <a:ext cx="1637731" cy="9689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ight Arrow 7"/>
          <p:cNvSpPr/>
          <p:nvPr/>
        </p:nvSpPr>
        <p:spPr>
          <a:xfrm>
            <a:off x="6272205" y="3855491"/>
            <a:ext cx="1637731" cy="968991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1331716" y="3670825"/>
            <a:ext cx="2047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Donnée(s)</a:t>
            </a:r>
            <a:endParaRPr lang="fr-FR" dirty="0"/>
          </a:p>
        </p:txBody>
      </p:sp>
      <p:sp>
        <p:nvSpPr>
          <p:cNvPr id="10" name="TextBox 9"/>
          <p:cNvSpPr txBox="1"/>
          <p:nvPr/>
        </p:nvSpPr>
        <p:spPr>
          <a:xfrm>
            <a:off x="7704154" y="3670825"/>
            <a:ext cx="2047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Résultat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23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Exemples: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sz="2400" dirty="0" smtClean="0">
                <a:ea typeface="Cambria Math" panose="02040503050406030204" pitchFamily="18" charset="0"/>
              </a:rPr>
              <a:t>Division euclidienne.</a:t>
            </a:r>
          </a:p>
          <a:p>
            <a:pPr lvl="1"/>
            <a:endParaRPr lang="fr-FR" sz="2400" dirty="0">
              <a:ea typeface="Cambria Math" panose="02040503050406030204" pitchFamily="18" charset="0"/>
            </a:endParaRPr>
          </a:p>
          <a:p>
            <a:pPr lvl="1"/>
            <a:r>
              <a:rPr lang="fr-FR" sz="2400" dirty="0" smtClean="0">
                <a:ea typeface="Cambria Math" panose="02040503050406030204" pitchFamily="18" charset="0"/>
              </a:rPr>
              <a:t>Navigateur GPS.</a:t>
            </a:r>
          </a:p>
          <a:p>
            <a:pPr lvl="1"/>
            <a:endParaRPr lang="fr-FR" sz="2400" dirty="0">
              <a:ea typeface="Cambria Math" panose="02040503050406030204" pitchFamily="18" charset="0"/>
            </a:endParaRPr>
          </a:p>
          <a:p>
            <a:pPr lvl="1"/>
            <a:r>
              <a:rPr lang="fr-FR" sz="2400" dirty="0" smtClean="0">
                <a:ea typeface="Cambria Math" panose="02040503050406030204" pitchFamily="18" charset="0"/>
              </a:rPr>
              <a:t>…</a:t>
            </a:r>
            <a:endParaRPr lang="fr-FR" sz="2400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995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peu d’histoire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7224720" cy="3880773"/>
          </a:xfrm>
        </p:spPr>
        <p:txBody>
          <a:bodyPr/>
          <a:lstStyle/>
          <a:p>
            <a:r>
              <a:rPr lang="fr-FR" sz="2000" dirty="0" smtClean="0">
                <a:ea typeface="Cambria Math" panose="02040503050406030204" pitchFamily="18" charset="0"/>
              </a:rPr>
              <a:t>Le mot 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algorithme</a:t>
            </a:r>
            <a:r>
              <a:rPr lang="fr-FR" sz="2000" dirty="0" smtClean="0">
                <a:ea typeface="Cambria Math" panose="02040503050406030204" pitchFamily="18" charset="0"/>
              </a:rPr>
              <a:t> vient du nom du mathématicien persan </a:t>
            </a:r>
            <a:br>
              <a:rPr lang="fr-FR" sz="2000" dirty="0" smtClean="0">
                <a:ea typeface="Cambria Math" panose="02040503050406030204" pitchFamily="18" charset="0"/>
              </a:rPr>
            </a:br>
            <a:r>
              <a:rPr lang="fr-FR" sz="2000" dirty="0" smtClean="0">
                <a:ea typeface="Cambria Math" panose="02040503050406030204" pitchFamily="18" charset="0"/>
              </a:rPr>
              <a:t>Al-</a:t>
            </a:r>
            <a:r>
              <a:rPr lang="fr-FR" sz="2000" dirty="0" err="1" smtClean="0">
                <a:ea typeface="Cambria Math" panose="02040503050406030204" pitchFamily="18" charset="0"/>
              </a:rPr>
              <a:t>Khuwarizmi</a:t>
            </a:r>
            <a:r>
              <a:rPr lang="fr-FR" sz="2000" dirty="0" smtClean="0">
                <a:ea typeface="Cambria Math" panose="02040503050406030204" pitchFamily="18" charset="0"/>
              </a:rPr>
              <a:t> ( début du IX</a:t>
            </a:r>
            <a:r>
              <a:rPr lang="fr-FR" sz="2000" baseline="30000" dirty="0" smtClean="0">
                <a:ea typeface="Cambria Math" panose="02040503050406030204" pitchFamily="18" charset="0"/>
              </a:rPr>
              <a:t>e</a:t>
            </a:r>
            <a:r>
              <a:rPr lang="fr-FR" sz="2000" dirty="0" smtClean="0">
                <a:ea typeface="Cambria Math" panose="02040503050406030204" pitchFamily="18" charset="0"/>
              </a:rPr>
              <a:t> siècle ). Dans un livre, il exposa en effet le premier les méthodes de base de la résolution pas à pas des équations.</a:t>
            </a:r>
          </a:p>
          <a:p>
            <a:endParaRPr lang="fr-FR" sz="2000" dirty="0">
              <a:ea typeface="Cambria Math" panose="02040503050406030204" pitchFamily="18" charset="0"/>
            </a:endParaRPr>
          </a:p>
          <a:p>
            <a:r>
              <a:rPr lang="fr-FR" sz="2000" dirty="0" smtClean="0">
                <a:ea typeface="Cambria Math" panose="02040503050406030204" pitchFamily="18" charset="0"/>
              </a:rPr>
              <a:t>Déjà en 1800 avant J.C., les Mésopotamiens calculaient des </a:t>
            </a:r>
            <a:r>
              <a:rPr lang="fr-FR" sz="2000" dirty="0" smtClean="0">
                <a:ea typeface="Cambria Math" panose="02040503050406030204" pitchFamily="18" charset="0"/>
              </a:rPr>
              <a:t>valeurs </a:t>
            </a:r>
            <a:r>
              <a:rPr lang="fr-FR" sz="2000" dirty="0" smtClean="0">
                <a:ea typeface="Cambria Math" panose="02040503050406030204" pitchFamily="18" charset="0"/>
              </a:rPr>
              <a:t>approchées des </a:t>
            </a:r>
            <a:r>
              <a:rPr lang="fr-FR" sz="2000" b="1" dirty="0" smtClean="0">
                <a:solidFill>
                  <a:srgbClr val="92D050"/>
                </a:solidFill>
                <a:ea typeface="Cambria Math" panose="02040503050406030204" pitchFamily="18" charset="0"/>
              </a:rPr>
              <a:t>racines carrées </a:t>
            </a:r>
            <a:r>
              <a:rPr lang="fr-FR" sz="2000" dirty="0" smtClean="0">
                <a:ea typeface="Cambria Math" panose="02040503050406030204" pitchFamily="18" charset="0"/>
              </a:rPr>
              <a:t>à l’aide d’algorithme.</a:t>
            </a:r>
          </a:p>
          <a:p>
            <a:pPr lvl="1"/>
            <a:endParaRPr lang="fr-FR" dirty="0" smtClean="0">
              <a:ea typeface="Cambria Math" panose="02040503050406030204" pitchFamily="18" charset="0"/>
            </a:endParaRPr>
          </a:p>
          <a:p>
            <a:pPr lvl="1"/>
            <a:endParaRPr lang="fr-FR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pic>
        <p:nvPicPr>
          <p:cNvPr id="1026" name="Picture 2" descr="Description de cette image, également commentée ci-aprè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072" y="2050055"/>
            <a:ext cx="2688575" cy="360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8091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 1: Labyrinthe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4244454"/>
            <a:ext cx="8596668" cy="1796908"/>
          </a:xfrm>
        </p:spPr>
        <p:txBody>
          <a:bodyPr/>
          <a:lstStyle/>
          <a:p>
            <a:r>
              <a:rPr lang="fr-FR" sz="2000" dirty="0" smtClean="0"/>
              <a:t>Décrivez le chemin à suivre pour sortir du labyrinthe</a:t>
            </a:r>
          </a:p>
          <a:p>
            <a:pPr lvl="1"/>
            <a:r>
              <a:rPr lang="fr-FR" sz="2000" dirty="0" smtClean="0"/>
              <a:t>Commande A</a:t>
            </a:r>
            <a:r>
              <a:rPr lang="fr-FR" sz="2000" dirty="0"/>
              <a:t>:</a:t>
            </a:r>
            <a:r>
              <a:rPr lang="fr-FR" sz="2000" dirty="0" smtClean="0"/>
              <a:t> </a:t>
            </a:r>
            <a:r>
              <a:rPr lang="fr-FR" sz="2000" dirty="0" smtClean="0"/>
              <a:t>Avancer d’un carreau.</a:t>
            </a:r>
          </a:p>
          <a:p>
            <a:pPr lvl="1"/>
            <a:r>
              <a:rPr lang="fr-FR" sz="2000" dirty="0" smtClean="0"/>
              <a:t>Commande B</a:t>
            </a:r>
            <a:r>
              <a:rPr lang="fr-FR" sz="2000" dirty="0"/>
              <a:t>:</a:t>
            </a:r>
            <a:r>
              <a:rPr lang="fr-FR" sz="2000" dirty="0" smtClean="0"/>
              <a:t> </a:t>
            </a:r>
            <a:r>
              <a:rPr lang="fr-FR" sz="2000" dirty="0" smtClean="0"/>
              <a:t>Tourner à </a:t>
            </a:r>
            <a:r>
              <a:rPr lang="fr-FR" sz="2000" dirty="0" smtClean="0"/>
              <a:t>droite</a:t>
            </a:r>
            <a:r>
              <a:rPr lang="fr-FR" sz="2000" dirty="0" smtClean="0"/>
              <a:t>.</a:t>
            </a:r>
            <a:endParaRPr lang="fr-FR" sz="2000" dirty="0" smtClean="0"/>
          </a:p>
          <a:p>
            <a:pPr lvl="1"/>
            <a:r>
              <a:rPr lang="fr-FR" sz="2000" dirty="0" smtClean="0"/>
              <a:t>Commande C: C’est </a:t>
            </a:r>
            <a:r>
              <a:rPr lang="fr-FR" sz="2000" dirty="0" smtClean="0"/>
              <a:t>fini.</a:t>
            </a:r>
          </a:p>
          <a:p>
            <a:pPr lvl="1"/>
            <a:endParaRPr lang="fr-FR" sz="26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7514" y="1270000"/>
            <a:ext cx="5247619" cy="29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74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 2: Le </a:t>
            </a:r>
            <a:r>
              <a:rPr lang="fr-FR" dirty="0" err="1" smtClean="0"/>
              <a:t>nombrivor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10436"/>
            <a:ext cx="5614284" cy="4430926"/>
          </a:xfrm>
        </p:spPr>
        <p:txBody>
          <a:bodyPr/>
          <a:lstStyle/>
          <a:p>
            <a:r>
              <a:rPr lang="fr-FR" sz="2000" dirty="0" smtClean="0"/>
              <a:t>Le </a:t>
            </a:r>
            <a:r>
              <a:rPr lang="fr-FR" sz="2000" dirty="0" err="1" smtClean="0"/>
              <a:t>nombrivore</a:t>
            </a:r>
            <a:r>
              <a:rPr lang="fr-FR" sz="2000" dirty="0" smtClean="0"/>
              <a:t> est un monstre qui se nourrit de nombres.</a:t>
            </a:r>
          </a:p>
          <a:p>
            <a:pPr marL="0" indent="0">
              <a:buNone/>
            </a:pPr>
            <a:r>
              <a:rPr lang="fr-FR" sz="2000" dirty="0" smtClean="0"/>
              <a:t>A la fin du processus de digestion, il retourne un autre nombre.</a:t>
            </a:r>
          </a:p>
          <a:p>
            <a:pPr marL="0" indent="0">
              <a:buNone/>
            </a:pPr>
            <a:r>
              <a:rPr lang="fr-FR" sz="2000" dirty="0" smtClean="0"/>
              <a:t>Si le nombre obtenu est différent du nombre de départ, il est de nouveau digéré.</a:t>
            </a:r>
          </a:p>
          <a:p>
            <a:endParaRPr lang="fr-FR" sz="2000" dirty="0" smtClean="0"/>
          </a:p>
          <a:p>
            <a:r>
              <a:rPr lang="fr-FR" sz="2200" dirty="0" smtClean="0"/>
              <a:t>La digestion du </a:t>
            </a:r>
            <a:r>
              <a:rPr lang="fr-FR" sz="2200" dirty="0" err="1" smtClean="0"/>
              <a:t>nombrivor</a:t>
            </a:r>
            <a:r>
              <a:rPr lang="fr-FR" sz="2200" dirty="0" smtClean="0"/>
              <a:t> suit le processus suivant:</a:t>
            </a:r>
          </a:p>
          <a:p>
            <a:pPr marL="914400" lvl="2" indent="0">
              <a:buNone/>
            </a:pPr>
            <a:endParaRPr lang="fr-FR" sz="1800" dirty="0" smtClean="0"/>
          </a:p>
          <a:p>
            <a:pPr lvl="1"/>
            <a:endParaRPr lang="fr-FR" sz="26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p:sp>
        <p:nvSpPr>
          <p:cNvPr id="6" name="TextBox 5"/>
          <p:cNvSpPr txBox="1"/>
          <p:nvPr/>
        </p:nvSpPr>
        <p:spPr>
          <a:xfrm>
            <a:off x="6564573" y="1270000"/>
            <a:ext cx="3138985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Entrée du nombre</a:t>
            </a:r>
            <a:endParaRPr lang="fr-FR" dirty="0"/>
          </a:p>
        </p:txBody>
      </p:sp>
      <p:sp>
        <p:nvSpPr>
          <p:cNvPr id="12" name="TextBox 11"/>
          <p:cNvSpPr txBox="1"/>
          <p:nvPr/>
        </p:nvSpPr>
        <p:spPr>
          <a:xfrm>
            <a:off x="6564573" y="2221468"/>
            <a:ext cx="3138985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Ajouter 1</a:t>
            </a:r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6564573" y="3178720"/>
            <a:ext cx="3138985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Diviser (-2) par le résultat</a:t>
            </a:r>
            <a:endParaRPr lang="fr-FR" dirty="0"/>
          </a:p>
        </p:txBody>
      </p:sp>
      <p:sp>
        <p:nvSpPr>
          <p:cNvPr id="14" name="TextBox 13"/>
          <p:cNvSpPr txBox="1"/>
          <p:nvPr/>
        </p:nvSpPr>
        <p:spPr>
          <a:xfrm>
            <a:off x="6564573" y="4140180"/>
            <a:ext cx="3138985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Ajouter 1</a:t>
            </a:r>
            <a:endParaRPr lang="fr-FR" dirty="0"/>
          </a:p>
        </p:txBody>
      </p:sp>
      <p:sp>
        <p:nvSpPr>
          <p:cNvPr id="15" name="TextBox 14"/>
          <p:cNvSpPr txBox="1"/>
          <p:nvPr/>
        </p:nvSpPr>
        <p:spPr>
          <a:xfrm>
            <a:off x="6564573" y="5101640"/>
            <a:ext cx="3138985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Sortie du nombre digéré</a:t>
            </a:r>
            <a:endParaRPr lang="fr-FR" dirty="0"/>
          </a:p>
        </p:txBody>
      </p:sp>
      <p:sp>
        <p:nvSpPr>
          <p:cNvPr id="16" name="Down Arrow 15"/>
          <p:cNvSpPr/>
          <p:nvPr/>
        </p:nvSpPr>
        <p:spPr>
          <a:xfrm>
            <a:off x="7906057" y="1708542"/>
            <a:ext cx="422030" cy="4588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Down Arrow 16"/>
          <p:cNvSpPr/>
          <p:nvPr/>
        </p:nvSpPr>
        <p:spPr>
          <a:xfrm>
            <a:off x="7923050" y="2652287"/>
            <a:ext cx="422030" cy="4588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Down Arrow 17"/>
          <p:cNvSpPr/>
          <p:nvPr/>
        </p:nvSpPr>
        <p:spPr>
          <a:xfrm>
            <a:off x="7923050" y="3589138"/>
            <a:ext cx="422030" cy="4588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Down Arrow 18"/>
          <p:cNvSpPr/>
          <p:nvPr/>
        </p:nvSpPr>
        <p:spPr>
          <a:xfrm>
            <a:off x="7923050" y="4576137"/>
            <a:ext cx="422030" cy="4588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093" y="1639332"/>
            <a:ext cx="5724525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749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 </a:t>
            </a:r>
            <a:r>
              <a:rPr lang="fr-FR" dirty="0" smtClean="0"/>
              <a:t>3: Calcul d’une racine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323557" y="2454317"/>
            <a:ext cx="3752485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On cherche le plus grand carré d'entier inférieur au nombre (racine carrée entière)</a:t>
            </a:r>
            <a:br>
              <a:rPr lang="fr-FR" dirty="0"/>
            </a:br>
            <a:r>
              <a:rPr lang="fr-FR" dirty="0"/>
              <a:t>et on le soustrait au nombre.</a:t>
            </a:r>
            <a:endParaRPr lang="fr-FR" dirty="0"/>
          </a:p>
        </p:txBody>
      </p:sp>
      <p:sp>
        <p:nvSpPr>
          <p:cNvPr id="21" name="TextBox 20"/>
          <p:cNvSpPr txBox="1"/>
          <p:nvPr/>
        </p:nvSpPr>
        <p:spPr>
          <a:xfrm>
            <a:off x="4618471" y="1347501"/>
            <a:ext cx="517332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On </a:t>
            </a:r>
            <a:r>
              <a:rPr lang="fr-FR" dirty="0" smtClean="0"/>
              <a:t>ajoute 00 au </a:t>
            </a:r>
            <a:r>
              <a:rPr lang="fr-FR" b="1" dirty="0" smtClean="0">
                <a:solidFill>
                  <a:srgbClr val="FF0000"/>
                </a:solidFill>
              </a:rPr>
              <a:t>reste précédent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22766" y="2131152"/>
            <a:ext cx="5173324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On multiplie par 2 le nombre formé par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>
                <a:solidFill>
                  <a:srgbClr val="0070C0"/>
                </a:solidFill>
              </a:rPr>
              <a:t>les </a:t>
            </a:r>
            <a:r>
              <a:rPr lang="fr-FR" b="1" dirty="0">
                <a:solidFill>
                  <a:srgbClr val="0070C0"/>
                </a:solidFill>
              </a:rPr>
              <a:t>chiffres </a:t>
            </a:r>
            <a:r>
              <a:rPr lang="fr-FR" b="1" dirty="0" smtClean="0">
                <a:solidFill>
                  <a:srgbClr val="0070C0"/>
                </a:solidFill>
              </a:rPr>
              <a:t>déjà trouvés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>
                <a:solidFill>
                  <a:srgbClr val="0070C0"/>
                </a:solidFill>
              </a:rPr>
              <a:t>N </a:t>
            </a:r>
            <a:r>
              <a:rPr lang="fr-FR" b="1" dirty="0" smtClean="0"/>
              <a:t>= </a:t>
            </a:r>
            <a:r>
              <a:rPr lang="fr-FR" dirty="0" smtClean="0"/>
              <a:t>2 x </a:t>
            </a:r>
            <a:r>
              <a:rPr lang="fr-FR" b="1" dirty="0">
                <a:solidFill>
                  <a:srgbClr val="0070C0"/>
                </a:solidFill>
              </a:rPr>
              <a:t>les chiffres déjà </a:t>
            </a:r>
            <a:r>
              <a:rPr lang="fr-FR" b="1" dirty="0" smtClean="0">
                <a:solidFill>
                  <a:srgbClr val="0070C0"/>
                </a:solidFill>
              </a:rPr>
              <a:t>trouvés</a:t>
            </a:r>
            <a:endParaRPr lang="fr-FR" dirty="0"/>
          </a:p>
        </p:txBody>
      </p:sp>
      <p:sp>
        <p:nvSpPr>
          <p:cNvPr id="23" name="TextBox 22"/>
          <p:cNvSpPr txBox="1"/>
          <p:nvPr/>
        </p:nvSpPr>
        <p:spPr>
          <a:xfrm>
            <a:off x="4618471" y="4563815"/>
            <a:ext cx="517332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On cherche </a:t>
            </a:r>
            <a:r>
              <a:rPr lang="fr-FR" b="1" dirty="0" smtClean="0">
                <a:solidFill>
                  <a:srgbClr val="00B050"/>
                </a:solidFill>
              </a:rPr>
              <a:t>le nombre </a:t>
            </a:r>
            <a:r>
              <a:rPr lang="fr-FR" dirty="0" smtClean="0"/>
              <a:t>le plus grand possible.</a:t>
            </a:r>
            <a:endParaRPr lang="fr-FR" dirty="0"/>
          </a:p>
        </p:txBody>
      </p:sp>
      <p:sp>
        <p:nvSpPr>
          <p:cNvPr id="24" name="TextBox 23"/>
          <p:cNvSpPr txBox="1"/>
          <p:nvPr/>
        </p:nvSpPr>
        <p:spPr>
          <a:xfrm>
            <a:off x="4618469" y="5415913"/>
            <a:ext cx="517332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On reporte ce </a:t>
            </a:r>
            <a:r>
              <a:rPr lang="fr-FR" b="1" dirty="0" smtClean="0">
                <a:solidFill>
                  <a:srgbClr val="00B050"/>
                </a:solidFill>
              </a:rPr>
              <a:t>nombre</a:t>
            </a:r>
            <a:r>
              <a:rPr lang="fr-FR" dirty="0" smtClean="0"/>
              <a:t> au diviseur.</a:t>
            </a:r>
            <a:endParaRPr lang="fr-FR" dirty="0"/>
          </a:p>
        </p:txBody>
      </p:sp>
      <p:sp>
        <p:nvSpPr>
          <p:cNvPr id="25" name="TextBox 24"/>
          <p:cNvSpPr txBox="1"/>
          <p:nvPr/>
        </p:nvSpPr>
        <p:spPr>
          <a:xfrm>
            <a:off x="4618471" y="3512542"/>
            <a:ext cx="517332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On écrit:</a:t>
            </a:r>
          </a:p>
          <a:p>
            <a:pPr algn="ctr"/>
            <a:r>
              <a:rPr lang="fr-FR" b="1" dirty="0" smtClean="0">
                <a:solidFill>
                  <a:srgbClr val="0070C0"/>
                </a:solidFill>
              </a:rPr>
              <a:t>N</a:t>
            </a:r>
            <a:r>
              <a:rPr lang="fr-FR" dirty="0" smtClean="0"/>
              <a:t> </a:t>
            </a:r>
            <a:r>
              <a:rPr lang="fr-FR" dirty="0"/>
              <a:t>_ x _ = _______  &lt; </a:t>
            </a:r>
            <a:r>
              <a:rPr lang="fr-FR" b="1" dirty="0">
                <a:solidFill>
                  <a:srgbClr val="FF0000"/>
                </a:solidFill>
              </a:rPr>
              <a:t>reste précédent</a:t>
            </a:r>
            <a:endParaRPr lang="fr-FR" dirty="0"/>
          </a:p>
        </p:txBody>
      </p:sp>
      <p:sp>
        <p:nvSpPr>
          <p:cNvPr id="10" name="Down Arrow 9"/>
          <p:cNvSpPr/>
          <p:nvPr/>
        </p:nvSpPr>
        <p:spPr>
          <a:xfrm rot="14270136">
            <a:off x="3672921" y="1551439"/>
            <a:ext cx="464234" cy="75792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Down Arrow 10"/>
          <p:cNvSpPr/>
          <p:nvPr/>
        </p:nvSpPr>
        <p:spPr>
          <a:xfrm>
            <a:off x="6917071" y="1786564"/>
            <a:ext cx="576123" cy="2620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Down Arrow 25"/>
          <p:cNvSpPr/>
          <p:nvPr/>
        </p:nvSpPr>
        <p:spPr>
          <a:xfrm>
            <a:off x="6917070" y="3124213"/>
            <a:ext cx="576123" cy="2620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Down Arrow 26"/>
          <p:cNvSpPr/>
          <p:nvPr/>
        </p:nvSpPr>
        <p:spPr>
          <a:xfrm>
            <a:off x="6917070" y="4230323"/>
            <a:ext cx="576123" cy="2620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Down Arrow 27"/>
          <p:cNvSpPr/>
          <p:nvPr/>
        </p:nvSpPr>
        <p:spPr>
          <a:xfrm>
            <a:off x="6917070" y="5062889"/>
            <a:ext cx="576123" cy="2620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TextBox 28"/>
          <p:cNvSpPr txBox="1"/>
          <p:nvPr/>
        </p:nvSpPr>
        <p:spPr>
          <a:xfrm>
            <a:off x="4618469" y="6170663"/>
            <a:ext cx="517332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On soustrait au </a:t>
            </a:r>
            <a:r>
              <a:rPr lang="fr-FR" b="1" dirty="0">
                <a:solidFill>
                  <a:srgbClr val="FF0000"/>
                </a:solidFill>
              </a:rPr>
              <a:t>reste précédent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0" name="Down Arrow 29"/>
          <p:cNvSpPr/>
          <p:nvPr/>
        </p:nvSpPr>
        <p:spPr>
          <a:xfrm>
            <a:off x="6917070" y="5846933"/>
            <a:ext cx="576123" cy="2620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TextBox 30"/>
          <p:cNvSpPr txBox="1"/>
          <p:nvPr/>
        </p:nvSpPr>
        <p:spPr>
          <a:xfrm>
            <a:off x="327726" y="2007692"/>
            <a:ext cx="349608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32" name="TextBox 31"/>
          <p:cNvSpPr txBox="1"/>
          <p:nvPr/>
        </p:nvSpPr>
        <p:spPr>
          <a:xfrm>
            <a:off x="9886057" y="1347501"/>
            <a:ext cx="349608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2</a:t>
            </a:r>
            <a:endParaRPr lang="fr-FR" dirty="0"/>
          </a:p>
        </p:txBody>
      </p:sp>
      <p:sp>
        <p:nvSpPr>
          <p:cNvPr id="33" name="TextBox 32"/>
          <p:cNvSpPr txBox="1"/>
          <p:nvPr/>
        </p:nvSpPr>
        <p:spPr>
          <a:xfrm>
            <a:off x="9894647" y="2377024"/>
            <a:ext cx="349608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34" name="TextBox 33"/>
          <p:cNvSpPr txBox="1"/>
          <p:nvPr/>
        </p:nvSpPr>
        <p:spPr>
          <a:xfrm>
            <a:off x="9886057" y="3651041"/>
            <a:ext cx="349608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35" name="TextBox 34"/>
          <p:cNvSpPr txBox="1"/>
          <p:nvPr/>
        </p:nvSpPr>
        <p:spPr>
          <a:xfrm>
            <a:off x="9870584" y="4549167"/>
            <a:ext cx="349608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36" name="TextBox 35"/>
          <p:cNvSpPr txBox="1"/>
          <p:nvPr/>
        </p:nvSpPr>
        <p:spPr>
          <a:xfrm>
            <a:off x="9894647" y="5421215"/>
            <a:ext cx="349608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6</a:t>
            </a:r>
            <a:endParaRPr lang="fr-FR" dirty="0"/>
          </a:p>
        </p:txBody>
      </p:sp>
      <p:sp>
        <p:nvSpPr>
          <p:cNvPr id="37" name="TextBox 36"/>
          <p:cNvSpPr txBox="1"/>
          <p:nvPr/>
        </p:nvSpPr>
        <p:spPr>
          <a:xfrm>
            <a:off x="9894647" y="6170663"/>
            <a:ext cx="349608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7</a:t>
            </a:r>
            <a:endParaRPr lang="fr-FR" dirty="0"/>
          </a:p>
        </p:txBody>
      </p:sp>
      <p:sp>
        <p:nvSpPr>
          <p:cNvPr id="38" name="TextBox 37"/>
          <p:cNvSpPr txBox="1"/>
          <p:nvPr/>
        </p:nvSpPr>
        <p:spPr>
          <a:xfrm>
            <a:off x="323557" y="4389120"/>
            <a:ext cx="4025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1.414213562373095</a:t>
            </a:r>
          </a:p>
          <a:p>
            <a:endParaRPr lang="fr-FR" dirty="0" smtClean="0"/>
          </a:p>
          <a:p>
            <a:r>
              <a:rPr lang="fr-FR" dirty="0"/>
              <a:t>1.732050807568877</a:t>
            </a:r>
          </a:p>
        </p:txBody>
      </p:sp>
    </p:spTree>
    <p:extLst>
      <p:ext uri="{BB962C8B-B14F-4D97-AF65-F5344CB8AC3E}">
        <p14:creationId xmlns:p14="http://schemas.microsoft.com/office/powerpoint/2010/main" val="395011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10" grpId="0" animBg="1"/>
      <p:bldP spid="11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3: Introduction à l’algorithmique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</a:p>
          <a:p>
            <a:pPr lvl="1"/>
            <a:r>
              <a:rPr lang="fr-FR" sz="1800" dirty="0" smtClean="0"/>
              <a:t>Définition d’un algorithme.</a:t>
            </a:r>
          </a:p>
          <a:p>
            <a:pPr lvl="1"/>
            <a:r>
              <a:rPr lang="fr-FR" sz="1800" dirty="0" smtClean="0"/>
              <a:t>Quelques exemples.</a:t>
            </a:r>
          </a:p>
          <a:p>
            <a:pPr lvl="1"/>
            <a:r>
              <a:rPr lang="fr-FR" sz="1800" dirty="0" smtClean="0"/>
              <a:t>Un vieil </a:t>
            </a:r>
            <a:r>
              <a:rPr lang="fr-FR" sz="1800" dirty="0" smtClean="0"/>
              <a:t>algorithme.</a:t>
            </a:r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  <p:pic>
        <p:nvPicPr>
          <p:cNvPr id="1026" name="Picture 2" descr="http://images.latinpost.com/data/images/full/4098/dora-the-explo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619" y="1930400"/>
            <a:ext cx="2666643" cy="3603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46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311</Words>
  <Application>Microsoft Office PowerPoint</Application>
  <PresentationFormat>Widescreen</PresentationFormat>
  <Paragraphs>77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 Math</vt:lpstr>
      <vt:lpstr>Trebuchet MS</vt:lpstr>
      <vt:lpstr>Wingdings 3</vt:lpstr>
      <vt:lpstr>Facet</vt:lpstr>
      <vt:lpstr>Seconde 8 Module 3</vt:lpstr>
      <vt:lpstr>Module 3: Introduction à l’algorithmique</vt:lpstr>
      <vt:lpstr>Définition:</vt:lpstr>
      <vt:lpstr>Exemples:</vt:lpstr>
      <vt:lpstr>Un peu d’histoire</vt:lpstr>
      <vt:lpstr>Activité 1: Labyrinthe</vt:lpstr>
      <vt:lpstr>Activité 2: Le nombrivor</vt:lpstr>
      <vt:lpstr>Activité 3: Calcul d’une racine</vt:lpstr>
      <vt:lpstr>Module 3: Introduction à l’algorithmique</vt:lpstr>
      <vt:lpstr>Devoirs: pour mardi 29 septembre: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158</cp:revision>
  <cp:lastPrinted>2015-09-21T20:46:19Z</cp:lastPrinted>
  <dcterms:created xsi:type="dcterms:W3CDTF">2015-08-30T19:31:28Z</dcterms:created>
  <dcterms:modified xsi:type="dcterms:W3CDTF">2015-09-21T20:48:06Z</dcterms:modified>
</cp:coreProperties>
</file>