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302" r:id="rId4"/>
    <p:sldId id="309" r:id="rId5"/>
    <p:sldId id="310" r:id="rId6"/>
    <p:sldId id="311" r:id="rId7"/>
    <p:sldId id="312" r:id="rId8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6500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1577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879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042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693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</a:t>
            </a:r>
            <a:r>
              <a:rPr lang="fr-FR" sz="3200" dirty="0" smtClean="0"/>
              <a:t>22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</a:t>
            </a:r>
            <a:r>
              <a:rPr lang="fr-FR" dirty="0" smtClean="0"/>
              <a:t>22: Démonstration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Comment démontrer…</a:t>
            </a:r>
            <a:endParaRPr lang="fr-FR" sz="18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312827" cy="1320800"/>
          </a:xfrm>
        </p:spPr>
        <p:txBody>
          <a:bodyPr/>
          <a:lstStyle/>
          <a:p>
            <a:r>
              <a:rPr lang="fr-FR" dirty="0" smtClean="0"/>
              <a:t>1. </a:t>
            </a:r>
            <a:r>
              <a:rPr lang="fr-FR" dirty="0" smtClean="0"/>
              <a:t>Démontrer qu’une propriété est fausse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1450905"/>
                <a:ext cx="10377353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dirty="0" smtClean="0"/>
                  <a:t>P1: </a:t>
                </a:r>
                <a:r>
                  <a:rPr lang="fr-FR" sz="2000" dirty="0"/>
                  <a:t>Pour tout entier naturel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fr-FR" sz="2000" dirty="0"/>
                  <a:t>, le nombre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fr-FR" sz="2000" dirty="0" smtClean="0"/>
                  <a:t> </a:t>
                </a:r>
                <a:r>
                  <a:rPr lang="fr-FR" sz="2000" dirty="0"/>
                  <a:t>est un nombre premier</a:t>
                </a:r>
                <a:r>
                  <a:rPr lang="fr-FR" sz="2000" dirty="0" smtClean="0"/>
                  <a:t>.</a:t>
                </a:r>
              </a:p>
              <a:p>
                <a:endParaRPr lang="fr-FR" sz="2000" dirty="0"/>
              </a:p>
              <a:p>
                <a:r>
                  <a:rPr lang="fr-FR" sz="2000" dirty="0" smtClean="0"/>
                  <a:t>P2:</a:t>
                </a:r>
              </a:p>
              <a:p>
                <a:endParaRPr lang="fr-FR" sz="2000" dirty="0"/>
              </a:p>
              <a:p>
                <a:endParaRPr lang="fr-FR" sz="2000" dirty="0" smtClean="0"/>
              </a:p>
              <a:p>
                <a:endParaRPr lang="fr-FR" sz="2000" dirty="0"/>
              </a:p>
              <a:p>
                <a:r>
                  <a:rPr lang="fr-FR" sz="2000" dirty="0"/>
                  <a:t>Pour démontrer qu’une propriété est fausse, il suffit </a:t>
                </a:r>
                <a:r>
                  <a:rPr lang="fr-FR" sz="2000" dirty="0" smtClean="0"/>
                  <a:t>de…</a:t>
                </a:r>
                <a:endParaRPr lang="fr-FR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450905"/>
                <a:ext cx="10377353" cy="3880773"/>
              </a:xfrm>
              <a:blipFill rotWithShape="0">
                <a:blip r:embed="rId3"/>
                <a:stretch>
                  <a:fillRect l="-235" t="-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753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312827" cy="1320800"/>
          </a:xfrm>
        </p:spPr>
        <p:txBody>
          <a:bodyPr/>
          <a:lstStyle/>
          <a:p>
            <a:r>
              <a:rPr lang="fr-FR" dirty="0" smtClean="0"/>
              <a:t>2. Démontrer qu’une propriété est vraie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1450905"/>
                <a:ext cx="10377353" cy="4704235"/>
              </a:xfrm>
            </p:spPr>
            <p:txBody>
              <a:bodyPr>
                <a:normAutofit/>
              </a:bodyPr>
              <a:lstStyle/>
              <a:p>
                <a:pPr hangingPunct="0"/>
                <a:r>
                  <a:rPr lang="fr-FR" sz="2000" u="sng" dirty="0" smtClean="0"/>
                  <a:t>Problème:</a:t>
                </a:r>
                <a:r>
                  <a:rPr lang="fr-FR" sz="2000" dirty="0" smtClean="0"/>
                  <a:t> </a:t>
                </a:r>
                <a:r>
                  <a:rPr lang="fr-FR" sz="2000" dirty="0"/>
                  <a:t>Démontrer que pour tout entier naturel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fr-FR" sz="2000" dirty="0"/>
                  <a:t> non nul, la somme de ce nombre et de son produit avec les deux entiers qui l’encadrent est un cube parfait </a:t>
                </a:r>
                <a:r>
                  <a:rPr lang="fr-FR" sz="2000" dirty="0" smtClean="0"/>
                  <a:t>(c’est </a:t>
                </a:r>
                <a:r>
                  <a:rPr lang="fr-FR" sz="2000" dirty="0"/>
                  <a:t>à dire le cube d’un entier naturel</a:t>
                </a:r>
                <a:r>
                  <a:rPr lang="fr-FR" sz="2000" dirty="0" smtClean="0"/>
                  <a:t>).</a:t>
                </a:r>
              </a:p>
              <a:p>
                <a:pPr hangingPunct="0"/>
                <a:r>
                  <a:rPr lang="fr-FR" sz="2000" u="sng" dirty="0"/>
                  <a:t>Première </a:t>
                </a:r>
                <a:r>
                  <a:rPr lang="fr-FR" sz="2000" u="sng" dirty="0" smtClean="0"/>
                  <a:t>étape</a:t>
                </a:r>
                <a:r>
                  <a:rPr lang="fr-FR" sz="2000" dirty="0" smtClean="0"/>
                  <a:t>:   </a:t>
                </a:r>
                <a:r>
                  <a:rPr lang="fr-FR" sz="2000" dirty="0"/>
                  <a:t>Comprendre </a:t>
                </a:r>
                <a:r>
                  <a:rPr lang="fr-FR" sz="2000" dirty="0" smtClean="0"/>
                  <a:t>l’énoncé</a:t>
                </a:r>
                <a:br>
                  <a:rPr lang="fr-FR" sz="2000" dirty="0" smtClean="0"/>
                </a:br>
                <a:endParaRPr lang="fr-FR" sz="2000" dirty="0" smtClean="0"/>
              </a:p>
              <a:p>
                <a:pPr hangingPunct="0"/>
                <a:r>
                  <a:rPr lang="fr-FR" sz="2000" u="sng" dirty="0"/>
                  <a:t>Deuxième </a:t>
                </a:r>
                <a:r>
                  <a:rPr lang="fr-FR" sz="2000" u="sng" dirty="0" smtClean="0"/>
                  <a:t>étape</a:t>
                </a:r>
                <a:r>
                  <a:rPr lang="fr-FR" sz="2000" dirty="0" smtClean="0"/>
                  <a:t>: Démonstration</a:t>
                </a:r>
              </a:p>
              <a:p>
                <a:pPr hangingPunct="0"/>
                <a:endParaRPr lang="fr-FR" sz="2000" dirty="0"/>
              </a:p>
              <a:p>
                <a:pPr hangingPunct="0"/>
                <a:endParaRPr lang="fr-FR" sz="2000" dirty="0" smtClean="0"/>
              </a:p>
              <a:p>
                <a:pPr hangingPunct="0"/>
                <a:endParaRPr lang="fr-FR" sz="2000" dirty="0"/>
              </a:p>
              <a:p>
                <a:pPr hangingPunct="0"/>
                <a:r>
                  <a:rPr lang="fr-FR" sz="2000" dirty="0"/>
                  <a:t>Pour démontrer qu’une propriété est </a:t>
                </a:r>
                <a:r>
                  <a:rPr lang="fr-FR" sz="2000" dirty="0" smtClean="0"/>
                  <a:t>vraie, </a:t>
                </a:r>
                <a:r>
                  <a:rPr lang="fr-FR" sz="2000" dirty="0"/>
                  <a:t>il </a:t>
                </a:r>
                <a:r>
                  <a:rPr lang="fr-FR" sz="2000" dirty="0" smtClean="0"/>
                  <a:t>faut…</a:t>
                </a:r>
              </a:p>
              <a:p>
                <a:pPr marL="0" indent="0">
                  <a:buNone/>
                </a:pPr>
                <a:endParaRPr lang="fr-FR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450905"/>
                <a:ext cx="10377353" cy="4704235"/>
              </a:xfrm>
              <a:blipFill rotWithShape="0">
                <a:blip r:embed="rId3"/>
                <a:stretch>
                  <a:fillRect l="-235" t="-777" r="-82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38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312827" cy="1320800"/>
          </a:xfrm>
        </p:spPr>
        <p:txBody>
          <a:bodyPr/>
          <a:lstStyle/>
          <a:p>
            <a:r>
              <a:rPr lang="fr-FR" dirty="0"/>
              <a:t>3</a:t>
            </a:r>
            <a:r>
              <a:rPr lang="fr-FR" dirty="0" smtClean="0"/>
              <a:t>. Démontrer une égalité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1450905"/>
                <a:ext cx="10377353" cy="4704235"/>
              </a:xfrm>
            </p:spPr>
            <p:txBody>
              <a:bodyPr>
                <a:normAutofit/>
              </a:bodyPr>
              <a:lstStyle/>
              <a:p>
                <a:pPr hangingPunct="0"/>
                <a:r>
                  <a:rPr lang="fr-FR" sz="2000" dirty="0" smtClean="0"/>
                  <a:t>Démontrer que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endParaRPr lang="fr-FR" sz="2000" b="1" dirty="0" smtClean="0">
                  <a:solidFill>
                    <a:srgbClr val="0070C0"/>
                  </a:solidFill>
                </a:endParaRPr>
              </a:p>
              <a:p>
                <a:pPr hangingPunct="0"/>
                <a:r>
                  <a:rPr lang="fr-FR" sz="2000" u="sng" dirty="0"/>
                  <a:t>Première </a:t>
                </a:r>
                <a:r>
                  <a:rPr lang="fr-FR" sz="2000" u="sng" dirty="0" smtClean="0"/>
                  <a:t>méthode</a:t>
                </a:r>
                <a:r>
                  <a:rPr lang="fr-FR" sz="2000" dirty="0" smtClean="0"/>
                  <a:t>: méthode directe</a:t>
                </a:r>
              </a:p>
              <a:p>
                <a:pPr hangingPunct="0"/>
                <a:r>
                  <a:rPr lang="fr-FR" sz="2000" dirty="0" smtClean="0"/>
                  <a:t>Montrer que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11−6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−3)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r-FR" sz="2000" dirty="0" smtClean="0"/>
              </a:p>
              <a:p>
                <a:pPr hangingPunct="0"/>
                <a:endParaRPr lang="fr-FR" sz="2000" dirty="0"/>
              </a:p>
              <a:p>
                <a:pPr hangingPunct="0"/>
                <a:r>
                  <a:rPr lang="fr-FR" sz="2000" u="sng" dirty="0" smtClean="0"/>
                  <a:t>Deuxième méthode:</a:t>
                </a:r>
                <a:r>
                  <a:rPr lang="fr-FR" sz="2000" dirty="0" smtClean="0"/>
                  <a:t> méthode du résultat intermédiaire</a:t>
                </a:r>
              </a:p>
              <a:p>
                <a:pPr hangingPunct="0"/>
                <a:r>
                  <a:rPr lang="fr-FR" sz="2000" dirty="0" smtClean="0"/>
                  <a:t>Montrer que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+1)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</m:t>
                    </m:r>
                  </m:oMath>
                </a14:m>
                <a:endParaRPr lang="fr-FR" sz="2000" dirty="0" smtClean="0"/>
              </a:p>
              <a:p>
                <a:pPr hangingPunct="0"/>
                <a:endParaRPr lang="fr-FR" sz="2000" dirty="0"/>
              </a:p>
              <a:p>
                <a:pPr hangingPunct="0"/>
                <a:endParaRPr lang="fr-FR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450905"/>
                <a:ext cx="10377353" cy="4704235"/>
              </a:xfrm>
              <a:blipFill rotWithShape="0">
                <a:blip r:embed="rId3"/>
                <a:stretch>
                  <a:fillRect l="-235" t="-7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50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312827" cy="1320800"/>
          </a:xfrm>
        </p:spPr>
        <p:txBody>
          <a:bodyPr/>
          <a:lstStyle/>
          <a:p>
            <a:r>
              <a:rPr lang="fr-FR" dirty="0"/>
              <a:t>3</a:t>
            </a:r>
            <a:r>
              <a:rPr lang="fr-FR" dirty="0" smtClean="0"/>
              <a:t>. Démontrer une égalité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1450905"/>
                <a:ext cx="10377353" cy="4704235"/>
              </a:xfrm>
            </p:spPr>
            <p:txBody>
              <a:bodyPr>
                <a:normAutofit/>
              </a:bodyPr>
              <a:lstStyle/>
              <a:p>
                <a:pPr hangingPunct="0"/>
                <a:r>
                  <a:rPr lang="fr-FR" sz="2000" dirty="0" smtClean="0"/>
                  <a:t>Démontrer que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endParaRPr lang="fr-FR" sz="2000" b="1" dirty="0" smtClean="0">
                  <a:solidFill>
                    <a:srgbClr val="0070C0"/>
                  </a:solidFill>
                </a:endParaRPr>
              </a:p>
              <a:p>
                <a:pPr hangingPunct="0"/>
                <a:r>
                  <a:rPr lang="fr-FR" sz="2000" u="sng" dirty="0" smtClean="0"/>
                  <a:t>Troisième méthode</a:t>
                </a:r>
                <a:r>
                  <a:rPr lang="fr-FR" sz="2000" dirty="0" smtClean="0"/>
                  <a:t>: méthode de la différence</a:t>
                </a:r>
              </a:p>
              <a:p>
                <a:pPr hangingPunct="0"/>
                <a:r>
                  <a:rPr lang="fr-FR" sz="2000" dirty="0" smtClean="0"/>
                  <a:t>Montrer que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4.5</m:t>
                        </m:r>
                      </m:e>
                    </m:rad>
                  </m:oMath>
                </a14:m>
                <a:endParaRPr lang="fr-FR" sz="2000" dirty="0" smtClean="0"/>
              </a:p>
              <a:p>
                <a:pPr hangingPunct="0"/>
                <a:endParaRPr lang="fr-FR" sz="2000" dirty="0"/>
              </a:p>
              <a:p>
                <a:pPr hangingPunct="0"/>
                <a:endParaRPr lang="fr-FR" sz="2000" dirty="0" smtClean="0"/>
              </a:p>
              <a:p>
                <a:pPr hangingPunct="0"/>
                <a:endParaRPr lang="fr-FR" sz="2000" dirty="0"/>
              </a:p>
              <a:p>
                <a:pPr hangingPunct="0"/>
                <a:endParaRPr lang="fr-FR" sz="2000" dirty="0" smtClean="0"/>
              </a:p>
              <a:p>
                <a:pPr hangingPunct="0"/>
                <a:endParaRPr lang="fr-FR" sz="2000" dirty="0"/>
              </a:p>
              <a:p>
                <a:pPr hangingPunct="0"/>
                <a:endParaRPr lang="fr-FR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450905"/>
                <a:ext cx="10377353" cy="4704235"/>
              </a:xfrm>
              <a:blipFill rotWithShape="0">
                <a:blip r:embed="rId3"/>
                <a:stretch>
                  <a:fillRect l="-235" t="-7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96" y="3109368"/>
            <a:ext cx="28575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122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</a:t>
            </a:r>
            <a:r>
              <a:rPr lang="fr-FR" dirty="0" smtClean="0"/>
              <a:t>22: Démonstration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Comment démontrer…</a:t>
            </a:r>
            <a:endParaRPr lang="fr-FR" sz="18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08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160</Words>
  <Application>Microsoft Office PowerPoint</Application>
  <PresentationFormat>Grand écran</PresentationFormat>
  <Paragraphs>46</Paragraphs>
  <Slides>7</Slides>
  <Notes>7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Trebuchet MS</vt:lpstr>
      <vt:lpstr>Wingdings 3</vt:lpstr>
      <vt:lpstr>Facet</vt:lpstr>
      <vt:lpstr>Microsoft Equation 3.0</vt:lpstr>
      <vt:lpstr>Seconde 8 Module 22</vt:lpstr>
      <vt:lpstr>Module 22: Démonstration</vt:lpstr>
      <vt:lpstr>1. Démontrer qu’une propriété est fausse</vt:lpstr>
      <vt:lpstr>2. Démontrer qu’une propriété est vraie</vt:lpstr>
      <vt:lpstr>3. Démontrer une égalité</vt:lpstr>
      <vt:lpstr>3. Démontrer une égalité</vt:lpstr>
      <vt:lpstr>Module 22: Démonstration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273</cp:revision>
  <cp:lastPrinted>2015-09-21T20:46:19Z</cp:lastPrinted>
  <dcterms:created xsi:type="dcterms:W3CDTF">2015-08-30T19:31:28Z</dcterms:created>
  <dcterms:modified xsi:type="dcterms:W3CDTF">2016-03-28T20:33:59Z</dcterms:modified>
</cp:coreProperties>
</file>