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89" r:id="rId4"/>
    <p:sldId id="278" r:id="rId5"/>
    <p:sldId id="290" r:id="rId6"/>
    <p:sldId id="291" r:id="rId7"/>
    <p:sldId id="292" r:id="rId8"/>
    <p:sldId id="294" r:id="rId9"/>
    <p:sldId id="293" r:id="rId10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445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623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14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14: Algorithmique #4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Boucle itérative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Un volontaire ?</a:t>
            </a:r>
            <a:endParaRPr lang="fr-FR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101300"/>
              </p:ext>
            </p:extLst>
          </p:nvPr>
        </p:nvGraphicFramePr>
        <p:xfrm>
          <a:off x="4433877" y="3280412"/>
          <a:ext cx="5542512" cy="1283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1876"/>
                <a:gridCol w="461876"/>
                <a:gridCol w="461876"/>
                <a:gridCol w="461876"/>
                <a:gridCol w="461876"/>
                <a:gridCol w="461876"/>
                <a:gridCol w="461876"/>
                <a:gridCol w="461876"/>
                <a:gridCol w="461876"/>
                <a:gridCol w="461876"/>
                <a:gridCol w="461876"/>
                <a:gridCol w="461876"/>
              </a:tblGrid>
              <a:tr h="42799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99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99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890168"/>
              </p:ext>
            </p:extLst>
          </p:nvPr>
        </p:nvGraphicFramePr>
        <p:xfrm>
          <a:off x="4433877" y="1153465"/>
          <a:ext cx="2771256" cy="1283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1876"/>
                <a:gridCol w="461876"/>
                <a:gridCol w="461876"/>
                <a:gridCol w="461876"/>
                <a:gridCol w="461876"/>
                <a:gridCol w="461876"/>
              </a:tblGrid>
              <a:tr h="42799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99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99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11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boucle itérative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8549"/>
            <a:ext cx="8596668" cy="4512813"/>
          </a:xfrm>
        </p:spPr>
        <p:txBody>
          <a:bodyPr>
            <a:normAutofit/>
          </a:bodyPr>
          <a:lstStyle/>
          <a:p>
            <a:r>
              <a:rPr lang="fr-FR" sz="2400" dirty="0" smtClean="0">
                <a:ea typeface="Cambria Math" panose="02040503050406030204" pitchFamily="18" charset="0"/>
              </a:rPr>
              <a:t>Pour effectuer un programme, il est parfois nécessaire d’exécuter </a:t>
            </a:r>
            <a:r>
              <a:rPr lang="fr-FR" sz="24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plusieurs fois de suite</a:t>
            </a:r>
            <a:r>
              <a:rPr lang="fr-FR" sz="2400" b="1" dirty="0" smtClean="0">
                <a:ea typeface="Cambria Math" panose="02040503050406030204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la même tâche</a:t>
            </a:r>
            <a:r>
              <a:rPr lang="fr-FR" sz="2400" dirty="0" smtClean="0">
                <a:ea typeface="Cambria Math" panose="02040503050406030204" pitchFamily="18" charset="0"/>
              </a:rPr>
              <a:t>. </a:t>
            </a:r>
          </a:p>
          <a:p>
            <a:r>
              <a:rPr lang="fr-FR" sz="2400" dirty="0" smtClean="0">
                <a:ea typeface="Cambria Math" panose="02040503050406030204" pitchFamily="18" charset="0"/>
              </a:rPr>
              <a:t>En algorithmique, on dit qu’on utilise </a:t>
            </a:r>
            <a:r>
              <a:rPr lang="fr-FR" sz="2400" b="1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une boucle</a:t>
            </a:r>
            <a:r>
              <a:rPr lang="fr-FR" sz="2400" dirty="0" smtClean="0">
                <a:ea typeface="Cambria Math" panose="02040503050406030204" pitchFamily="18" charset="0"/>
              </a:rPr>
              <a:t>.</a:t>
            </a:r>
          </a:p>
          <a:p>
            <a:endParaRPr lang="fr-FR" sz="2400" dirty="0">
              <a:ea typeface="Cambria Math" panose="02040503050406030204" pitchFamily="18" charset="0"/>
            </a:endParaRPr>
          </a:p>
          <a:p>
            <a:r>
              <a:rPr lang="fr-FR" sz="2400" dirty="0" smtClean="0">
                <a:ea typeface="Cambria Math" panose="02040503050406030204" pitchFamily="18" charset="0"/>
              </a:rPr>
              <a:t>Un </a:t>
            </a:r>
            <a:r>
              <a:rPr lang="fr-FR" sz="24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compteur</a:t>
            </a:r>
          </a:p>
          <a:p>
            <a:r>
              <a:rPr lang="fr-FR" sz="2400" dirty="0" smtClean="0">
                <a:ea typeface="Cambria Math" panose="02040503050406030204" pitchFamily="18" charset="0"/>
              </a:rPr>
              <a:t>Un nombre « </a:t>
            </a:r>
            <a:r>
              <a:rPr lang="fr-FR" sz="2400" b="1" dirty="0" smtClean="0">
                <a:solidFill>
                  <a:srgbClr val="FFC000"/>
                </a:solidFill>
                <a:ea typeface="Cambria Math" panose="02040503050406030204" pitchFamily="18" charset="0"/>
              </a:rPr>
              <a:t>départ</a:t>
            </a:r>
            <a:r>
              <a:rPr lang="fr-FR" sz="2400" dirty="0" smtClean="0">
                <a:ea typeface="Cambria Math" panose="02040503050406030204" pitchFamily="18" charset="0"/>
              </a:rPr>
              <a:t> »</a:t>
            </a:r>
          </a:p>
          <a:p>
            <a:r>
              <a:rPr lang="fr-FR" sz="2400" dirty="0" smtClean="0">
                <a:ea typeface="Cambria Math" panose="02040503050406030204" pitchFamily="18" charset="0"/>
              </a:rPr>
              <a:t>Un nombre « </a:t>
            </a:r>
            <a:r>
              <a:rPr lang="fr-FR" sz="2400" b="1" dirty="0" smtClean="0">
                <a:solidFill>
                  <a:srgbClr val="7030A0"/>
                </a:solidFill>
                <a:ea typeface="Cambria Math" panose="02040503050406030204" pitchFamily="18" charset="0"/>
              </a:rPr>
              <a:t>arrivée</a:t>
            </a:r>
            <a:r>
              <a:rPr lang="fr-FR" sz="2400" dirty="0" smtClean="0">
                <a:ea typeface="Cambria Math" panose="02040503050406030204" pitchFamily="18" charset="0"/>
              </a:rPr>
              <a:t> »</a:t>
            </a:r>
            <a:endParaRPr lang="fr-FR" dirty="0" smtClean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913194" y="3057099"/>
            <a:ext cx="3220872" cy="196527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i</a:t>
            </a:r>
            <a:r>
              <a:rPr lang="fr-FR" sz="2400" dirty="0" smtClean="0">
                <a:ea typeface="Cambria Math" panose="02040503050406030204" pitchFamily="18" charset="0"/>
              </a:rPr>
              <a:t> est du type NOMBRE</a:t>
            </a:r>
          </a:p>
          <a:p>
            <a:pPr marL="0" indent="0">
              <a:buNone/>
            </a:pPr>
            <a:r>
              <a:rPr lang="fr-FR" sz="24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Pour</a:t>
            </a:r>
            <a:r>
              <a:rPr lang="fr-FR" sz="2400" dirty="0" smtClean="0">
                <a:ea typeface="Cambria Math" panose="02040503050406030204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i</a:t>
            </a:r>
            <a:r>
              <a:rPr lang="fr-FR" sz="2400" dirty="0" smtClean="0">
                <a:ea typeface="Cambria Math" panose="02040503050406030204" pitchFamily="18" charset="0"/>
              </a:rPr>
              <a:t> de </a:t>
            </a:r>
            <a:r>
              <a:rPr lang="fr-FR" sz="2400" b="1" dirty="0" smtClean="0">
                <a:solidFill>
                  <a:srgbClr val="FFC000"/>
                </a:solidFill>
                <a:ea typeface="Cambria Math" panose="02040503050406030204" pitchFamily="18" charset="0"/>
              </a:rPr>
              <a:t>1</a:t>
            </a:r>
            <a:r>
              <a:rPr lang="fr-FR" sz="2400" dirty="0" smtClean="0">
                <a:ea typeface="Cambria Math" panose="02040503050406030204" pitchFamily="18" charset="0"/>
              </a:rPr>
              <a:t> jusqu’à </a:t>
            </a:r>
            <a:r>
              <a:rPr lang="fr-FR" sz="2400" b="1" dirty="0" smtClean="0">
                <a:solidFill>
                  <a:srgbClr val="7030A0"/>
                </a:solidFill>
                <a:ea typeface="Cambria Math" panose="02040503050406030204" pitchFamily="18" charset="0"/>
              </a:rPr>
              <a:t>N</a:t>
            </a:r>
          </a:p>
          <a:p>
            <a:pPr marL="0" indent="0">
              <a:buNone/>
            </a:pPr>
            <a:r>
              <a:rPr lang="fr-FR" sz="2400" dirty="0" smtClean="0">
                <a:ea typeface="Cambria Math" panose="02040503050406030204" pitchFamily="18" charset="0"/>
              </a:rPr>
              <a:t>	Faire tâche […]</a:t>
            </a:r>
          </a:p>
          <a:p>
            <a:pPr marL="0" indent="0">
              <a:buNone/>
            </a:pPr>
            <a:r>
              <a:rPr lang="fr-FR" sz="2400" b="1" dirty="0" err="1" smtClean="0">
                <a:solidFill>
                  <a:srgbClr val="0070C0"/>
                </a:solidFill>
                <a:ea typeface="Cambria Math" panose="02040503050406030204" pitchFamily="18" charset="0"/>
              </a:rPr>
              <a:t>FinPour</a:t>
            </a:r>
            <a:endParaRPr lang="fr-FR" sz="2400" b="1" dirty="0" smtClean="0">
              <a:solidFill>
                <a:srgbClr val="0070C0"/>
              </a:solidFill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5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1: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81800" y="1450905"/>
                <a:ext cx="10295466" cy="3880773"/>
              </a:xfrm>
            </p:spPr>
            <p:txBody>
              <a:bodyPr/>
              <a:lstStyle/>
              <a:p>
                <a:r>
                  <a:rPr lang="fr-FR" dirty="0" smtClean="0"/>
                  <a:t>Écrire un algorithme pour calculer 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la somme </a:t>
                </a:r>
                <a:r>
                  <a:rPr lang="fr-FR" dirty="0" smtClean="0"/>
                  <a:t>des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fr-FR" dirty="0" smtClean="0">
                    <a:solidFill>
                      <a:srgbClr val="0070C0"/>
                    </a:solidFill>
                  </a:rPr>
                  <a:t> premiers nombres entiers </a:t>
                </a:r>
                <a:r>
                  <a:rPr lang="fr-FR" dirty="0" smtClean="0"/>
                  <a:t>positifs. </a:t>
                </a:r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800" y="1450905"/>
                <a:ext cx="10295466" cy="3880773"/>
              </a:xfrm>
              <a:blipFill rotWithShape="0">
                <a:blip r:embed="rId2"/>
                <a:stretch>
                  <a:fillRect l="-118" t="-3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sp>
        <p:nvSpPr>
          <p:cNvPr id="5" name="TextBox 4"/>
          <p:cNvSpPr txBox="1"/>
          <p:nvPr/>
        </p:nvSpPr>
        <p:spPr>
          <a:xfrm>
            <a:off x="286603" y="2132675"/>
            <a:ext cx="5240740" cy="452431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u="sng" dirty="0" smtClean="0">
                <a:latin typeface="Courier" pitchFamily="49" charset="0"/>
              </a:rPr>
              <a:t>Variables:</a:t>
            </a:r>
          </a:p>
          <a:p>
            <a:endParaRPr lang="fr-FR" u="sng" dirty="0">
              <a:latin typeface="Courier" pitchFamily="49" charset="0"/>
            </a:endParaRPr>
          </a:p>
          <a:p>
            <a:endParaRPr lang="fr-FR" u="sng" dirty="0" smtClean="0">
              <a:latin typeface="Courier" pitchFamily="49" charset="0"/>
            </a:endParaRPr>
          </a:p>
          <a:p>
            <a:endParaRPr lang="fr-FR" u="sng" dirty="0" smtClean="0">
              <a:latin typeface="Courier" pitchFamily="49" charset="0"/>
            </a:endParaRPr>
          </a:p>
          <a:p>
            <a:r>
              <a:rPr lang="fr-FR" u="sng" dirty="0" smtClean="0">
                <a:latin typeface="Courier" pitchFamily="49" charset="0"/>
              </a:rPr>
              <a:t>Début Algorithme:</a:t>
            </a:r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u="sng" dirty="0">
                <a:latin typeface="Courier" pitchFamily="49" charset="0"/>
              </a:rPr>
              <a:t>Fin Algorithme</a:t>
            </a:r>
            <a:r>
              <a:rPr lang="fr-FR" u="sng" dirty="0" smtClean="0">
                <a:latin typeface="Courier" pitchFamily="49" charset="0"/>
              </a:rPr>
              <a:t>: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374" y="2132675"/>
            <a:ext cx="4301571" cy="437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53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9663" y="1369019"/>
                <a:ext cx="5750761" cy="3880773"/>
              </a:xfrm>
            </p:spPr>
            <p:txBody>
              <a:bodyPr/>
              <a:lstStyle/>
              <a:p>
                <a:r>
                  <a:rPr lang="fr-FR" dirty="0" smtClean="0"/>
                  <a:t>Utilisez l’algorithme suivant pour compléter le tableau</a:t>
                </a:r>
              </a:p>
              <a:p>
                <a:endParaRPr lang="fr-FR" dirty="0"/>
              </a:p>
              <a:p>
                <a:endParaRPr lang="fr-FR" dirty="0" smtClean="0"/>
              </a:p>
              <a:p>
                <a:endParaRPr lang="fr-FR" dirty="0"/>
              </a:p>
              <a:p>
                <a:endParaRPr lang="fr-FR" dirty="0" smtClean="0"/>
              </a:p>
              <a:p>
                <a:r>
                  <a:rPr lang="fr-FR" dirty="0" smtClean="0"/>
                  <a:t>Donner une expression de la fonction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dirty="0" smtClean="0"/>
                  <a:t> qui, au nombre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fr-FR" dirty="0" smtClean="0"/>
                  <a:t> saisi, associe le nombre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fr-FR" dirty="0" smtClean="0"/>
                  <a:t> en sortie.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9663" y="1369019"/>
                <a:ext cx="5750761" cy="3880773"/>
              </a:xfrm>
              <a:blipFill rotWithShape="0">
                <a:blip r:embed="rId2"/>
                <a:stretch>
                  <a:fillRect l="-318" t="-1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0063" y="336289"/>
            <a:ext cx="5318739" cy="26252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3087535"/>
                  </p:ext>
                </p:extLst>
              </p:nvPr>
            </p:nvGraphicFramePr>
            <p:xfrm>
              <a:off x="199663" y="2083167"/>
              <a:ext cx="5433323" cy="122623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76189"/>
                    <a:gridCol w="776189"/>
                    <a:gridCol w="776189"/>
                    <a:gridCol w="776189"/>
                    <a:gridCol w="776189"/>
                    <a:gridCol w="776189"/>
                    <a:gridCol w="776189"/>
                  </a:tblGrid>
                  <a:tr h="61311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3200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fr-FR" sz="3200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80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80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80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80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800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800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 anchor="ctr"/>
                    </a:tc>
                  </a:tr>
                  <a:tr h="61311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i="1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3087535"/>
                  </p:ext>
                </p:extLst>
              </p:nvPr>
            </p:nvGraphicFramePr>
            <p:xfrm>
              <a:off x="199663" y="2083167"/>
              <a:ext cx="5433323" cy="122623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76189"/>
                    <a:gridCol w="776189"/>
                    <a:gridCol w="776189"/>
                    <a:gridCol w="776189"/>
                    <a:gridCol w="776189"/>
                    <a:gridCol w="776189"/>
                    <a:gridCol w="776189"/>
                  </a:tblGrid>
                  <a:tr h="613119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4"/>
                          <a:stretch>
                            <a:fillRect l="-781" t="-990" r="-600781" b="-10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4"/>
                          <a:stretch>
                            <a:fillRect l="-101575" t="-990" r="-505512" b="-10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4"/>
                          <a:stretch>
                            <a:fillRect l="-200000" t="-990" r="-401563" b="-10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4"/>
                          <a:stretch>
                            <a:fillRect l="-302362" t="-990" r="-304724" b="-10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4"/>
                          <a:stretch>
                            <a:fillRect l="-399219" t="-990" r="-202344" b="-10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4"/>
                          <a:stretch>
                            <a:fillRect l="-503150" t="-990" r="-103937" b="-10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4"/>
                          <a:stretch>
                            <a:fillRect l="-598438" t="-990" r="-3125" b="-101980"/>
                          </a:stretch>
                        </a:blipFill>
                      </a:tcPr>
                    </a:tc>
                  </a:tr>
                  <a:tr h="613119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4"/>
                          <a:stretch>
                            <a:fillRect l="-781" t="-100990" r="-600781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4"/>
                          <a:stretch>
                            <a:fillRect l="-101575" t="-100990" r="-505512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6122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3: Algorithme et Probabilité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7257"/>
            <a:ext cx="8596668" cy="3880773"/>
          </a:xfrm>
        </p:spPr>
        <p:txBody>
          <a:bodyPr/>
          <a:lstStyle/>
          <a:p>
            <a:r>
              <a:rPr lang="fr-FR" dirty="0" smtClean="0"/>
              <a:t>Pile ou face:</a:t>
            </a:r>
            <a:br>
              <a:rPr lang="fr-FR" dirty="0" smtClean="0"/>
            </a:br>
            <a:r>
              <a:rPr lang="fr-FR" dirty="0" smtClean="0"/>
              <a:t>Lancer N fois une pièce. Afficher le nombre de « Pile » et « Face ».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435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4: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7257"/>
            <a:ext cx="8596668" cy="3880773"/>
          </a:xfrm>
        </p:spPr>
        <p:txBody>
          <a:bodyPr/>
          <a:lstStyle/>
          <a:p>
            <a:r>
              <a:rPr lang="fr-FR" dirty="0" smtClean="0"/>
              <a:t>Expliquer l’algorithme suivant: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Remplacer les « ? ? ? ? ? ? » par une phrase.</a:t>
            </a:r>
          </a:p>
          <a:p>
            <a:endParaRPr lang="fr-FR" dirty="0"/>
          </a:p>
          <a:p>
            <a:r>
              <a:rPr lang="fr-FR" dirty="0" smtClean="0"/>
              <a:t>Que peut-on prévoir en sortie 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343" y="166949"/>
            <a:ext cx="6175456" cy="531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89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14: Algorithmique #4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Boucle itérative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985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170</Words>
  <Application>Microsoft Office PowerPoint</Application>
  <PresentationFormat>Widescreen</PresentationFormat>
  <Paragraphs>72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 Math</vt:lpstr>
      <vt:lpstr>Courier</vt:lpstr>
      <vt:lpstr>Trebuchet MS</vt:lpstr>
      <vt:lpstr>Wingdings 3</vt:lpstr>
      <vt:lpstr>Facet</vt:lpstr>
      <vt:lpstr>Seconde 8 Module 14</vt:lpstr>
      <vt:lpstr>Module 14: Algorithmique #4</vt:lpstr>
      <vt:lpstr>Activité:</vt:lpstr>
      <vt:lpstr>La boucle itérative</vt:lpstr>
      <vt:lpstr>Exercice 1:</vt:lpstr>
      <vt:lpstr>Exercice 2</vt:lpstr>
      <vt:lpstr>Exercice 3: Algorithme et Probabilité</vt:lpstr>
      <vt:lpstr>Exercice 4:</vt:lpstr>
      <vt:lpstr>Module 14: Algorithmique #4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219</cp:revision>
  <cp:lastPrinted>2015-09-21T20:46:19Z</cp:lastPrinted>
  <dcterms:created xsi:type="dcterms:W3CDTF">2015-08-30T19:31:28Z</dcterms:created>
  <dcterms:modified xsi:type="dcterms:W3CDTF">2016-01-11T21:58:23Z</dcterms:modified>
</cp:coreProperties>
</file>