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89" r:id="rId4"/>
    <p:sldId id="290" r:id="rId5"/>
    <p:sldId id="291" r:id="rId6"/>
    <p:sldId id="292" r:id="rId7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25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</a:t>
            </a:r>
            <a:r>
              <a:rPr lang="fr-FR" sz="3200" dirty="0" smtClean="0"/>
              <a:t>13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</a:t>
            </a:r>
            <a:r>
              <a:rPr lang="fr-FR" dirty="0" smtClean="0"/>
              <a:t>13: Fonctions affines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Revoir les notions vues en cours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Exercice 1: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4553"/>
            <a:ext cx="8596668" cy="3880773"/>
          </a:xfrm>
        </p:spPr>
        <p:txBody>
          <a:bodyPr/>
          <a:lstStyle/>
          <a:p>
            <a:r>
              <a:rPr lang="fr-FR" dirty="0" smtClean="0"/>
              <a:t>Parmi les fonctions dont les formules sont données ci-dessous, quelles sont les fonctions affines ? ( Justifiez )</a:t>
            </a:r>
          </a:p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57860889"/>
                  </p:ext>
                </p:extLst>
              </p:nvPr>
            </p:nvGraphicFramePr>
            <p:xfrm>
              <a:off x="1431499" y="2316454"/>
              <a:ext cx="8094638" cy="322886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3260486"/>
                    <a:gridCol w="786833"/>
                    <a:gridCol w="3286889"/>
                    <a:gridCol w="760430"/>
                  </a:tblGrid>
                  <a:tr h="645773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=1 −3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=8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5773">
                    <a:tc>
                      <a:txBody>
                        <a:bodyPr/>
                        <a:lstStyle/>
                        <a:p>
                          <a:pPr marL="0" marR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𝑔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ra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+3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5773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e>
                                </m:ra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𝑙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−2 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5773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+5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den>
                                </m:f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5773"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𝑛</m:t>
                                </m:r>
                                <m:d>
                                  <m:d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7</m:t>
                                    </m:r>
                                  </m:den>
                                </m:f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𝑜</m:t>
                                </m:r>
                                <m:d>
                                  <m:d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=1+</m:t>
                                </m:r>
                                <m:f>
                                  <m:f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fr-FR" sz="1800" i="1" kern="1200" smtClean="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800" b="0" i="1" kern="1200" smtClean="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en-US" sz="1800" b="0" i="1" kern="1200" smtClean="0">
                                            <a:solidFill>
                                              <a:schemeClr val="dk1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57860889"/>
                  </p:ext>
                </p:extLst>
              </p:nvPr>
            </p:nvGraphicFramePr>
            <p:xfrm>
              <a:off x="1431499" y="2316454"/>
              <a:ext cx="8094638" cy="3228865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3260486"/>
                    <a:gridCol w="786833"/>
                    <a:gridCol w="3286889"/>
                    <a:gridCol w="760430"/>
                  </a:tblGrid>
                  <a:tr h="64577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7" t="-943" r="-148785" b="-4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23562" t="-943" r="-23562" b="-4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577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7" t="-100943" r="-148785" b="-3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23562" t="-100943" r="-23562" b="-3028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577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7" t="-199065" r="-148785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23562" t="-199065" r="-23562" b="-2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577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7" t="-301887" r="-148785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23562" t="-301887" r="-23562" b="-10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64577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87" t="-401887" r="-148785" b="-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2"/>
                          <a:stretch>
                            <a:fillRect l="-123562" t="-401887" r="-23562" b="-1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19475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664" y="208113"/>
            <a:ext cx="8596668" cy="1320800"/>
          </a:xfrm>
        </p:spPr>
        <p:txBody>
          <a:bodyPr/>
          <a:lstStyle/>
          <a:p>
            <a:r>
              <a:rPr lang="fr-FR" dirty="0" smtClean="0"/>
              <a:t>Exercice 2: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03013641"/>
                  </p:ext>
                </p:extLst>
              </p:nvPr>
            </p:nvGraphicFramePr>
            <p:xfrm>
              <a:off x="377080" y="792326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Content Placeholder 6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203013641"/>
                  </p:ext>
                </p:extLst>
              </p:nvPr>
            </p:nvGraphicFramePr>
            <p:xfrm>
              <a:off x="377080" y="792326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2"/>
                          <a:stretch>
                            <a:fillRect t="-685" r="-121994" b="-1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9485821"/>
                  </p:ext>
                </p:extLst>
              </p:nvPr>
            </p:nvGraphicFramePr>
            <p:xfrm>
              <a:off x="377082" y="5935960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d>
                                  <m:d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4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7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69485821"/>
                  </p:ext>
                </p:extLst>
              </p:nvPr>
            </p:nvGraphicFramePr>
            <p:xfrm>
              <a:off x="377082" y="5935960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3"/>
                          <a:stretch>
                            <a:fillRect t="-685" r="-121994" b="-1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68700361"/>
                  </p:ext>
                </p:extLst>
              </p:nvPr>
            </p:nvGraphicFramePr>
            <p:xfrm>
              <a:off x="384967" y="4945324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𝑗</m:t>
                                </m:r>
                                <m:d>
                                  <m:d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=2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−3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8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68700361"/>
                  </p:ext>
                </p:extLst>
              </p:nvPr>
            </p:nvGraphicFramePr>
            <p:xfrm>
              <a:off x="384967" y="4945324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4"/>
                          <a:stretch>
                            <a:fillRect t="-690" r="-121701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5678813"/>
                  </p:ext>
                </p:extLst>
              </p:nvPr>
            </p:nvGraphicFramePr>
            <p:xfrm>
              <a:off x="384967" y="3975146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𝑖</m:t>
                                </m:r>
                                <m:d>
                                  <m:d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num>
                                  <m:den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+1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45678813"/>
                  </p:ext>
                </p:extLst>
              </p:nvPr>
            </p:nvGraphicFramePr>
            <p:xfrm>
              <a:off x="384967" y="3975146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5"/>
                          <a:stretch>
                            <a:fillRect t="-690" r="-121701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0177392"/>
                  </p:ext>
                </p:extLst>
              </p:nvPr>
            </p:nvGraphicFramePr>
            <p:xfrm>
              <a:off x="384967" y="2920710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=2−</m:t>
                                </m:r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1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0177392"/>
                  </p:ext>
                </p:extLst>
              </p:nvPr>
            </p:nvGraphicFramePr>
            <p:xfrm>
              <a:off x="384967" y="2920710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6"/>
                          <a:stretch>
                            <a:fillRect t="-690" r="-121701" b="-13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8676108"/>
                  </p:ext>
                </p:extLst>
              </p:nvPr>
            </p:nvGraphicFramePr>
            <p:xfrm>
              <a:off x="384967" y="1863342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𝑔</m:t>
                                </m:r>
                                <m:d>
                                  <m:dPr>
                                    <m:ctrlPr>
                                      <a:rPr lang="fr-FR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n-US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=−1</m:t>
                                </m:r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8676108"/>
                  </p:ext>
                </p:extLst>
              </p:nvPr>
            </p:nvGraphicFramePr>
            <p:xfrm>
              <a:off x="384967" y="1863342"/>
              <a:ext cx="4590701" cy="881452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077933"/>
                    <a:gridCol w="615730"/>
                    <a:gridCol w="1897038"/>
                  </a:tblGrid>
                  <a:tr h="440726">
                    <a:tc rowSpan="2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7"/>
                          <a:stretch>
                            <a:fillRect t="-685" r="-121701" b="-13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40726">
                    <a:tc v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82686" y="482179"/>
            <a:ext cx="5318859" cy="608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478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2179"/>
            <a:ext cx="8596668" cy="1320800"/>
          </a:xfrm>
        </p:spPr>
        <p:txBody>
          <a:bodyPr/>
          <a:lstStyle/>
          <a:p>
            <a:r>
              <a:rPr lang="fr-FR" dirty="0" smtClean="0"/>
              <a:t>Exercice 3:</a:t>
            </a:r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2686" y="482179"/>
            <a:ext cx="5318859" cy="608351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AutoNum type="arabicPeriod"/>
                </a:pPr>
                <a:r>
                  <a:rPr lang="fr-FR" dirty="0" smtClean="0"/>
                  <a:t>Déterminer </a:t>
                </a:r>
                <a:r>
                  <a:rPr lang="fr-FR" dirty="0"/>
                  <a:t>l’expression de la fonction linéaire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</a:rPr>
                      <m:t>𝒇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en-US" dirty="0" smtClean="0"/>
                  <a:t>    </a:t>
                </a:r>
                <a:r>
                  <a:rPr lang="fr-FR" dirty="0" smtClean="0"/>
                  <a:t>sachant </a:t>
                </a:r>
                <a:r>
                  <a:rPr lang="fr-FR" dirty="0"/>
                  <a:t>que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FF0000"/>
                        </a:solidFill>
                      </a:rPr>
                      <m:t>𝒇</m:t>
                    </m:r>
                    <m:r>
                      <a:rPr lang="fr-FR" b="1" i="1"/>
                      <m:t>(−</m:t>
                    </m:r>
                    <m:r>
                      <a:rPr lang="fr-FR" b="1" i="1"/>
                      <m:t>𝟏</m:t>
                    </m:r>
                    <m:r>
                      <a:rPr lang="fr-FR" b="1" i="1"/>
                      <m:t>)=</m:t>
                    </m:r>
                    <m:r>
                      <a:rPr lang="fr-FR" b="1" i="1"/>
                      <m:t>𝟐</m:t>
                    </m:r>
                  </m:oMath>
                </a14:m>
                <a:r>
                  <a:rPr lang="fr-FR" dirty="0" smtClean="0"/>
                  <a:t>.</a:t>
                </a:r>
                <a:br>
                  <a:rPr lang="fr-FR" dirty="0" smtClean="0"/>
                </a:br>
                <a:endParaRPr lang="fr-FR" dirty="0" smtClean="0"/>
              </a:p>
              <a:p>
                <a:pPr>
                  <a:buAutoNum type="arabicPeriod"/>
                </a:pPr>
                <a:r>
                  <a:rPr lang="fr-FR" dirty="0" smtClean="0"/>
                  <a:t>Déterminer </a:t>
                </a:r>
                <a:r>
                  <a:rPr lang="fr-FR" dirty="0"/>
                  <a:t>l’expression de la fonction </a:t>
                </a:r>
                <a:r>
                  <a:rPr lang="fr-FR" dirty="0" smtClean="0"/>
                  <a:t>affine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0070C0"/>
                        </a:solidFill>
                      </a:rPr>
                      <m:t>𝒈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r>
                  <a:rPr lang="fr-FR" dirty="0" smtClean="0"/>
                  <a:t>sachant </a:t>
                </a:r>
                <a:r>
                  <a:rPr lang="fr-FR" dirty="0"/>
                  <a:t>que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0070C0"/>
                        </a:solidFill>
                      </a:rPr>
                      <m:t>𝒈</m:t>
                    </m:r>
                    <m:r>
                      <a:rPr lang="fr-FR" b="1" i="1"/>
                      <m:t>(−</m:t>
                    </m:r>
                    <m:r>
                      <a:rPr lang="fr-FR" b="1" i="1"/>
                      <m:t>𝟏</m:t>
                    </m:r>
                    <m:r>
                      <a:rPr lang="fr-FR" b="1" i="1"/>
                      <m:t>)=</m:t>
                    </m:r>
                    <m:r>
                      <a:rPr lang="fr-FR" b="1" i="1"/>
                      <m:t>𝟐</m:t>
                    </m:r>
                  </m:oMath>
                </a14:m>
                <a:r>
                  <a:rPr lang="fr-FR" dirty="0"/>
                  <a:t> et </a:t>
                </a:r>
                <a14:m>
                  <m:oMath xmlns:m="http://schemas.openxmlformats.org/officeDocument/2006/math">
                    <m:r>
                      <a:rPr lang="fr-FR" b="1" i="1" smtClean="0">
                        <a:solidFill>
                          <a:srgbClr val="0070C0"/>
                        </a:solidFill>
                      </a:rPr>
                      <m:t>𝒈</m:t>
                    </m:r>
                    <m:r>
                      <a:rPr lang="fr-FR" b="1" i="1"/>
                      <m:t>(</m:t>
                    </m:r>
                    <m:r>
                      <a:rPr lang="fr-FR" b="1" i="1"/>
                      <m:t>𝟑</m:t>
                    </m:r>
                    <m:r>
                      <a:rPr lang="fr-FR" b="1" i="1"/>
                      <m:t>)=</m:t>
                    </m:r>
                    <m:r>
                      <a:rPr lang="fr-FR" b="1" i="1"/>
                      <m:t>𝟐</m:t>
                    </m:r>
                  </m:oMath>
                </a14:m>
                <a:r>
                  <a:rPr lang="fr-FR" dirty="0"/>
                  <a:t>.</a:t>
                </a:r>
              </a:p>
              <a:p>
                <a:endParaRPr lang="fr-FR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13" t="-9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7226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</a:t>
            </a:r>
            <a:r>
              <a:rPr lang="fr-FR" dirty="0" smtClean="0"/>
              <a:t>13: Fonctions affines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Revoir les notions vues en cours</a:t>
            </a:r>
            <a:endParaRPr lang="fr-FR" sz="1600" dirty="0" smtClean="0"/>
          </a:p>
          <a:p>
            <a:pPr lvl="1"/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3146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88</Words>
  <Application>Microsoft Office PowerPoint</Application>
  <PresentationFormat>Widescreen</PresentationFormat>
  <Paragraphs>36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Cambria Math</vt:lpstr>
      <vt:lpstr>Trebuchet MS</vt:lpstr>
      <vt:lpstr>Wingdings 3</vt:lpstr>
      <vt:lpstr>Facet</vt:lpstr>
      <vt:lpstr>Seconde 8 Module 13</vt:lpstr>
      <vt:lpstr>Module 13: Fonctions affines</vt:lpstr>
      <vt:lpstr>Exercice 1:</vt:lpstr>
      <vt:lpstr>Exercice 2:</vt:lpstr>
      <vt:lpstr>Exercice 3:</vt:lpstr>
      <vt:lpstr>Module 13: Fonctions affines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206</cp:revision>
  <cp:lastPrinted>2015-09-21T20:46:19Z</cp:lastPrinted>
  <dcterms:created xsi:type="dcterms:W3CDTF">2015-08-30T19:31:28Z</dcterms:created>
  <dcterms:modified xsi:type="dcterms:W3CDTF">2015-12-27T22:36:28Z</dcterms:modified>
</cp:coreProperties>
</file>