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6" r:id="rId2"/>
    <p:sldId id="258" r:id="rId3"/>
    <p:sldId id="278" r:id="rId4"/>
    <p:sldId id="263" r:id="rId5"/>
    <p:sldId id="287" r:id="rId6"/>
    <p:sldId id="288" r:id="rId7"/>
  </p:sldIdLst>
  <p:sldSz cx="12192000" cy="6858000"/>
  <p:notesSz cx="10234613" cy="70993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797022" y="0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743619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797022" y="6743619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C66289-F317-488E-A651-DE9EB69A389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3264610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434998" cy="35619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797247" y="0"/>
            <a:ext cx="4434998" cy="35619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87675" y="887413"/>
            <a:ext cx="4259263" cy="23955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23462" y="3416538"/>
            <a:ext cx="8187690" cy="279534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743104"/>
            <a:ext cx="4434998" cy="35619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797247" y="6743104"/>
            <a:ext cx="4434998" cy="35619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793F514F-A7C8-427B-A303-21D3C5AE99B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9203764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42228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22006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54450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38260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16646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30244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7073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3771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066609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6450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759310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10651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18494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3725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5706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9231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2917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298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8385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5997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4008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404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6765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ft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Seconde 8</a:t>
            </a:r>
            <a:br>
              <a:rPr lang="fr-FR" dirty="0" smtClean="0"/>
            </a:br>
            <a:r>
              <a:rPr lang="fr-FR" sz="3200" dirty="0" smtClean="0"/>
              <a:t>Module 12</a:t>
            </a:r>
            <a:endParaRPr lang="fr-FR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M. FELT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z="1000" dirty="0" smtClean="0"/>
              <a:t>08/12/2015</a:t>
            </a:r>
            <a:endParaRPr lang="fr-FR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9119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Module </a:t>
            </a:r>
            <a:r>
              <a:rPr lang="fr-FR" dirty="0" smtClean="0"/>
              <a:t>12: </a:t>
            </a:r>
            <a:r>
              <a:rPr lang="fr-FR" dirty="0" smtClean="0"/>
              <a:t>Algorithmique #3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smtClean="0"/>
              <a:t>Objectif:</a:t>
            </a:r>
            <a:endParaRPr lang="fr-FR" sz="2600" dirty="0" smtClean="0"/>
          </a:p>
          <a:p>
            <a:pPr lvl="1"/>
            <a:r>
              <a:rPr lang="fr-FR" sz="1800" dirty="0" smtClean="0"/>
              <a:t>Instruction conditionnelle</a:t>
            </a:r>
            <a:endParaRPr lang="fr-FR" sz="1600" dirty="0" smtClean="0"/>
          </a:p>
          <a:p>
            <a:pPr lvl="1"/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7252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Instruction conditionnelle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28549"/>
            <a:ext cx="8596668" cy="4512813"/>
          </a:xfrm>
        </p:spPr>
        <p:txBody>
          <a:bodyPr>
            <a:normAutofit/>
          </a:bodyPr>
          <a:lstStyle/>
          <a:p>
            <a:r>
              <a:rPr lang="fr-FR" sz="2400" dirty="0" smtClean="0">
                <a:ea typeface="Cambria Math" panose="02040503050406030204" pitchFamily="18" charset="0"/>
              </a:rPr>
              <a:t>La résolution de certains problèmes nécessite la mise en place d’un </a:t>
            </a:r>
            <a:r>
              <a:rPr lang="fr-FR" sz="2400" b="1" dirty="0" smtClean="0">
                <a:solidFill>
                  <a:srgbClr val="0070C0"/>
                </a:solidFill>
                <a:ea typeface="Cambria Math" panose="02040503050406030204" pitchFamily="18" charset="0"/>
              </a:rPr>
              <a:t>test</a:t>
            </a:r>
            <a:r>
              <a:rPr lang="fr-FR" sz="2400" dirty="0" smtClean="0">
                <a:solidFill>
                  <a:srgbClr val="0070C0"/>
                </a:solidFill>
                <a:ea typeface="Cambria Math" panose="02040503050406030204" pitchFamily="18" charset="0"/>
              </a:rPr>
              <a:t> </a:t>
            </a:r>
            <a:r>
              <a:rPr lang="fr-FR" sz="2400" dirty="0" smtClean="0">
                <a:ea typeface="Cambria Math" panose="02040503050406030204" pitchFamily="18" charset="0"/>
              </a:rPr>
              <a:t>pour effectuer une tâche:</a:t>
            </a:r>
          </a:p>
          <a:p>
            <a:pPr lvl="1"/>
            <a:r>
              <a:rPr lang="fr-FR" sz="1800" dirty="0" smtClean="0">
                <a:ea typeface="Cambria Math" panose="02040503050406030204" pitchFamily="18" charset="0"/>
              </a:rPr>
              <a:t>Si le test est </a:t>
            </a:r>
            <a:r>
              <a:rPr lang="fr-FR" sz="1800" dirty="0" smtClean="0">
                <a:solidFill>
                  <a:srgbClr val="00B050"/>
                </a:solidFill>
                <a:ea typeface="Cambria Math" panose="02040503050406030204" pitchFamily="18" charset="0"/>
              </a:rPr>
              <a:t>positif</a:t>
            </a:r>
            <a:r>
              <a:rPr lang="fr-FR" sz="1800" dirty="0" smtClean="0">
                <a:ea typeface="Cambria Math" panose="02040503050406030204" pitchFamily="18" charset="0"/>
              </a:rPr>
              <a:t>, on effectue la tâche.</a:t>
            </a:r>
          </a:p>
          <a:p>
            <a:pPr lvl="1"/>
            <a:r>
              <a:rPr lang="fr-FR" sz="1800" dirty="0" smtClean="0">
                <a:solidFill>
                  <a:srgbClr val="FF0000"/>
                </a:solidFill>
                <a:ea typeface="Cambria Math" panose="02040503050406030204" pitchFamily="18" charset="0"/>
              </a:rPr>
              <a:t>Sinon</a:t>
            </a:r>
            <a:r>
              <a:rPr lang="fr-FR" sz="1800" dirty="0" smtClean="0">
                <a:ea typeface="Cambria Math" panose="02040503050406030204" pitchFamily="18" charset="0"/>
              </a:rPr>
              <a:t> on effectue une autre tâche.</a:t>
            </a:r>
          </a:p>
          <a:p>
            <a:endParaRPr lang="fr-FR" sz="2000" dirty="0" smtClean="0">
              <a:ea typeface="Cambria Math" panose="02040503050406030204" pitchFamily="18" charset="0"/>
            </a:endParaRPr>
          </a:p>
          <a:p>
            <a:r>
              <a:rPr lang="fr-FR" sz="2000" dirty="0" smtClean="0">
                <a:ea typeface="Cambria Math" panose="02040503050406030204" pitchFamily="18" charset="0"/>
              </a:rPr>
              <a:t>Algorithmique:</a:t>
            </a:r>
          </a:p>
          <a:p>
            <a:pPr lvl="1"/>
            <a:r>
              <a:rPr lang="fr-FR" dirty="0" smtClean="0">
                <a:ea typeface="Cambria Math" panose="02040503050406030204" pitchFamily="18" charset="0"/>
              </a:rPr>
              <a:t>Si </a:t>
            </a:r>
            <a:r>
              <a:rPr lang="fr-FR" b="1" dirty="0" smtClean="0">
                <a:ea typeface="Cambria Math" panose="02040503050406030204" pitchFamily="18" charset="0"/>
              </a:rPr>
              <a:t>condition</a:t>
            </a:r>
          </a:p>
          <a:p>
            <a:pPr lvl="2"/>
            <a:r>
              <a:rPr lang="fr-FR" dirty="0" smtClean="0">
                <a:ea typeface="Cambria Math" panose="02040503050406030204" pitchFamily="18" charset="0"/>
              </a:rPr>
              <a:t>Alors tâche 1</a:t>
            </a:r>
          </a:p>
          <a:p>
            <a:pPr lvl="2"/>
            <a:r>
              <a:rPr lang="fr-FR" dirty="0" smtClean="0">
                <a:ea typeface="Cambria Math" panose="02040503050406030204" pitchFamily="18" charset="0"/>
              </a:rPr>
              <a:t>Sinon tâche 2</a:t>
            </a:r>
          </a:p>
          <a:p>
            <a:pPr lvl="1"/>
            <a:r>
              <a:rPr lang="fr-FR" dirty="0" smtClean="0">
                <a:ea typeface="Cambria Math" panose="02040503050406030204" pitchFamily="18" charset="0"/>
              </a:rPr>
              <a:t>Fin Si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3</a:t>
            </a:fld>
            <a:endParaRPr lang="fr-FR"/>
          </a:p>
        </p:txBody>
      </p:sp>
      <p:pic>
        <p:nvPicPr>
          <p:cNvPr id="1026" name="Picture 2" descr="Afficher l'image d'origin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4489" y="2527655"/>
            <a:ext cx="2145732" cy="2145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558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 1: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78201"/>
            <a:ext cx="8596668" cy="3880773"/>
          </a:xfrm>
        </p:spPr>
        <p:txBody>
          <a:bodyPr/>
          <a:lstStyle/>
          <a:p>
            <a:r>
              <a:rPr lang="fr-FR" sz="2800" dirty="0" smtClean="0">
                <a:ea typeface="Cambria Math" panose="02040503050406030204" pitchFamily="18" charset="0"/>
              </a:rPr>
              <a:t>Écrire un algorithme qui :</a:t>
            </a:r>
          </a:p>
          <a:p>
            <a:pPr lvl="1"/>
            <a:r>
              <a:rPr lang="fr-FR" sz="2000" dirty="0" smtClean="0">
                <a:ea typeface="Cambria Math" panose="02040503050406030204" pitchFamily="18" charset="0"/>
              </a:rPr>
              <a:t>prend en entrée l'âge de l’utilisateur.</a:t>
            </a:r>
          </a:p>
          <a:p>
            <a:pPr lvl="1"/>
            <a:r>
              <a:rPr lang="fr-FR" sz="2000" dirty="0">
                <a:ea typeface="Cambria Math" panose="02040503050406030204" pitchFamily="18" charset="0"/>
              </a:rPr>
              <a:t>retourne « Majeur » ou « Mineur </a:t>
            </a:r>
            <a:r>
              <a:rPr lang="fr-FR" sz="2000" dirty="0" smtClean="0">
                <a:ea typeface="Cambria Math" panose="02040503050406030204" pitchFamily="18" charset="0"/>
              </a:rPr>
              <a:t>»</a:t>
            </a:r>
          </a:p>
          <a:p>
            <a:pPr lvl="1"/>
            <a:endParaRPr lang="en-US" dirty="0">
              <a:ea typeface="Cambria Math" panose="02040503050406030204" pitchFamily="18" charset="0"/>
            </a:endParaRPr>
          </a:p>
          <a:p>
            <a:pPr lvl="1"/>
            <a:endParaRPr lang="fr-FR" dirty="0" smtClean="0">
              <a:ea typeface="Cambria Math" panose="02040503050406030204" pitchFamily="18" charset="0"/>
            </a:endParaRPr>
          </a:p>
          <a:p>
            <a:pPr lvl="1"/>
            <a:endParaRPr lang="fr-FR" dirty="0">
              <a:ea typeface="Cambria Math" panose="020405030504060302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4</a:t>
            </a:fld>
            <a:endParaRPr lang="fr-FR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91367" y="210331"/>
            <a:ext cx="5788637" cy="5021766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56845" y="0"/>
            <a:ext cx="5320922" cy="6895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237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 2: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78201"/>
            <a:ext cx="8596668" cy="3880773"/>
          </a:xfrm>
        </p:spPr>
        <p:txBody>
          <a:bodyPr/>
          <a:lstStyle/>
          <a:p>
            <a:pPr lvl="1"/>
            <a:endParaRPr lang="en-US" dirty="0">
              <a:ea typeface="Cambria Math" panose="02040503050406030204" pitchFamily="18" charset="0"/>
            </a:endParaRPr>
          </a:p>
          <a:p>
            <a:pPr lvl="1"/>
            <a:endParaRPr lang="fr-FR" dirty="0" smtClean="0">
              <a:ea typeface="Cambria Math" panose="02040503050406030204" pitchFamily="18" charset="0"/>
            </a:endParaRPr>
          </a:p>
          <a:p>
            <a:pPr lvl="1"/>
            <a:endParaRPr lang="fr-FR" dirty="0">
              <a:ea typeface="Cambria Math" panose="020405030504060302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5</a:t>
            </a:fld>
            <a:endParaRPr lang="fr-FR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334" y="1306345"/>
            <a:ext cx="8162925" cy="453101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3497" y="1302074"/>
            <a:ext cx="8103027" cy="4739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552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Module </a:t>
            </a:r>
            <a:r>
              <a:rPr lang="fr-FR" smtClean="0"/>
              <a:t>12: </a:t>
            </a:r>
            <a:r>
              <a:rPr lang="fr-FR" dirty="0" smtClean="0"/>
              <a:t>Algorithmique #3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smtClean="0"/>
              <a:t>Objectif:</a:t>
            </a:r>
            <a:endParaRPr lang="fr-FR" sz="2600" dirty="0" smtClean="0"/>
          </a:p>
          <a:p>
            <a:pPr lvl="1"/>
            <a:r>
              <a:rPr lang="fr-FR" sz="1800" dirty="0" smtClean="0"/>
              <a:t>Instruction conditionnelle</a:t>
            </a:r>
            <a:endParaRPr lang="fr-FR" sz="1600" dirty="0" smtClean="0"/>
          </a:p>
          <a:p>
            <a:pPr lvl="1"/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6060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102</Words>
  <Application>Microsoft Office PowerPoint</Application>
  <PresentationFormat>Widescreen</PresentationFormat>
  <Paragraphs>32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Cambria Math</vt:lpstr>
      <vt:lpstr>Trebuchet MS</vt:lpstr>
      <vt:lpstr>Wingdings 3</vt:lpstr>
      <vt:lpstr>Facet</vt:lpstr>
      <vt:lpstr>Seconde 8 Module 12</vt:lpstr>
      <vt:lpstr>Module 12: Algorithmique #3</vt:lpstr>
      <vt:lpstr>Instruction conditionnelle</vt:lpstr>
      <vt:lpstr>Exercice 1:</vt:lpstr>
      <vt:lpstr>Exercice 2:</vt:lpstr>
      <vt:lpstr>Module 12: Algorithmique #3</vt:lpstr>
    </vt:vector>
  </TitlesOfParts>
  <Company>Amadeus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Seconde</dc:title>
  <dc:creator>Jean-Louis FELT</dc:creator>
  <cp:lastModifiedBy>Jean-Louis FELT</cp:lastModifiedBy>
  <cp:revision>200</cp:revision>
  <cp:lastPrinted>2015-09-21T20:46:19Z</cp:lastPrinted>
  <dcterms:created xsi:type="dcterms:W3CDTF">2015-08-30T19:31:28Z</dcterms:created>
  <dcterms:modified xsi:type="dcterms:W3CDTF">2015-12-28T19:35:01Z</dcterms:modified>
</cp:coreProperties>
</file>