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97" r:id="rId4"/>
    <p:sldId id="296" r:id="rId5"/>
    <p:sldId id="304" r:id="rId6"/>
    <p:sldId id="305" r:id="rId7"/>
    <p:sldId id="307" r:id="rId8"/>
    <p:sldId id="306" r:id="rId9"/>
  </p:sldIdLst>
  <p:sldSz cx="12192000" cy="6858000"/>
  <p:notesSz cx="10234613" cy="70993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FB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797022" y="0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797022" y="6743619"/>
            <a:ext cx="4435304" cy="3556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66289-F317-488E-A651-DE9EB69A3895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3264610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8" cy="3561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87675" y="887413"/>
            <a:ext cx="4259263" cy="23955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023462" y="3416538"/>
            <a:ext cx="8187690" cy="279534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797247" y="6743104"/>
            <a:ext cx="4434998" cy="35619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793F514F-A7C8-427B-A303-21D3C5AE99B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203764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222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2200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574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3666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49057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71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7073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771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066609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6450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759310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1065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1849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25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706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231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2917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298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838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599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00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404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A61E259-A82A-4652-B66A-7488AC197EC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676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Seconde 8</a:t>
            </a:r>
            <a:br>
              <a:rPr lang="fr-FR" dirty="0" smtClean="0"/>
            </a:br>
            <a:r>
              <a:rPr lang="fr-FR" sz="3200" dirty="0" smtClean="0"/>
              <a:t>Module 10</a:t>
            </a:r>
            <a:endParaRPr lang="fr-FR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M. FELT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z="1000" dirty="0" smtClean="0"/>
              <a:t>17/11/2015</a:t>
            </a:r>
            <a:endParaRPr lang="fr-FR" sz="1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9119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10: Calculatrice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Utilisation de la calculatrice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 smtClean="0"/>
              <a:t>Tableur Géogébra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725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4008845">
            <a:off x="4240512" y="213847"/>
            <a:ext cx="968174" cy="166449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Une corde…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5497"/>
            <a:ext cx="8596668" cy="4799769"/>
          </a:xfrm>
        </p:spPr>
        <p:txBody>
          <a:bodyPr>
            <a:normAutofit/>
          </a:bodyPr>
          <a:lstStyle/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en-US" sz="2000" dirty="0">
              <a:ea typeface="Cambria Math" panose="02040503050406030204" pitchFamily="18" charset="0"/>
            </a:endParaRPr>
          </a:p>
          <a:p>
            <a:endParaRPr lang="en-US" sz="2000" dirty="0" smtClean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3</a:t>
            </a:fld>
            <a:endParaRPr lang="fr-F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1724" y="1736630"/>
            <a:ext cx="8302278" cy="387539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1104981" y="2653542"/>
            <a:ext cx="8039019" cy="758"/>
          </a:xfrm>
          <a:prstGeom prst="straightConnector1">
            <a:avLst/>
          </a:prstGeom>
          <a:ln w="571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971724" y="2863566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0</a:t>
            </a:r>
            <a:endParaRPr lang="fr-FR" sz="2800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1079581" y="2411768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8885041" y="2872200"/>
            <a:ext cx="777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/>
              <a:t>10</a:t>
            </a:r>
            <a:endParaRPr lang="fr-FR" sz="2800" dirty="0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9169481" y="2449868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4033797" y="2443518"/>
            <a:ext cx="0" cy="42004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644836" y="2861693"/>
                <a:ext cx="77792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dirty="0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fr-FR" sz="28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4836" y="2861693"/>
                <a:ext cx="777922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Picture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13029" y="275711"/>
            <a:ext cx="4035034" cy="1406088"/>
          </a:xfrm>
          <a:prstGeom prst="rect">
            <a:avLst/>
          </a:prstGeom>
        </p:spPr>
      </p:pic>
      <p:cxnSp>
        <p:nvCxnSpPr>
          <p:cNvPr id="21" name="Straight Connector 20"/>
          <p:cNvCxnSpPr/>
          <p:nvPr/>
        </p:nvCxnSpPr>
        <p:spPr>
          <a:xfrm>
            <a:off x="1079581" y="3560810"/>
            <a:ext cx="2954216" cy="1406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4075255" y="3563572"/>
            <a:ext cx="5110203" cy="8542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2185994" y="3902629"/>
            <a:ext cx="678631" cy="66118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Oval 27"/>
          <p:cNvSpPr/>
          <p:nvPr/>
        </p:nvSpPr>
        <p:spPr>
          <a:xfrm>
            <a:off x="5959636" y="3689067"/>
            <a:ext cx="1788427" cy="1788427"/>
          </a:xfrm>
          <a:prstGeom prst="ellipse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86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8" grpId="0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Fonctions</a:t>
            </a:r>
            <a:endParaRPr lang="fr-F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677334" y="1505497"/>
                <a:ext cx="8596668" cy="4799769"/>
              </a:xfrm>
            </p:spPr>
            <p:txBody>
              <a:bodyPr>
                <a:normAutofit/>
              </a:bodyPr>
              <a:lstStyle/>
              <a:p>
                <a:r>
                  <a:rPr lang="fr-FR" dirty="0">
                    <a:ea typeface="Cambria Math" panose="02040503050406030204" pitchFamily="18" charset="0"/>
                  </a:rPr>
                  <a:t>Les fonctions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0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 sont définies sur l’intervalle: </a:t>
                </a:r>
                <a:r>
                  <a:rPr lang="fr-FR" sz="2000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ea typeface="Cambria Math" panose="02040503050406030204" pitchFamily="18" charset="0"/>
                  </a:rPr>
                  <a:t>[ 0 ; 10 ]</a:t>
                </a:r>
              </a:p>
              <a:p>
                <a14:m>
                  <m:oMath xmlns:m="http://schemas.openxmlformats.org/officeDocument/2006/math">
                    <m:r>
                      <a:rPr lang="fr-FR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fr-FR" sz="1800" dirty="0" smtClean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−20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+100</m:t>
                        </m:r>
                      </m:num>
                      <m:den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endParaRPr lang="fr-FR" sz="1800" dirty="0" smtClean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800" dirty="0">
                    <a:ea typeface="Cambria Math" panose="02040503050406030204" pitchFamily="18" charset="0"/>
                  </a:rPr>
                  <a:t> </a:t>
                </a:r>
                <a:endParaRPr lang="fr-FR" dirty="0">
                  <a:ea typeface="Cambria Math" panose="02040503050406030204" pitchFamily="18" charset="0"/>
                </a:endParaRPr>
              </a:p>
              <a:p>
                <a:endParaRPr lang="fr-FR" sz="1800" dirty="0" smtClean="0"/>
              </a:p>
              <a:p>
                <a:endParaRPr lang="fr-FR" dirty="0"/>
              </a:p>
              <a:p>
                <a:endParaRPr lang="fr-FR" sz="1800" dirty="0" smtClean="0"/>
              </a:p>
              <a:p>
                <a:endParaRPr lang="fr-FR" dirty="0"/>
              </a:p>
              <a:p>
                <a:endParaRPr lang="fr-FR" sz="1800" dirty="0"/>
              </a:p>
              <a:p>
                <a:pPr lvl="1"/>
                <a:endParaRPr lang="fr-FR" sz="1800" dirty="0" smtClean="0"/>
              </a:p>
              <a:p>
                <a:pPr lvl="1"/>
                <a:endParaRPr lang="fr-FR" sz="1800" dirty="0" smtClean="0"/>
              </a:p>
              <a:p>
                <a:pPr marL="0" indent="0">
                  <a:buNone/>
                </a:pPr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77334" y="1505497"/>
                <a:ext cx="8596668" cy="4799769"/>
              </a:xfrm>
              <a:blipFill rotWithShape="0">
                <a:blip r:embed="rId3"/>
                <a:stretch>
                  <a:fillRect l="-142" t="-88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332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vos calculatrices…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5</a:t>
            </a:fld>
            <a:endParaRPr lang="fr-FR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15832" y="140718"/>
            <a:ext cx="2938036" cy="63616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2"/>
              <p:cNvSpPr txBox="1">
                <a:spLocks/>
              </p:cNvSpPr>
              <p:nvPr/>
            </p:nvSpPr>
            <p:spPr>
              <a:xfrm>
                <a:off x="677334" y="1505497"/>
                <a:ext cx="8596668" cy="479976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8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6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4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ts val="1000"/>
                  </a:spcBef>
                  <a:spcAft>
                    <a:spcPts val="0"/>
                  </a:spcAft>
                  <a:buClr>
                    <a:schemeClr val="accent1"/>
                  </a:buClr>
                  <a:buSzPct val="80000"/>
                  <a:buFont typeface="Wingdings 3" charset="2"/>
                  <a:buChar char=""/>
                  <a:defRPr sz="1200" kern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fr-FR" dirty="0" smtClean="0">
                    <a:ea typeface="Cambria Math" panose="02040503050406030204" pitchFamily="18" charset="0"/>
                  </a:rPr>
                  <a:t>Les fonctions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fr-FR" sz="20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0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0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</m:oMath>
                </a14:m>
                <a:r>
                  <a:rPr lang="fr-FR" dirty="0">
                    <a:ea typeface="Cambria Math" panose="02040503050406030204" pitchFamily="18" charset="0"/>
                  </a:rPr>
                  <a:t> sont </a:t>
                </a:r>
                <a:r>
                  <a:rPr lang="fr-FR" dirty="0" smtClean="0">
                    <a:ea typeface="Cambria Math" panose="02040503050406030204" pitchFamily="18" charset="0"/>
                  </a:rPr>
                  <a:t>définies</a:t>
                </a:r>
                <a:br>
                  <a:rPr lang="fr-FR" dirty="0" smtClean="0">
                    <a:ea typeface="Cambria Math" panose="02040503050406030204" pitchFamily="18" charset="0"/>
                  </a:rPr>
                </a:br>
                <a:r>
                  <a:rPr lang="fr-FR" dirty="0" smtClean="0">
                    <a:ea typeface="Cambria Math" panose="02040503050406030204" pitchFamily="18" charset="0"/>
                  </a:rPr>
                  <a:t>sur </a:t>
                </a:r>
                <a:r>
                  <a:rPr lang="fr-FR" dirty="0">
                    <a:ea typeface="Cambria Math" panose="02040503050406030204" pitchFamily="18" charset="0"/>
                  </a:rPr>
                  <a:t>l’intervalle: </a:t>
                </a:r>
                <a:r>
                  <a:rPr lang="fr-FR" sz="2000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ea typeface="Cambria Math" panose="02040503050406030204" pitchFamily="18" charset="0"/>
                  </a:rPr>
                  <a:t>[ 0 ; 10 ]</a:t>
                </a:r>
              </a:p>
              <a:p>
                <a14:m>
                  <m:oMath xmlns:m="http://schemas.openxmlformats.org/officeDocument/2006/math">
                    <m:r>
                      <a:rPr lang="fr-FR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16</m:t>
                        </m:r>
                      </m:den>
                    </m:f>
                  </m:oMath>
                </a14:m>
                <a:endParaRPr lang="fr-FR" dirty="0" smtClean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−20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+100</m:t>
                        </m:r>
                      </m:num>
                      <m:den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endParaRPr lang="fr-FR" dirty="0" smtClean="0"/>
              </a:p>
              <a:p>
                <a:endParaRPr lang="fr-FR" dirty="0"/>
              </a:p>
              <a:p>
                <a14:m>
                  <m:oMath xmlns:m="http://schemas.openxmlformats.org/officeDocument/2006/math">
                    <m:r>
                      <a:rPr lang="en-US" sz="28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𝒉</m:t>
                    </m:r>
                    <m:d>
                      <m:dPr>
                        <m:ctrlP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28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𝒇</m:t>
                    </m:r>
                    <m:d>
                      <m:dPr>
                        <m:ctrlP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en-US" sz="2800" b="1" i="1" dirty="0">
                        <a:solidFill>
                          <a:srgbClr val="00B05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𝒈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sz="28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800" dirty="0">
                    <a:ea typeface="Cambria Math" panose="02040503050406030204" pitchFamily="18" charset="0"/>
                  </a:rPr>
                  <a:t> </a:t>
                </a:r>
                <a:endParaRPr lang="fr-FR" dirty="0">
                  <a:ea typeface="Cambria Math" panose="02040503050406030204" pitchFamily="18" charset="0"/>
                </a:endParaRPr>
              </a:p>
              <a:p>
                <a:endParaRPr lang="fr-FR" dirty="0" smtClean="0"/>
              </a:p>
              <a:p>
                <a:endParaRPr lang="fr-FR" dirty="0"/>
              </a:p>
              <a:p>
                <a:endParaRPr lang="fr-FR" dirty="0" smtClean="0"/>
              </a:p>
              <a:p>
                <a:endParaRPr lang="fr-FR" dirty="0"/>
              </a:p>
              <a:p>
                <a:endParaRPr lang="fr-FR" dirty="0"/>
              </a:p>
              <a:p>
                <a:pPr lvl="1"/>
                <a:endParaRPr lang="fr-FR" sz="1800" dirty="0" smtClean="0"/>
              </a:p>
              <a:p>
                <a:pPr lvl="1"/>
                <a:endParaRPr lang="fr-FR" sz="1800" dirty="0" smtClean="0"/>
              </a:p>
              <a:p>
                <a:pPr marL="0" indent="0">
                  <a:buFont typeface="Wingdings 3" charset="2"/>
                  <a:buNone/>
                </a:pPr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  <a:p>
                <a:endParaRPr lang="fr-FR" sz="2000" dirty="0">
                  <a:ea typeface="Cambria Math" panose="02040503050406030204" pitchFamily="18" charset="0"/>
                </a:endParaRPr>
              </a:p>
              <a:p>
                <a:endParaRPr lang="fr-FR" sz="2000" dirty="0" smtClean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7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334" y="1505497"/>
                <a:ext cx="8596668" cy="4799769"/>
              </a:xfrm>
              <a:prstGeom prst="rect">
                <a:avLst/>
              </a:prstGeom>
              <a:blipFill rotWithShape="0">
                <a:blip r:embed="rId3"/>
                <a:stretch>
                  <a:fillRect l="-142" t="-38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252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Géogébra: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22521"/>
            <a:ext cx="8596668" cy="4778160"/>
          </a:xfrm>
        </p:spPr>
        <p:txBody>
          <a:bodyPr>
            <a:noAutofit/>
          </a:bodyPr>
          <a:lstStyle/>
          <a:p>
            <a:pPr lvl="1"/>
            <a:endParaRPr lang="fr-FR" sz="3200" b="1" dirty="0">
              <a:solidFill>
                <a:srgbClr val="0070C0"/>
              </a:solidFill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endParaRPr lang="fr-FR" sz="2000" dirty="0" smtClean="0">
              <a:ea typeface="Cambria Math" panose="02040503050406030204" pitchFamily="18" charset="0"/>
            </a:endParaRPr>
          </a:p>
          <a:p>
            <a:pPr lvl="1"/>
            <a:endParaRPr lang="fr-FR" sz="2000" dirty="0">
              <a:ea typeface="Cambria Math" panose="020405030504060302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6</a:t>
            </a:fld>
            <a:endParaRPr lang="fr-FR"/>
          </a:p>
        </p:txBody>
      </p:sp>
      <p:pic>
        <p:nvPicPr>
          <p:cNvPr id="5" name="Picture 6" descr="GeoGebra pour Tablett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4019" y="1616715"/>
            <a:ext cx="4876800" cy="33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1077" y="1451935"/>
            <a:ext cx="8162925" cy="4143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723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 vos calculatrices…</a:t>
            </a:r>
            <a:endParaRPr lang="fr-F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17/09/2015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7</a:t>
            </a:fld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fr-FR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fr-FR" sz="240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fr-FR" sz="240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r-FR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+1 </m:t>
                    </m:r>
                  </m:oMath>
                </a14:m>
                <a:endParaRPr lang="fr-FR" sz="2400" dirty="0" smtClean="0"/>
              </a:p>
              <a:p>
                <a:endParaRPr lang="fr-FR" sz="240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𝑔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+1 </m:t>
                    </m:r>
                  </m:oMath>
                </a14:m>
                <a:endParaRPr lang="fr-FR" sz="24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5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Content Placeholder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5832" y="140718"/>
            <a:ext cx="2938036" cy="636169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1508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587" y="1270000"/>
            <a:ext cx="4511959" cy="3041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Module 10: Calculatrice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dirty="0" smtClean="0"/>
              <a:t>Objectif:</a:t>
            </a:r>
            <a:endParaRPr lang="fr-FR" sz="2600" dirty="0" smtClean="0"/>
          </a:p>
          <a:p>
            <a:pPr lvl="1"/>
            <a:r>
              <a:rPr lang="fr-FR" sz="1800" dirty="0" smtClean="0"/>
              <a:t>Utilisation de la calculatrice</a:t>
            </a:r>
          </a:p>
          <a:p>
            <a:pPr lvl="1"/>
            <a:endParaRPr lang="fr-FR" sz="1800" dirty="0"/>
          </a:p>
          <a:p>
            <a:pPr lvl="1"/>
            <a:r>
              <a:rPr lang="fr-FR" sz="1800" dirty="0" smtClean="0"/>
              <a:t>Tableur Géogébra</a:t>
            </a:r>
          </a:p>
          <a:p>
            <a:pPr lvl="1"/>
            <a:endParaRPr lang="fr-FR" sz="1800" dirty="0"/>
          </a:p>
          <a:p>
            <a:pPr lvl="1"/>
            <a:endParaRPr lang="fr-FR" sz="18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1E259-A82A-4652-B66A-7488AC197EC8}" type="slidenum">
              <a:rPr lang="fr-FR" smtClean="0"/>
              <a:t>8</a:t>
            </a:fld>
            <a:endParaRPr lang="fr-FR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07024" y="4245519"/>
            <a:ext cx="762000" cy="1657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67223" y="4541584"/>
            <a:ext cx="866775" cy="1733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784744" y="1098479"/>
            <a:ext cx="1080075" cy="2028967"/>
          </a:xfrm>
          <a:prstGeom prst="rect">
            <a:avLst/>
          </a:prstGeom>
        </p:spPr>
      </p:pic>
      <p:pic>
        <p:nvPicPr>
          <p:cNvPr id="1028" name="Picture 4" descr="Afficher l'image d'origine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856" y="3942971"/>
            <a:ext cx="2797855" cy="209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2168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85</Words>
  <Application>Microsoft Office PowerPoint</Application>
  <PresentationFormat>Widescreen</PresentationFormat>
  <Paragraphs>83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 Math</vt:lpstr>
      <vt:lpstr>Trebuchet MS</vt:lpstr>
      <vt:lpstr>Wingdings 3</vt:lpstr>
      <vt:lpstr>Facet</vt:lpstr>
      <vt:lpstr>Seconde 8 Module 10</vt:lpstr>
      <vt:lpstr>Module 10: Calculatrice</vt:lpstr>
      <vt:lpstr>Une corde…</vt:lpstr>
      <vt:lpstr>Fonctions</vt:lpstr>
      <vt:lpstr>A vos calculatrices…</vt:lpstr>
      <vt:lpstr>Géogébra:</vt:lpstr>
      <vt:lpstr>A vos calculatrices…</vt:lpstr>
      <vt:lpstr>Module 10: Calculatrice</vt:lpstr>
    </vt:vector>
  </TitlesOfParts>
  <Company>Amadeus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Seconde</dc:title>
  <dc:creator>Jean-Louis FELT</dc:creator>
  <cp:lastModifiedBy>Jean-Louis FELT</cp:lastModifiedBy>
  <cp:revision>266</cp:revision>
  <cp:lastPrinted>2015-09-21T20:46:19Z</cp:lastPrinted>
  <dcterms:created xsi:type="dcterms:W3CDTF">2015-08-30T19:31:28Z</dcterms:created>
  <dcterms:modified xsi:type="dcterms:W3CDTF">2015-11-23T21:03:48Z</dcterms:modified>
</cp:coreProperties>
</file>