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21"/>
  </p:notesMasterIdLst>
  <p:handoutMasterIdLst>
    <p:handoutMasterId r:id="rId22"/>
  </p:handoutMasterIdLst>
  <p:sldIdLst>
    <p:sldId id="256" r:id="rId2"/>
    <p:sldId id="352" r:id="rId3"/>
    <p:sldId id="305" r:id="rId4"/>
    <p:sldId id="428" r:id="rId5"/>
    <p:sldId id="429" r:id="rId6"/>
    <p:sldId id="430" r:id="rId7"/>
    <p:sldId id="412" r:id="rId8"/>
    <p:sldId id="431" r:id="rId9"/>
    <p:sldId id="432" r:id="rId10"/>
    <p:sldId id="433" r:id="rId11"/>
    <p:sldId id="434" r:id="rId12"/>
    <p:sldId id="409" r:id="rId13"/>
    <p:sldId id="435" r:id="rId14"/>
    <p:sldId id="419" r:id="rId15"/>
    <p:sldId id="437" r:id="rId16"/>
    <p:sldId id="438" r:id="rId17"/>
    <p:sldId id="439" r:id="rId18"/>
    <p:sldId id="436" r:id="rId19"/>
    <p:sldId id="315" r:id="rId20"/>
  </p:sldIdLst>
  <p:sldSz cx="12192000" cy="6858000"/>
  <p:notesSz cx="9144000" cy="6858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E200"/>
    <a:srgbClr val="41FF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19" autoAdjust="0"/>
    <p:restoredTop sz="92998" autoAdjust="0"/>
  </p:normalViewPr>
  <p:slideViewPr>
    <p:cSldViewPr snapToGrid="0">
      <p:cViewPr varScale="1">
        <p:scale>
          <a:sx n="69" d="100"/>
          <a:sy n="69" d="100"/>
        </p:scale>
        <p:origin x="2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3962400" cy="344091"/>
          </a:xfrm>
          <a:prstGeom prst="rect">
            <a:avLst/>
          </a:prstGeom>
        </p:spPr>
        <p:txBody>
          <a:bodyPr vert="horz" lIns="91413" tIns="45707" rIns="91413" bIns="45707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7" y="3"/>
            <a:ext cx="3962400" cy="344091"/>
          </a:xfrm>
          <a:prstGeom prst="rect">
            <a:avLst/>
          </a:prstGeom>
        </p:spPr>
        <p:txBody>
          <a:bodyPr vert="horz" lIns="91413" tIns="45707" rIns="91413" bIns="45707" rtlCol="0"/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13" tIns="45707" rIns="91413" bIns="45707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7" y="6513910"/>
            <a:ext cx="3962400" cy="344090"/>
          </a:xfrm>
          <a:prstGeom prst="rect">
            <a:avLst/>
          </a:prstGeom>
        </p:spPr>
        <p:txBody>
          <a:bodyPr vert="horz" lIns="91413" tIns="45707" rIns="91413" bIns="45707" rtlCol="0" anchor="b"/>
          <a:lstStyle>
            <a:lvl1pPr algn="r">
              <a:defRPr sz="1200"/>
            </a:lvl1pPr>
          </a:lstStyle>
          <a:p>
            <a:fld id="{F44DC291-E35A-4491-AF89-F9BD8858AD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5211672"/>
      </p:ext>
    </p:extLst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3962400" cy="344091"/>
          </a:xfrm>
          <a:prstGeom prst="rect">
            <a:avLst/>
          </a:prstGeom>
        </p:spPr>
        <p:txBody>
          <a:bodyPr vert="horz" lIns="91413" tIns="45707" rIns="91413" bIns="45707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7" y="3"/>
            <a:ext cx="3962400" cy="344091"/>
          </a:xfrm>
          <a:prstGeom prst="rect">
            <a:avLst/>
          </a:prstGeom>
        </p:spPr>
        <p:txBody>
          <a:bodyPr vert="horz" lIns="91413" tIns="45707" rIns="91413" bIns="45707" rtlCol="0"/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3" tIns="45707" rIns="91413" bIns="45707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13" tIns="45707" rIns="91413" bIns="45707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13" tIns="45707" rIns="91413" bIns="45707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7" y="6513910"/>
            <a:ext cx="3962400" cy="344090"/>
          </a:xfrm>
          <a:prstGeom prst="rect">
            <a:avLst/>
          </a:prstGeom>
        </p:spPr>
        <p:txBody>
          <a:bodyPr vert="horz" lIns="91413" tIns="45707" rIns="91413" bIns="45707" rtlCol="0" anchor="b"/>
          <a:lstStyle>
            <a:lvl1pPr algn="r">
              <a:defRPr sz="1200"/>
            </a:lvl1pPr>
          </a:lstStyle>
          <a:p>
            <a:fld id="{793F514F-A7C8-427B-A303-21D3C5AE99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920376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2893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228600" indent="-228600">
                  <a:buAutoNum type="arabicPeriod"/>
                </a:pPr>
                <a:r>
                  <a:rPr lang="fr-FR" noProof="0" dirty="0" smtClean="0"/>
                  <a:t>La longueur d’un vecteur est aussi appelée la </a:t>
                </a:r>
                <a:r>
                  <a:rPr lang="fr-FR" b="1" noProof="0" dirty="0" smtClean="0"/>
                  <a:t>norme</a:t>
                </a:r>
                <a:r>
                  <a:rPr lang="fr-FR" noProof="0" dirty="0" smtClean="0"/>
                  <a:t> du vecteur</a:t>
                </a:r>
              </a:p>
              <a:p>
                <a:pPr marL="0" indent="0">
                  <a:buNone/>
                </a:pPr>
                <a:r>
                  <a:rPr lang="fr-FR" noProof="0" dirty="0" smtClean="0"/>
                  <a:t>2.  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b="1" i="1" noProof="0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b="1" i="1" noProof="0" smtClean="0">
                            <a:latin typeface="Cambria Math" panose="02040503050406030204" pitchFamily="18" charset="0"/>
                          </a:rPr>
                          <m:t>𝑨𝑨</m:t>
                        </m:r>
                        <m:r>
                          <a:rPr lang="fr-FR" b="1" i="1" noProof="0" smtClean="0">
                            <a:latin typeface="Cambria Math" panose="02040503050406030204" pitchFamily="18" charset="0"/>
                          </a:rPr>
                          <m:t>′</m:t>
                        </m:r>
                      </m:e>
                    </m:acc>
                  </m:oMath>
                </a14:m>
                <a:r>
                  <a:rPr lang="fr-FR" noProof="0" dirty="0" smtClean="0"/>
                  <a:t> est un représentant de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b="1" i="1" noProof="0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b="1" i="1" noProof="0" smtClean="0">
                            <a:latin typeface="Cambria Math" panose="02040503050406030204" pitchFamily="18" charset="0"/>
                          </a:rPr>
                          <m:t>𝒖</m:t>
                        </m:r>
                      </m:e>
                    </m:acc>
                  </m:oMath>
                </a14:m>
                <a:r>
                  <a:rPr lang="fr-FR" noProof="0" dirty="0" smtClean="0"/>
                  <a:t>.</a:t>
                </a:r>
              </a:p>
              <a:p>
                <a:pPr marL="0" indent="0">
                  <a:buNone/>
                </a:pPr>
                <a:r>
                  <a:rPr lang="fr-FR" noProof="0" dirty="0" smtClean="0"/>
                  <a:t>3. Ne pas confondre</a:t>
                </a:r>
                <a:r>
                  <a:rPr lang="fr-FR" baseline="0" noProof="0" dirty="0" smtClean="0"/>
                  <a:t> sens et direction</a:t>
                </a:r>
                <a:endParaRPr lang="fr-FR" noProof="0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228600" indent="-228600">
                  <a:buAutoNum type="arabicPeriod"/>
                </a:pPr>
                <a:r>
                  <a:rPr lang="fr-FR" noProof="0" dirty="0" smtClean="0"/>
                  <a:t>La longueur d’un vecteur est aussi appelée la </a:t>
                </a:r>
                <a:r>
                  <a:rPr lang="fr-FR" b="1" noProof="0" dirty="0" smtClean="0"/>
                  <a:t>norme</a:t>
                </a:r>
                <a:r>
                  <a:rPr lang="fr-FR" noProof="0" dirty="0" smtClean="0"/>
                  <a:t> du vecteur</a:t>
                </a:r>
              </a:p>
              <a:p>
                <a:pPr marL="0" indent="0">
                  <a:buNone/>
                </a:pPr>
                <a:r>
                  <a:rPr lang="fr-FR" noProof="0" dirty="0" smtClean="0"/>
                  <a:t>2.    </a:t>
                </a:r>
                <a:r>
                  <a:rPr lang="fr-FR" b="1" i="0" noProof="0" smtClean="0">
                    <a:latin typeface="Cambria Math" panose="02040503050406030204" pitchFamily="18" charset="0"/>
                  </a:rPr>
                  <a:t>(𝑨𝑨′) ⃗</a:t>
                </a:r>
                <a:r>
                  <a:rPr lang="fr-FR" noProof="0" dirty="0" smtClean="0"/>
                  <a:t> est un représentant de </a:t>
                </a:r>
                <a:r>
                  <a:rPr lang="fr-FR" b="1" i="0" noProof="0" smtClean="0">
                    <a:latin typeface="Cambria Math" panose="02040503050406030204" pitchFamily="18" charset="0"/>
                  </a:rPr>
                  <a:t>𝒖 ⃗</a:t>
                </a:r>
                <a:r>
                  <a:rPr lang="fr-FR" noProof="0" dirty="0" smtClean="0"/>
                  <a:t>.</a:t>
                </a:r>
              </a:p>
              <a:p>
                <a:pPr marL="0" indent="0">
                  <a:buNone/>
                </a:pPr>
                <a:r>
                  <a:rPr lang="fr-FR" noProof="0" dirty="0" smtClean="0"/>
                  <a:t>3. Ne pas confondre</a:t>
                </a:r>
                <a:r>
                  <a:rPr lang="fr-FR" baseline="0" noProof="0" dirty="0" smtClean="0"/>
                  <a:t> sens et direction</a:t>
                </a:r>
                <a:endParaRPr lang="fr-FR" noProof="0" dirty="0"/>
              </a:p>
            </p:txBody>
          </p:sp>
        </mc:Fallback>
      </mc:AlternateContent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19773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74279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58419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78296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799895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537312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73138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37686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37268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58074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41434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16827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80370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00306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228600" indent="-228600">
                  <a:buAutoNum type="arabicPeriod"/>
                </a:pPr>
                <a:r>
                  <a:rPr lang="fr-FR" noProof="0" dirty="0" smtClean="0"/>
                  <a:t>La longueur d’un vecteur est aussi appelée la </a:t>
                </a:r>
                <a:r>
                  <a:rPr lang="fr-FR" b="1" noProof="0" dirty="0" smtClean="0"/>
                  <a:t>norme</a:t>
                </a:r>
                <a:r>
                  <a:rPr lang="fr-FR" noProof="0" dirty="0" smtClean="0"/>
                  <a:t> du vecteur</a:t>
                </a:r>
              </a:p>
              <a:p>
                <a:pPr marL="0" indent="0">
                  <a:buNone/>
                </a:pPr>
                <a:r>
                  <a:rPr lang="fr-FR" noProof="0" dirty="0" smtClean="0"/>
                  <a:t>2.  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b="1" i="1" noProof="0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b="1" i="1" noProof="0" smtClean="0">
                            <a:latin typeface="Cambria Math" panose="02040503050406030204" pitchFamily="18" charset="0"/>
                          </a:rPr>
                          <m:t>𝑨𝑨</m:t>
                        </m:r>
                        <m:r>
                          <a:rPr lang="fr-FR" b="1" i="1" noProof="0" smtClean="0">
                            <a:latin typeface="Cambria Math" panose="02040503050406030204" pitchFamily="18" charset="0"/>
                          </a:rPr>
                          <m:t>′</m:t>
                        </m:r>
                      </m:e>
                    </m:acc>
                  </m:oMath>
                </a14:m>
                <a:r>
                  <a:rPr lang="fr-FR" noProof="0" dirty="0" smtClean="0"/>
                  <a:t> est un représentant de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b="1" i="1" noProof="0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b="1" i="1" noProof="0" smtClean="0">
                            <a:latin typeface="Cambria Math" panose="02040503050406030204" pitchFamily="18" charset="0"/>
                          </a:rPr>
                          <m:t>𝒖</m:t>
                        </m:r>
                      </m:e>
                    </m:acc>
                  </m:oMath>
                </a14:m>
                <a:r>
                  <a:rPr lang="fr-FR" noProof="0" dirty="0" smtClean="0"/>
                  <a:t>.</a:t>
                </a:r>
              </a:p>
              <a:p>
                <a:pPr marL="0" indent="0">
                  <a:buNone/>
                </a:pPr>
                <a:r>
                  <a:rPr lang="fr-FR" noProof="0" dirty="0" smtClean="0"/>
                  <a:t>3. Ne pas confondre</a:t>
                </a:r>
                <a:r>
                  <a:rPr lang="fr-FR" baseline="0" noProof="0" dirty="0" smtClean="0"/>
                  <a:t> sens et direction</a:t>
                </a:r>
                <a:endParaRPr lang="fr-FR" noProof="0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228600" indent="-228600">
                  <a:buAutoNum type="arabicPeriod"/>
                </a:pPr>
                <a:r>
                  <a:rPr lang="fr-FR" noProof="0" dirty="0" smtClean="0"/>
                  <a:t>La longueur d’un vecteur est aussi appelée la </a:t>
                </a:r>
                <a:r>
                  <a:rPr lang="fr-FR" b="1" noProof="0" dirty="0" smtClean="0"/>
                  <a:t>norme</a:t>
                </a:r>
                <a:r>
                  <a:rPr lang="fr-FR" noProof="0" dirty="0" smtClean="0"/>
                  <a:t> du vecteur</a:t>
                </a:r>
              </a:p>
              <a:p>
                <a:pPr marL="0" indent="0">
                  <a:buNone/>
                </a:pPr>
                <a:r>
                  <a:rPr lang="fr-FR" noProof="0" dirty="0" smtClean="0"/>
                  <a:t>2.    </a:t>
                </a:r>
                <a:r>
                  <a:rPr lang="fr-FR" b="1" i="0" noProof="0" smtClean="0">
                    <a:latin typeface="Cambria Math" panose="02040503050406030204" pitchFamily="18" charset="0"/>
                  </a:rPr>
                  <a:t>(𝑨𝑨′) ⃗</a:t>
                </a:r>
                <a:r>
                  <a:rPr lang="fr-FR" noProof="0" dirty="0" smtClean="0"/>
                  <a:t> est un représentant de </a:t>
                </a:r>
                <a:r>
                  <a:rPr lang="fr-FR" b="1" i="0" noProof="0" smtClean="0">
                    <a:latin typeface="Cambria Math" panose="02040503050406030204" pitchFamily="18" charset="0"/>
                  </a:rPr>
                  <a:t>𝒖 ⃗</a:t>
                </a:r>
                <a:r>
                  <a:rPr lang="fr-FR" noProof="0" dirty="0" smtClean="0"/>
                  <a:t>.</a:t>
                </a:r>
              </a:p>
              <a:p>
                <a:pPr marL="0" indent="0">
                  <a:buNone/>
                </a:pPr>
                <a:r>
                  <a:rPr lang="fr-FR" noProof="0" dirty="0" smtClean="0"/>
                  <a:t>3. Ne pas confondre</a:t>
                </a:r>
                <a:r>
                  <a:rPr lang="fr-FR" baseline="0" noProof="0" dirty="0" smtClean="0"/>
                  <a:t> sens et direction</a:t>
                </a:r>
                <a:endParaRPr lang="fr-FR" noProof="0" dirty="0"/>
              </a:p>
            </p:txBody>
          </p:sp>
        </mc:Fallback>
      </mc:AlternateContent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9577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04/09/2015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9572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04/09/2015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7619922"/>
      </p:ext>
    </p:extLst>
  </p:cSld>
  <p:clrMapOvr>
    <a:masterClrMapping/>
  </p:clrMapOvr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04/09/2015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71587055"/>
      </p:ext>
    </p:extLst>
  </p:cSld>
  <p:clrMapOvr>
    <a:masterClrMapping/>
  </p:clrMapOvr>
  <p:hf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04/09/2015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4054065"/>
      </p:ext>
    </p:extLst>
  </p:cSld>
  <p:clrMapOvr>
    <a:masterClrMapping/>
  </p:clrMapOvr>
  <p:hf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04/09/2015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68261127"/>
      </p:ext>
    </p:extLst>
  </p:cSld>
  <p:clrMapOvr>
    <a:masterClrMapping/>
  </p:clrMapOvr>
  <p:hf hd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04/09/2015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6622732"/>
      </p:ext>
    </p:extLst>
  </p:cSld>
  <p:clrMapOvr>
    <a:masterClrMapping/>
  </p:clrMapOvr>
  <p:hf hd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04/09/2015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73228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04/09/2015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1459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04/09/2015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152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04/09/2015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2227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04/09/2015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5928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04/09/2015</a:t>
            </a:r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8895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04/09/2015</a:t>
            </a:r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0522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04/09/2015</a:t>
            </a:r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9860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04/09/2015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1163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04/09/2015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4647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04/09/2015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2507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image" Target="../media/image32.png"/><Relationship Id="rId7" Type="http://schemas.openxmlformats.org/officeDocument/2006/relationships/image" Target="../media/image33.png"/><Relationship Id="rId12" Type="http://schemas.openxmlformats.org/officeDocument/2006/relationships/image" Target="../media/image4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39.png"/><Relationship Id="rId5" Type="http://schemas.openxmlformats.org/officeDocument/2006/relationships/image" Target="../media/image8.png"/><Relationship Id="rId10" Type="http://schemas.openxmlformats.org/officeDocument/2006/relationships/image" Target="../media/image38.png"/><Relationship Id="rId4" Type="http://schemas.openxmlformats.org/officeDocument/2006/relationships/image" Target="../media/image7.png"/><Relationship Id="rId9" Type="http://schemas.openxmlformats.org/officeDocument/2006/relationships/image" Target="../media/image3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80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7" Type="http://schemas.openxmlformats.org/officeDocument/2006/relationships/image" Target="../media/image4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20.png"/><Relationship Id="rId5" Type="http://schemas.openxmlformats.org/officeDocument/2006/relationships/image" Target="../media/image410.png"/><Relationship Id="rId4" Type="http://schemas.openxmlformats.org/officeDocument/2006/relationships/image" Target="../media/image25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3" Type="http://schemas.openxmlformats.org/officeDocument/2006/relationships/image" Target="../media/image25.png"/><Relationship Id="rId7" Type="http://schemas.openxmlformats.org/officeDocument/2006/relationships/image" Target="../media/image4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6.png"/><Relationship Id="rId11" Type="http://schemas.openxmlformats.org/officeDocument/2006/relationships/image" Target="../media/image51.png"/><Relationship Id="rId5" Type="http://schemas.openxmlformats.org/officeDocument/2006/relationships/image" Target="../media/image45.png"/><Relationship Id="rId10" Type="http://schemas.openxmlformats.org/officeDocument/2006/relationships/image" Target="../media/image50.png"/><Relationship Id="rId4" Type="http://schemas.openxmlformats.org/officeDocument/2006/relationships/image" Target="../media/image44.png"/><Relationship Id="rId9" Type="http://schemas.openxmlformats.org/officeDocument/2006/relationships/image" Target="../media/image49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png"/><Relationship Id="rId3" Type="http://schemas.openxmlformats.org/officeDocument/2006/relationships/image" Target="../media/image42.png"/><Relationship Id="rId7" Type="http://schemas.openxmlformats.org/officeDocument/2006/relationships/image" Target="../media/image5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5.png"/><Relationship Id="rId11" Type="http://schemas.openxmlformats.org/officeDocument/2006/relationships/image" Target="../media/image60.png"/><Relationship Id="rId5" Type="http://schemas.openxmlformats.org/officeDocument/2006/relationships/image" Target="../media/image54.png"/><Relationship Id="rId10" Type="http://schemas.openxmlformats.org/officeDocument/2006/relationships/image" Target="../media/image59.png"/><Relationship Id="rId4" Type="http://schemas.openxmlformats.org/officeDocument/2006/relationships/image" Target="../media/image53.png"/><Relationship Id="rId9" Type="http://schemas.openxmlformats.org/officeDocument/2006/relationships/image" Target="../media/image58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png"/><Relationship Id="rId3" Type="http://schemas.openxmlformats.org/officeDocument/2006/relationships/image" Target="../media/image42.png"/><Relationship Id="rId7" Type="http://schemas.openxmlformats.org/officeDocument/2006/relationships/image" Target="../media/image6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3.png"/><Relationship Id="rId5" Type="http://schemas.openxmlformats.org/officeDocument/2006/relationships/image" Target="../media/image62.png"/><Relationship Id="rId10" Type="http://schemas.openxmlformats.org/officeDocument/2006/relationships/image" Target="../media/image67.png"/><Relationship Id="rId4" Type="http://schemas.openxmlformats.org/officeDocument/2006/relationships/image" Target="../media/image61.png"/><Relationship Id="rId9" Type="http://schemas.openxmlformats.org/officeDocument/2006/relationships/image" Target="../media/image66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png"/><Relationship Id="rId3" Type="http://schemas.openxmlformats.org/officeDocument/2006/relationships/image" Target="../media/image4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10" Type="http://schemas.openxmlformats.org/officeDocument/2006/relationships/image" Target="../media/image67.png"/><Relationship Id="rId4" Type="http://schemas.openxmlformats.org/officeDocument/2006/relationships/image" Target="../media/image52.png"/><Relationship Id="rId9" Type="http://schemas.openxmlformats.org/officeDocument/2006/relationships/image" Target="../media/image6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2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2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11" Type="http://schemas.openxmlformats.org/officeDocument/2006/relationships/image" Target="../media/image24.png"/><Relationship Id="rId5" Type="http://schemas.openxmlformats.org/officeDocument/2006/relationships/image" Target="../media/image18.png"/><Relationship Id="rId10" Type="http://schemas.openxmlformats.org/officeDocument/2006/relationships/image" Target="../media/image23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0.png"/><Relationship Id="rId5" Type="http://schemas.openxmlformats.org/officeDocument/2006/relationships/image" Target="../media/image26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png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.png"/><Relationship Id="rId4" Type="http://schemas.openxmlformats.org/officeDocument/2006/relationships/image" Target="../media/image3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10" Type="http://schemas.openxmlformats.org/officeDocument/2006/relationships/image" Target="../media/image35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Seconde 8</a:t>
            </a:r>
            <a:br>
              <a:rPr lang="fr-FR" dirty="0" smtClean="0"/>
            </a:br>
            <a:r>
              <a:rPr lang="fr-FR" sz="3600" dirty="0" smtClean="0"/>
              <a:t>Chapitre 9: Les droites</a:t>
            </a:r>
            <a:endParaRPr lang="fr-FR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M. FELT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09119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I. Équation d’une droite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10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ontent Placeholder 3"/>
              <p:cNvSpPr txBox="1">
                <a:spLocks/>
              </p:cNvSpPr>
              <p:nvPr/>
            </p:nvSpPr>
            <p:spPr>
              <a:xfrm>
                <a:off x="772868" y="1510428"/>
                <a:ext cx="8596668" cy="388077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Wingdings 3" charset="2"/>
                  <a:buNone/>
                </a:pPr>
                <a:r>
                  <a:rPr lang="fr-FR" sz="2400" u="sng" dirty="0" smtClean="0"/>
                  <a:t>Propriété:</a:t>
                </a:r>
              </a:p>
              <a:p>
                <a:r>
                  <a:rPr lang="fr-FR" sz="2000" dirty="0"/>
                  <a:t>Toute droite </a:t>
                </a:r>
                <a14:m>
                  <m:oMath xmlns:m="http://schemas.openxmlformats.org/officeDocument/2006/math">
                    <m:r>
                      <a:rPr lang="fr-FR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𝑨𝑩</m:t>
                    </m:r>
                    <m:r>
                      <a:rPr lang="fr-FR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fr-FR" sz="2000" dirty="0" smtClean="0"/>
                  <a:t>parallèle </a:t>
                </a:r>
                <a:r>
                  <a:rPr lang="fr-FR" sz="2000" dirty="0"/>
                  <a:t>à l’axe des ordonnées </a:t>
                </a:r>
                <a:br>
                  <a:rPr lang="fr-FR" sz="2000" dirty="0"/>
                </a:br>
                <a:r>
                  <a:rPr lang="fr-FR" sz="2000" dirty="0"/>
                  <a:t>a une équation du </a:t>
                </a:r>
                <a:r>
                  <a:rPr lang="fr-FR" sz="2000" dirty="0" smtClean="0"/>
                  <a:t>type</a:t>
                </a:r>
                <a:br>
                  <a:rPr lang="fr-FR" sz="2000" dirty="0" smtClean="0"/>
                </a:br>
                <a:r>
                  <a:rPr lang="fr-FR" sz="2000" dirty="0" smtClean="0"/>
                  <a:t>							 </a:t>
                </a:r>
                <a14:m>
                  <m:oMath xmlns:m="http://schemas.openxmlformats.org/officeDocument/2006/math">
                    <m:r>
                      <a:rPr lang="fr-FR" sz="2400" b="1" i="1" dirty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2400" b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𝒄</m:t>
                    </m:r>
                  </m:oMath>
                </a14:m>
                <a:endParaRPr lang="fr-FR" sz="2000" dirty="0"/>
              </a:p>
              <a:p>
                <a:pPr marL="457200" lvl="1" indent="0">
                  <a:buFont typeface="Wingdings 3" charset="2"/>
                  <a:buNone/>
                </a:pPr>
                <a:endParaRPr lang="fr-FR" sz="2000" dirty="0" smtClean="0"/>
              </a:p>
              <a:p>
                <a:pPr marL="0" indent="0">
                  <a:buFont typeface="Wingdings 3" charset="2"/>
                  <a:buNone/>
                </a:pPr>
                <a:endParaRPr lang="fr-FR" sz="2000" dirty="0"/>
              </a:p>
            </p:txBody>
          </p:sp>
        </mc:Choice>
        <mc:Fallback xmlns="">
          <p:sp>
            <p:nvSpPr>
              <p:cNvPr id="17" name="Content Placeholder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2868" y="1510428"/>
                <a:ext cx="8596668" cy="3880773"/>
              </a:xfrm>
              <a:prstGeom prst="rect">
                <a:avLst/>
              </a:prstGeom>
              <a:blipFill rotWithShape="0">
                <a:blip r:embed="rId3"/>
                <a:stretch>
                  <a:fillRect l="-1135" t="-125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6"/>
          <p:cNvSpPr txBox="1">
            <a:spLocks/>
          </p:cNvSpPr>
          <p:nvPr/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A61E259-A82A-4652-B66A-7488AC197EC8}" type="slidenum">
              <a:rPr lang="fr-FR" smtClean="0"/>
              <a:pPr/>
              <a:t>10</a:t>
            </a:fld>
            <a:endParaRPr lang="fr-FR"/>
          </a:p>
        </p:txBody>
      </p:sp>
      <p:cxnSp>
        <p:nvCxnSpPr>
          <p:cNvPr id="6" name="Connecteur droit avec flèche 5"/>
          <p:cNvCxnSpPr/>
          <p:nvPr/>
        </p:nvCxnSpPr>
        <p:spPr>
          <a:xfrm flipV="1">
            <a:off x="7207519" y="3211939"/>
            <a:ext cx="0" cy="2964873"/>
          </a:xfrm>
          <a:prstGeom prst="straightConnector1">
            <a:avLst/>
          </a:prstGeom>
          <a:ln w="57150">
            <a:solidFill>
              <a:srgbClr val="7030A0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 flipV="1">
            <a:off x="6167582" y="5303977"/>
            <a:ext cx="4655135" cy="5"/>
          </a:xfrm>
          <a:prstGeom prst="straightConnector1">
            <a:avLst/>
          </a:prstGeom>
          <a:ln w="571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e 8"/>
          <p:cNvGrpSpPr/>
          <p:nvPr/>
        </p:nvGrpSpPr>
        <p:grpSpPr>
          <a:xfrm>
            <a:off x="6717728" y="4474822"/>
            <a:ext cx="1381327" cy="1340109"/>
            <a:chOff x="6285928" y="3687422"/>
            <a:chExt cx="1381327" cy="1340109"/>
          </a:xfrm>
        </p:grpSpPr>
        <p:cxnSp>
          <p:nvCxnSpPr>
            <p:cNvPr id="10" name="Connecteur droit 9"/>
            <p:cNvCxnSpPr/>
            <p:nvPr/>
          </p:nvCxnSpPr>
          <p:spPr>
            <a:xfrm flipH="1" flipV="1">
              <a:off x="7453742" y="4405738"/>
              <a:ext cx="1" cy="2355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necteur droit 10"/>
            <p:cNvCxnSpPr/>
            <p:nvPr/>
          </p:nvCxnSpPr>
          <p:spPr>
            <a:xfrm>
              <a:off x="6650188" y="3887477"/>
              <a:ext cx="21631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25"/>
                <p:cNvSpPr txBox="1"/>
                <p:nvPr/>
              </p:nvSpPr>
              <p:spPr>
                <a:xfrm>
                  <a:off x="6348693" y="4516577"/>
                  <a:ext cx="427026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</m:oMath>
                    </m:oMathPara>
                  </a14:m>
                  <a:endParaRPr lang="fr-FR" sz="2000" b="1" dirty="0"/>
                </a:p>
              </p:txBody>
            </p:sp>
          </mc:Choice>
          <mc:Fallback xmlns="">
            <p:sp>
              <p:nvSpPr>
                <p:cNvPr id="33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48693" y="4516577"/>
                  <a:ext cx="427026" cy="400110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25"/>
                <p:cNvSpPr txBox="1"/>
                <p:nvPr/>
              </p:nvSpPr>
              <p:spPr>
                <a:xfrm>
                  <a:off x="7240229" y="4627421"/>
                  <a:ext cx="427026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𝑰</m:t>
                        </m:r>
                      </m:oMath>
                    </m:oMathPara>
                  </a14:m>
                  <a:endParaRPr lang="fr-FR" sz="2000" b="1" dirty="0"/>
                </a:p>
              </p:txBody>
            </p:sp>
          </mc:Choice>
          <mc:Fallback xmlns="">
            <p:sp>
              <p:nvSpPr>
                <p:cNvPr id="34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40229" y="4627421"/>
                  <a:ext cx="427026" cy="400110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25"/>
                <p:cNvSpPr txBox="1"/>
                <p:nvPr/>
              </p:nvSpPr>
              <p:spPr>
                <a:xfrm>
                  <a:off x="6285928" y="3687422"/>
                  <a:ext cx="427026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𝑱</m:t>
                        </m:r>
                      </m:oMath>
                    </m:oMathPara>
                  </a14:m>
                  <a:endParaRPr lang="fr-FR" sz="2000" b="1" dirty="0"/>
                </a:p>
              </p:txBody>
            </p:sp>
          </mc:Choice>
          <mc:Fallback xmlns="">
            <p:sp>
              <p:nvSpPr>
                <p:cNvPr id="35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85928" y="3687422"/>
                  <a:ext cx="427026" cy="400110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 b="-12121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15" name="Connecteur droit 14"/>
          <p:cNvCxnSpPr/>
          <p:nvPr/>
        </p:nvCxnSpPr>
        <p:spPr>
          <a:xfrm flipH="1" flipV="1">
            <a:off x="8966200" y="3211940"/>
            <a:ext cx="25400" cy="2964872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9"/>
              <p:cNvSpPr txBox="1"/>
              <p:nvPr/>
            </p:nvSpPr>
            <p:spPr>
              <a:xfrm>
                <a:off x="8890187" y="2811829"/>
                <a:ext cx="42702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latin typeface="Cambria Math" panose="02040503050406030204" pitchFamily="18" charset="0"/>
                        </a:rPr>
                        <m:t>𝒅</m:t>
                      </m:r>
                    </m:oMath>
                  </m:oMathPara>
                </a14:m>
                <a:endParaRPr lang="fr-FR" sz="2000" b="1" dirty="0"/>
              </a:p>
            </p:txBody>
          </p:sp>
        </mc:Choice>
        <mc:Fallback xmlns="">
          <p:sp>
            <p:nvSpPr>
              <p:cNvPr id="16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90187" y="2811829"/>
                <a:ext cx="427026" cy="400110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9"/>
              <p:cNvSpPr txBox="1"/>
              <p:nvPr/>
            </p:nvSpPr>
            <p:spPr>
              <a:xfrm>
                <a:off x="10437898" y="5429854"/>
                <a:ext cx="42702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fr-FR" sz="2000" b="1" dirty="0"/>
              </a:p>
            </p:txBody>
          </p:sp>
        </mc:Choice>
        <mc:Fallback xmlns="">
          <p:sp>
            <p:nvSpPr>
              <p:cNvPr id="18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7898" y="5429854"/>
                <a:ext cx="427026" cy="400110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9"/>
              <p:cNvSpPr txBox="1"/>
              <p:nvPr/>
            </p:nvSpPr>
            <p:spPr>
              <a:xfrm>
                <a:off x="7328244" y="3122109"/>
                <a:ext cx="42702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latin typeface="Cambria Math" panose="02040503050406030204" pitchFamily="18" charset="0"/>
                        </a:rPr>
                        <m:t>𝒚</m:t>
                      </m:r>
                    </m:oMath>
                  </m:oMathPara>
                </a14:m>
                <a:endParaRPr lang="fr-FR" sz="2000" b="1" dirty="0"/>
              </a:p>
            </p:txBody>
          </p:sp>
        </mc:Choice>
        <mc:Fallback xmlns="">
          <p:sp>
            <p:nvSpPr>
              <p:cNvPr id="19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28244" y="3122109"/>
                <a:ext cx="427026" cy="400110"/>
              </a:xfrm>
              <a:prstGeom prst="rect">
                <a:avLst/>
              </a:prstGeom>
              <a:blipFill rotWithShape="0">
                <a:blip r:embed="rId9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8991600" y="5315177"/>
                <a:ext cx="42702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𝒄</m:t>
                      </m:r>
                    </m:oMath>
                  </m:oMathPara>
                </a14:m>
                <a:endParaRPr lang="fr-FR" sz="20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1600" y="5315177"/>
                <a:ext cx="427026" cy="400110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Cross 16"/>
          <p:cNvSpPr/>
          <p:nvPr/>
        </p:nvSpPr>
        <p:spPr>
          <a:xfrm>
            <a:off x="8879500" y="4637419"/>
            <a:ext cx="224200" cy="227652"/>
          </a:xfrm>
          <a:prstGeom prst="plus">
            <a:avLst>
              <a:gd name="adj" fmla="val 37045"/>
            </a:avLst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31"/>
              <p:cNvSpPr txBox="1"/>
              <p:nvPr/>
            </p:nvSpPr>
            <p:spPr>
              <a:xfrm>
                <a:off x="8763070" y="3400435"/>
                <a:ext cx="100103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1" i="1" dirty="0" smtClean="0"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2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63070" y="3400435"/>
                <a:ext cx="1001039" cy="461665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36"/>
              <p:cNvSpPr txBox="1"/>
              <p:nvPr/>
            </p:nvSpPr>
            <p:spPr>
              <a:xfrm>
                <a:off x="8773482" y="4494383"/>
                <a:ext cx="100103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23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73482" y="4494383"/>
                <a:ext cx="1001039" cy="461665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Cross 16"/>
          <p:cNvSpPr/>
          <p:nvPr/>
        </p:nvSpPr>
        <p:spPr>
          <a:xfrm>
            <a:off x="8854100" y="3659672"/>
            <a:ext cx="224200" cy="227652"/>
          </a:xfrm>
          <a:prstGeom prst="plus">
            <a:avLst>
              <a:gd name="adj" fmla="val 37045"/>
            </a:avLst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4" name="Connecteur droit 3"/>
          <p:cNvCxnSpPr/>
          <p:nvPr/>
        </p:nvCxnSpPr>
        <p:spPr>
          <a:xfrm flipH="1" flipV="1">
            <a:off x="8978901" y="5193139"/>
            <a:ext cx="793" cy="243255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520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/>
      <p:bldP spid="19" grpId="0"/>
      <p:bldP spid="20" grpId="0"/>
      <p:bldP spid="21" grpId="0" animBg="1"/>
      <p:bldP spid="22" grpId="0"/>
      <p:bldP spid="23" grpId="0"/>
      <p:bldP spid="2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I. Équation d’une droite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11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ontent Placeholder 3"/>
              <p:cNvSpPr txBox="1">
                <a:spLocks/>
              </p:cNvSpPr>
              <p:nvPr/>
            </p:nvSpPr>
            <p:spPr>
              <a:xfrm>
                <a:off x="772868" y="1510428"/>
                <a:ext cx="8596668" cy="388077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Wingdings 3" charset="2"/>
                  <a:buNone/>
                </a:pPr>
                <a:r>
                  <a:rPr lang="fr-FR" sz="2400" u="sng" dirty="0" smtClean="0"/>
                  <a:t>Propriété:</a:t>
                </a:r>
              </a:p>
              <a:p>
                <a:r>
                  <a:rPr lang="fr-FR" sz="2000" dirty="0" smtClean="0"/>
                  <a:t>Soit</a:t>
                </a:r>
                <a14:m>
                  <m:oMath xmlns:m="http://schemas.openxmlformats.org/officeDocument/2006/math">
                    <m:r>
                      <a:rPr lang="en-US" sz="2000" b="0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fr-FR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𝑨𝑩</m:t>
                    </m:r>
                    <m:r>
                      <a:rPr lang="fr-FR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fr-FR" sz="2000" dirty="0" smtClean="0"/>
                  <a:t>une droite d’équation</a:t>
                </a:r>
                <a14:m>
                  <m:oMath xmlns:m="http://schemas.openxmlformats.org/officeDocument/2006/math">
                    <m:r>
                      <a:rPr lang="fr-FR" sz="2000" b="1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fr-FR" sz="2000" b="1" i="1" dirty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2000" b="1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𝒄</m:t>
                    </m:r>
                  </m:oMath>
                </a14:m>
                <a:r>
                  <a:rPr lang="fr-FR" sz="2000" dirty="0" smtClean="0"/>
                  <a:t> et un point </a:t>
                </a:r>
                <a14:m>
                  <m:oMath xmlns:m="http://schemas.openxmlformats.org/officeDocument/2006/math">
                    <m:r>
                      <a:rPr lang="en-US" sz="2000" b="1" i="1" dirty="0" smtClean="0">
                        <a:latin typeface="Cambria Math" panose="02040503050406030204" pitchFamily="18" charset="0"/>
                      </a:rPr>
                      <m:t>𝑴</m:t>
                    </m:r>
                    <m:d>
                      <m:dPr>
                        <m:ctrlPr>
                          <a:rPr lang="en-US" sz="2000" b="1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000" b="1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dirty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2000" b="1" i="1" dirty="0" smtClean="0">
                                <a:latin typeface="Cambria Math" panose="02040503050406030204" pitchFamily="18" charset="0"/>
                              </a:rPr>
                              <m:t>𝑴</m:t>
                            </m:r>
                          </m:sub>
                        </m:sSub>
                        <m:r>
                          <a:rPr lang="en-US" sz="2000" b="1" i="1" dirty="0">
                            <a:latin typeface="Cambria Math" panose="02040503050406030204" pitchFamily="18" charset="0"/>
                          </a:rPr>
                          <m:t>;</m:t>
                        </m:r>
                        <m:sSub>
                          <m:sSubPr>
                            <m:ctrlPr>
                              <a:rPr lang="en-US" sz="2000" b="1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dirty="0">
                                <a:latin typeface="Cambria Math" panose="02040503050406030204" pitchFamily="18" charset="0"/>
                              </a:rPr>
                              <m:t>𝒚</m:t>
                            </m:r>
                          </m:e>
                          <m:sub>
                            <m:r>
                              <a:rPr lang="en-US" sz="2000" b="1" i="1" dirty="0" smtClean="0">
                                <a:latin typeface="Cambria Math" panose="02040503050406030204" pitchFamily="18" charset="0"/>
                              </a:rPr>
                              <m:t>𝑴</m:t>
                            </m:r>
                          </m:sub>
                        </m:sSub>
                      </m:e>
                    </m:d>
                    <m:r>
                      <a:rPr lang="en-US" sz="2000" b="1" i="1" dirty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000" b="1" dirty="0" smtClean="0"/>
              </a:p>
              <a:p>
                <a14:m>
                  <m:oMath xmlns:m="http://schemas.openxmlformats.org/officeDocument/2006/math">
                    <m:r>
                      <a:rPr lang="en-US" sz="2000" b="1" i="1" dirty="0">
                        <a:latin typeface="Cambria Math" panose="02040503050406030204" pitchFamily="18" charset="0"/>
                      </a:rPr>
                      <m:t>𝑴</m:t>
                    </m:r>
                    <m:d>
                      <m:dPr>
                        <m:ctrlPr>
                          <a:rPr lang="en-US" sz="20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000" b="1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dirty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2000" b="1" i="1" dirty="0">
                                <a:latin typeface="Cambria Math" panose="02040503050406030204" pitchFamily="18" charset="0"/>
                              </a:rPr>
                              <m:t>𝑴</m:t>
                            </m:r>
                          </m:sub>
                        </m:sSub>
                        <m:r>
                          <a:rPr lang="en-US" sz="2000" b="1" i="1" dirty="0">
                            <a:latin typeface="Cambria Math" panose="02040503050406030204" pitchFamily="18" charset="0"/>
                          </a:rPr>
                          <m:t>;</m:t>
                        </m:r>
                        <m:sSub>
                          <m:sSubPr>
                            <m:ctrlPr>
                              <a:rPr lang="en-US" sz="2000" b="1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dirty="0">
                                <a:latin typeface="Cambria Math" panose="02040503050406030204" pitchFamily="18" charset="0"/>
                              </a:rPr>
                              <m:t>𝒚</m:t>
                            </m:r>
                          </m:e>
                          <m:sub>
                            <m:r>
                              <a:rPr lang="en-US" sz="2000" b="1" i="1" dirty="0">
                                <a:latin typeface="Cambria Math" panose="02040503050406030204" pitchFamily="18" charset="0"/>
                              </a:rPr>
                              <m:t>𝑴</m:t>
                            </m:r>
                          </m:sub>
                        </m:sSub>
                      </m:e>
                    </m:d>
                  </m:oMath>
                </a14:m>
                <a:r>
                  <a:rPr lang="fr-FR" sz="2000" b="1" dirty="0" smtClean="0"/>
                  <a:t> </a:t>
                </a:r>
                <a:r>
                  <a:rPr lang="fr-FR" sz="2000" dirty="0" smtClean="0"/>
                  <a:t>appartient à </a:t>
                </a:r>
                <a14:m>
                  <m:oMath xmlns:m="http://schemas.openxmlformats.org/officeDocument/2006/math">
                    <m:r>
                      <a:rPr lang="fr-FR" sz="20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sz="20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𝑨𝑩</m:t>
                    </m:r>
                    <m:r>
                      <a:rPr lang="fr-FR" sz="20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fr-FR" sz="2000" b="1" dirty="0" smtClean="0"/>
                  <a:t> si et seulement si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𝑴</m:t>
                        </m:r>
                      </m:sub>
                    </m:sSub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𝒄</m:t>
                    </m:r>
                  </m:oMath>
                </a14:m>
                <a:r>
                  <a:rPr lang="fr-FR" sz="2000" b="1" dirty="0" smtClean="0"/>
                  <a:t> </a:t>
                </a:r>
                <a:endParaRPr lang="fr-FR" sz="2000" dirty="0" smtClean="0"/>
              </a:p>
              <a:p>
                <a:pPr marL="0" indent="0">
                  <a:buFont typeface="Wingdings 3" charset="2"/>
                  <a:buNone/>
                </a:pPr>
                <a:endParaRPr lang="fr-FR" sz="2000" dirty="0"/>
              </a:p>
            </p:txBody>
          </p:sp>
        </mc:Choice>
        <mc:Fallback xmlns="">
          <p:sp>
            <p:nvSpPr>
              <p:cNvPr id="17" name="Content Placeholder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2868" y="1510428"/>
                <a:ext cx="8596668" cy="3880773"/>
              </a:xfrm>
              <a:prstGeom prst="rect">
                <a:avLst/>
              </a:prstGeom>
              <a:blipFill rotWithShape="0">
                <a:blip r:embed="rId3"/>
                <a:stretch>
                  <a:fillRect l="-1135" t="-125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3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98504" y="2920974"/>
            <a:ext cx="6805187" cy="4126686"/>
          </a:xfrm>
          <a:prstGeom prst="rect">
            <a:avLst/>
          </a:prstGeom>
        </p:spPr>
      </p:pic>
      <p:cxnSp>
        <p:nvCxnSpPr>
          <p:cNvPr id="16" name="Straight Connector 17"/>
          <p:cNvCxnSpPr/>
          <p:nvPr/>
        </p:nvCxnSpPr>
        <p:spPr>
          <a:xfrm flipH="1" flipV="1">
            <a:off x="9918700" y="3035300"/>
            <a:ext cx="25400" cy="401236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9"/>
              <p:cNvSpPr txBox="1"/>
              <p:nvPr/>
            </p:nvSpPr>
            <p:spPr>
              <a:xfrm>
                <a:off x="1081039" y="3216144"/>
                <a:ext cx="2966619" cy="52322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fr-FR" sz="2800" b="1" dirty="0"/>
              </a:p>
            </p:txBody>
          </p:sp>
        </mc:Choice>
        <mc:Fallback xmlns="">
          <p:sp>
            <p:nvSpPr>
              <p:cNvPr id="18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1039" y="3216144"/>
                <a:ext cx="2966619" cy="52322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5115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II. Droites parallèles et droites sécantes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772868" y="1510428"/>
                <a:ext cx="10310768" cy="4740247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fr-FR" sz="2400" u="sng" dirty="0" smtClean="0"/>
                  <a:t>II.1. Positions relatives de deux droites dans un repère</a:t>
                </a:r>
              </a:p>
              <a:p>
                <a:r>
                  <a:rPr lang="fr-FR" u="sng" dirty="0" smtClean="0"/>
                  <a:t>Propriété:</a:t>
                </a:r>
                <a:endParaRPr lang="fr-FR" u="sng" dirty="0"/>
              </a:p>
              <a:p>
                <a:r>
                  <a:rPr lang="fr-FR" dirty="0" smtClean="0"/>
                  <a:t>Dans un </a:t>
                </a:r>
                <a:r>
                  <a:rPr lang="fr-FR" b="1" dirty="0" smtClean="0">
                    <a:solidFill>
                      <a:schemeClr val="tx1"/>
                    </a:solidFill>
                  </a:rPr>
                  <a:t>repère </a:t>
                </a:r>
                <a14:m>
                  <m:oMath xmlns:m="http://schemas.openxmlformats.org/officeDocument/2006/math">
                    <m:r>
                      <a:rPr lang="fr-FR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𝑶</m:t>
                    </m:r>
                    <m:r>
                      <a:rPr lang="fr-FR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, </m:t>
                    </m:r>
                    <m:r>
                      <a:rPr lang="fr-FR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𝑰</m:t>
                    </m:r>
                    <m:r>
                      <a:rPr lang="fr-FR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, </m:t>
                    </m:r>
                    <m:r>
                      <a:rPr lang="fr-FR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𝑱</m:t>
                    </m:r>
                    <m:r>
                      <a:rPr lang="fr-FR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fr-FR" dirty="0" smtClean="0"/>
                  <a:t>on considère les droites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fr-FR" dirty="0" smtClean="0"/>
                  <a:t> 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b="1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fr-FR" dirty="0" smtClean="0"/>
                  <a:t> d’équations respectives:  </a:t>
                </a:r>
                <a:br>
                  <a:rPr lang="fr-FR" dirty="0" smtClean="0"/>
                </a:br>
                <a14:m>
                  <m:oMath xmlns:m="http://schemas.openxmlformats.org/officeDocument/2006/math">
                    <m:r>
                      <a:rPr lang="en-US" b="1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b="1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𝒎</m:t>
                    </m:r>
                    <m:r>
                      <a:rPr lang="en-US" b="1" i="1" dirty="0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b="1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𝒑</m:t>
                    </m:r>
                  </m:oMath>
                </a14:m>
                <a:r>
                  <a:rPr lang="en-US" dirty="0" smtClean="0"/>
                  <a:t> et </a:t>
                </a:r>
                <a14:m>
                  <m:oMath xmlns:m="http://schemas.openxmlformats.org/officeDocument/2006/math">
                    <m:r>
                      <a:rPr lang="en-US" b="1" i="1" dirty="0" smtClean="0">
                        <a:solidFill>
                          <a:srgbClr val="FFC000"/>
                        </a:solidFill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b="1" i="1" dirty="0" smtClean="0">
                        <a:solidFill>
                          <a:srgbClr val="FFC000"/>
                        </a:solidFill>
                        <a:latin typeface="Cambria Math" panose="02040503050406030204" pitchFamily="18" charset="0"/>
                      </a:rPr>
                      <m:t>’=</m:t>
                    </m:r>
                    <m:r>
                      <a:rPr lang="en-US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𝒎</m:t>
                    </m:r>
                    <m:r>
                      <a:rPr lang="en-US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’</m:t>
                    </m:r>
                    <m:r>
                      <a:rPr lang="en-US" b="1" i="1" dirty="0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b="1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𝒑</m:t>
                    </m:r>
                    <m:r>
                      <a:rPr lang="en-US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’</m:t>
                    </m:r>
                  </m:oMath>
                </a14:m>
                <a:endParaRPr lang="fr-FR" sz="2000" dirty="0" smtClean="0"/>
              </a:p>
              <a:p>
                <a:r>
                  <a:rPr lang="fr-FR" dirty="0" smtClean="0"/>
                  <a:t>Les </a:t>
                </a:r>
                <a:r>
                  <a:rPr lang="fr-FR" dirty="0"/>
                  <a:t>droites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</m:e>
                      <m:sub>
                        <m:r>
                          <a:rPr lang="en-US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fr-FR" dirty="0"/>
                  <a:t> 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b="1" i="1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</m:e>
                      <m:sub>
                        <m:r>
                          <a:rPr lang="en-US" b="1" i="1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fr-FR" dirty="0" smtClean="0"/>
                  <a:t> sont </a:t>
                </a:r>
                <a:r>
                  <a:rPr lang="fr-FR" b="1" dirty="0" smtClean="0">
                    <a:solidFill>
                      <a:srgbClr val="FF0000"/>
                    </a:solidFill>
                  </a:rPr>
                  <a:t>parallèles</a:t>
                </a:r>
                <a:r>
                  <a:rPr lang="fr-FR" dirty="0" smtClean="0"/>
                  <a:t> </a:t>
                </a:r>
                <a:r>
                  <a:rPr lang="fr-FR" b="1" dirty="0" smtClean="0"/>
                  <a:t>si et seulement si </a:t>
                </a:r>
                <a:r>
                  <a:rPr lang="fr-FR" dirty="0" smtClean="0"/>
                  <a:t/>
                </a:r>
                <a:br>
                  <a:rPr lang="fr-FR" dirty="0" smtClean="0"/>
                </a:br>
                <a:r>
                  <a:rPr lang="fr-FR" dirty="0" smtClean="0"/>
                  <a:t>elles ont </a:t>
                </a:r>
                <a:r>
                  <a:rPr lang="fr-FR" b="1" dirty="0" smtClean="0">
                    <a:solidFill>
                      <a:srgbClr val="7030A0"/>
                    </a:solidFill>
                  </a:rPr>
                  <a:t>le même coefficient directeur</a:t>
                </a:r>
                <a:r>
                  <a:rPr lang="fr-FR" dirty="0" smtClean="0"/>
                  <a:t>.</a:t>
                </a:r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72868" y="1510428"/>
                <a:ext cx="10310768" cy="4740247"/>
              </a:xfrm>
              <a:blipFill rotWithShape="0">
                <a:blip r:embed="rId3"/>
                <a:stretch>
                  <a:fillRect l="-946" t="-103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12</a:t>
            </a:fld>
            <a:endParaRPr lang="fr-FR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49836" y="2735950"/>
            <a:ext cx="3733800" cy="3514725"/>
          </a:xfrm>
          <a:prstGeom prst="rect">
            <a:avLst/>
          </a:prstGeom>
        </p:spPr>
      </p:pic>
      <p:cxnSp>
        <p:nvCxnSpPr>
          <p:cNvPr id="10" name="Straight Connector 17"/>
          <p:cNvCxnSpPr/>
          <p:nvPr/>
        </p:nvCxnSpPr>
        <p:spPr>
          <a:xfrm flipV="1">
            <a:off x="7349836" y="2831228"/>
            <a:ext cx="3733800" cy="1928678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7"/>
          <p:cNvCxnSpPr/>
          <p:nvPr/>
        </p:nvCxnSpPr>
        <p:spPr>
          <a:xfrm flipV="1">
            <a:off x="7445370" y="3732056"/>
            <a:ext cx="3733800" cy="192867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9"/>
              <p:cNvSpPr txBox="1"/>
              <p:nvPr/>
            </p:nvSpPr>
            <p:spPr>
              <a:xfrm>
                <a:off x="10236200" y="2708931"/>
                <a:ext cx="42702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dirty="0" smtClean="0">
                              <a:latin typeface="Cambria Math" panose="02040503050406030204" pitchFamily="18" charset="0"/>
                            </a:rPr>
                            <m:t>𝒅</m:t>
                          </m:r>
                        </m:e>
                        <m:sub>
                          <m:r>
                            <a:rPr lang="en-US" sz="2000" b="1" i="1" dirty="0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fr-FR" sz="2000" b="1" dirty="0"/>
              </a:p>
            </p:txBody>
          </p:sp>
        </mc:Choice>
        <mc:Fallback xmlns="">
          <p:sp>
            <p:nvSpPr>
              <p:cNvPr id="16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36200" y="2708931"/>
                <a:ext cx="427026" cy="400110"/>
              </a:xfrm>
              <a:prstGeom prst="rect">
                <a:avLst/>
              </a:prstGeom>
              <a:blipFill rotWithShape="0">
                <a:blip r:embed="rId5"/>
                <a:stretch>
                  <a:fillRect r="-2857" b="-303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9"/>
              <p:cNvSpPr txBox="1"/>
              <p:nvPr/>
            </p:nvSpPr>
            <p:spPr>
              <a:xfrm>
                <a:off x="10586398" y="4015084"/>
                <a:ext cx="42702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dirty="0" smtClean="0">
                              <a:latin typeface="Cambria Math" panose="02040503050406030204" pitchFamily="18" charset="0"/>
                            </a:rPr>
                            <m:t>𝒅</m:t>
                          </m:r>
                        </m:e>
                        <m:sub>
                          <m:r>
                            <a:rPr lang="en-US" sz="2000" b="1" i="1" dirty="0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fr-FR" sz="2000" b="1" dirty="0"/>
              </a:p>
            </p:txBody>
          </p:sp>
        </mc:Choice>
        <mc:Fallback xmlns="">
          <p:sp>
            <p:nvSpPr>
              <p:cNvPr id="17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86398" y="4015084"/>
                <a:ext cx="427026" cy="400110"/>
              </a:xfrm>
              <a:prstGeom prst="rect">
                <a:avLst/>
              </a:prstGeom>
              <a:blipFill rotWithShape="0">
                <a:blip r:embed="rId6"/>
                <a:stretch>
                  <a:fillRect l="-1429" r="-2857" b="-307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9"/>
              <p:cNvSpPr txBox="1"/>
              <p:nvPr/>
            </p:nvSpPr>
            <p:spPr>
              <a:xfrm>
                <a:off x="1677939" y="4770862"/>
                <a:ext cx="4329161" cy="52322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fr-FR" sz="28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8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</m:e>
                      <m:sub>
                        <m:r>
                          <a:rPr lang="en-US" sz="28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2800" b="1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)</m:t>
                    </m:r>
                    <m:r>
                      <m:rPr>
                        <m:nor/>
                      </m:rPr>
                      <a:rPr lang="fr-FR" sz="2800" dirty="0"/>
                      <m:t> </m:t>
                    </m:r>
                    <m:r>
                      <m:rPr>
                        <m:nor/>
                      </m:rPr>
                      <a:rPr lang="en-US" sz="2800" b="0" i="0" dirty="0" smtClean="0"/>
                      <m:t>//</m:t>
                    </m:r>
                    <m:r>
                      <m:rPr>
                        <m:nor/>
                      </m:rPr>
                      <a:rPr lang="fr-FR" sz="2800" dirty="0"/>
                      <m:t> </m:t>
                    </m:r>
                    <m:sSub>
                      <m:sSubPr>
                        <m:ctrlPr>
                          <a:rPr lang="fr-FR" sz="2800" b="1" i="1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800" b="1" i="1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</m:e>
                      <m:sub>
                        <m:r>
                          <a:rPr lang="en-US" sz="2800" b="1" i="1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m:rPr>
                        <m:nor/>
                      </m:rPr>
                      <a:rPr lang="en-US" sz="2800" b="0" i="0" smtClean="0">
                        <a:solidFill>
                          <a:srgbClr val="FFC000"/>
                        </a:solidFill>
                        <a:latin typeface="Cambria Math" panose="02040503050406030204" pitchFamily="18" charset="0"/>
                      </a:rPr>
                      <m:t>) </m:t>
                    </m:r>
                    <m:r>
                      <m:rPr>
                        <m:nor/>
                      </m:rPr>
                      <a:rPr lang="fr-FR" sz="2800"/>
                      <m:t>⇔</m:t>
                    </m:r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fr-FR" sz="28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𝒎</m:t>
                    </m:r>
                    <m:r>
                      <a:rPr lang="fr-FR" sz="2800" b="1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sz="28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𝒎</m:t>
                    </m:r>
                    <m:r>
                      <a:rPr lang="fr-FR" sz="28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’</m:t>
                    </m:r>
                  </m:oMath>
                </a14:m>
                <a:r>
                  <a:rPr lang="fr-FR" sz="2800" b="1" dirty="0" smtClean="0"/>
                  <a:t> </a:t>
                </a:r>
                <a:endParaRPr lang="fr-FR" sz="2800" b="1" dirty="0"/>
              </a:p>
            </p:txBody>
          </p:sp>
        </mc:Choice>
        <mc:Fallback xmlns="">
          <p:sp>
            <p:nvSpPr>
              <p:cNvPr id="18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7939" y="4770862"/>
                <a:ext cx="4329161" cy="523220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07940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16" grpId="0"/>
      <p:bldP spid="17" grpId="0"/>
      <p:bldP spid="1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II. Droites parallèles et droites sécantes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13</a:t>
            </a:fld>
            <a:endParaRPr lang="fr-FR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49836" y="2735950"/>
            <a:ext cx="3733800" cy="3514725"/>
          </a:xfrm>
          <a:prstGeom prst="rect">
            <a:avLst/>
          </a:prstGeom>
        </p:spPr>
      </p:pic>
      <p:sp>
        <p:nvSpPr>
          <p:cNvPr id="11" name="Plus 10"/>
          <p:cNvSpPr/>
          <p:nvPr/>
        </p:nvSpPr>
        <p:spPr>
          <a:xfrm>
            <a:off x="9068686" y="3994196"/>
            <a:ext cx="286603" cy="286603"/>
          </a:xfrm>
          <a:prstGeom prst="mathPlus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72868" y="1510428"/>
            <a:ext cx="6838792" cy="47402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u="sng" dirty="0" smtClean="0"/>
              <a:t>II.3. Intersection de deux droites sécantes</a:t>
            </a:r>
          </a:p>
          <a:p>
            <a:endParaRPr lang="fr-FR" dirty="0" smtClean="0"/>
          </a:p>
        </p:txBody>
      </p:sp>
      <p:cxnSp>
        <p:nvCxnSpPr>
          <p:cNvPr id="21" name="Straight Connector 17"/>
          <p:cNvCxnSpPr/>
          <p:nvPr/>
        </p:nvCxnSpPr>
        <p:spPr>
          <a:xfrm flipV="1">
            <a:off x="7397750" y="2735950"/>
            <a:ext cx="3241675" cy="3112401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9412439" y="3880551"/>
                <a:ext cx="42702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𝑲</m:t>
                      </m:r>
                      <m:r>
                        <a:rPr lang="en-US" sz="2000" b="1" i="1" dirty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2000" b="1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2000" b="1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𝑲</m:t>
                          </m:r>
                        </m:sub>
                      </m:sSub>
                      <m:r>
                        <a:rPr lang="en-US" sz="2000" b="1" i="1" dirty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sSub>
                        <m:sSubPr>
                          <m:ctrlPr>
                            <a:rPr lang="en-US" sz="2000" b="1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b>
                          <m:r>
                            <a:rPr lang="en-US" sz="2000" b="1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𝑲</m:t>
                          </m:r>
                        </m:sub>
                      </m:sSub>
                      <m:r>
                        <a:rPr lang="en-US" sz="2000" b="1" i="1" dirty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FR" sz="20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12439" y="3880551"/>
                <a:ext cx="427026" cy="400110"/>
              </a:xfrm>
              <a:prstGeom prst="rect">
                <a:avLst/>
              </a:prstGeom>
              <a:blipFill rotWithShape="0">
                <a:blip r:embed="rId4"/>
                <a:stretch>
                  <a:fillRect r="-212857" b="-1692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Straight Connector 17"/>
          <p:cNvCxnSpPr/>
          <p:nvPr/>
        </p:nvCxnSpPr>
        <p:spPr>
          <a:xfrm>
            <a:off x="7454900" y="3267251"/>
            <a:ext cx="3628736" cy="1766511"/>
          </a:xfrm>
          <a:prstGeom prst="line">
            <a:avLst/>
          </a:prstGeom>
          <a:ln w="38100">
            <a:solidFill>
              <a:srgbClr val="00B05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19"/>
              <p:cNvSpPr txBox="1"/>
              <p:nvPr/>
            </p:nvSpPr>
            <p:spPr>
              <a:xfrm>
                <a:off x="911241" y="1984142"/>
                <a:ext cx="1844659" cy="69506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000" b="1" i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fr-FR" sz="2800" b="1" dirty="0"/>
              </a:p>
            </p:txBody>
          </p:sp>
        </mc:Choice>
        <mc:Fallback xmlns="">
          <p:sp>
            <p:nvSpPr>
              <p:cNvPr id="23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1241" y="1984142"/>
                <a:ext cx="1844659" cy="695062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19"/>
              <p:cNvSpPr txBox="1"/>
              <p:nvPr/>
            </p:nvSpPr>
            <p:spPr>
              <a:xfrm>
                <a:off x="3042109" y="2133120"/>
                <a:ext cx="1844659" cy="40011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C000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000" b="1" i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fr-FR" sz="2800" b="1" dirty="0"/>
              </a:p>
            </p:txBody>
          </p:sp>
        </mc:Choice>
        <mc:Fallback xmlns="">
          <p:sp>
            <p:nvSpPr>
              <p:cNvPr id="26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2109" y="2133120"/>
                <a:ext cx="1844659" cy="400110"/>
              </a:xfrm>
              <a:prstGeom prst="rect">
                <a:avLst/>
              </a:prstGeom>
              <a:blipFill rotWithShape="0">
                <a:blip r:embed="rId6"/>
                <a:stretch>
                  <a:fillRect b="-7353"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19"/>
              <p:cNvSpPr txBox="1"/>
              <p:nvPr/>
            </p:nvSpPr>
            <p:spPr>
              <a:xfrm>
                <a:off x="911241" y="2978769"/>
                <a:ext cx="2536414" cy="107491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</m:d>
                      <m:d>
                        <m:dPr>
                          <m:begChr m:val="{"/>
                          <m:endChr m:val=""/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2000" b="1" i="1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</a:rPr>
                                  <m:t>𝒚</m:t>
                                </m:r>
                                <m:r>
                                  <a:rPr lang="en-US" sz="2000" b="1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sz="2000" b="1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sz="2000" b="1" i="1">
                                    <a:solidFill>
                                      <a:schemeClr val="tx1">
                                        <a:lumMod val="85000"/>
                                        <a:lumOff val="1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  <m:r>
                                  <a:rPr lang="en-US" sz="20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      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000" b="1" i="1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𝒚</m:t>
                                </m:r>
                                <m:r>
                                  <a:rPr lang="en-US" sz="2000" b="1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en-US" sz="20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0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num>
                                  <m:den>
                                    <m:r>
                                      <a:rPr lang="en-US" sz="20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den>
                                </m:f>
                                <m:r>
                                  <a:rPr lang="en-US" sz="2000" b="1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sz="2000" b="1" i="1">
                                    <a:solidFill>
                                      <a:schemeClr val="tx1">
                                        <a:lumMod val="85000"/>
                                        <a:lumOff val="1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sz="2800" b="1" dirty="0"/>
              </a:p>
            </p:txBody>
          </p:sp>
        </mc:Choice>
        <mc:Fallback xmlns="">
          <p:sp>
            <p:nvSpPr>
              <p:cNvPr id="27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1241" y="2978769"/>
                <a:ext cx="2536414" cy="1074910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19"/>
              <p:cNvSpPr txBox="1"/>
              <p:nvPr/>
            </p:nvSpPr>
            <p:spPr>
              <a:xfrm>
                <a:off x="3564553" y="2978769"/>
                <a:ext cx="2854193" cy="107491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⇔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2000" b="1" i="1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</a:rPr>
                                  <m:t>𝒚</m:t>
                                </m:r>
                                <m:r>
                                  <a:rPr lang="en-US" sz="2000" b="1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sz="2000" b="1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sz="2000" b="1" i="1">
                                    <a:solidFill>
                                      <a:schemeClr val="tx1">
                                        <a:lumMod val="85000"/>
                                        <a:lumOff val="1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20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  <m:r>
                                  <a:rPr lang="en-US" sz="20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      </m:t>
                                </m:r>
                                <m:r>
                                  <m:rPr>
                                    <m:nor/>
                                  </m:rPr>
                                  <a:rPr lang="fr-FR" sz="2800" b="1" dirty="0"/>
                                  <m:t> </m:t>
                                </m:r>
                                <m:r>
                                  <a:rPr lang="en-US" sz="2800" b="1" i="1" dirty="0" smtClean="0">
                                    <a:latin typeface="Cambria Math" panose="02040503050406030204" pitchFamily="18" charset="0"/>
                                  </a:rPr>
                                  <m:t>     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000" b="1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sz="2000" b="1" i="1">
                                    <a:solidFill>
                                      <a:schemeClr val="tx1">
                                        <a:lumMod val="85000"/>
                                        <a:lumOff val="1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20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  <m:r>
                                  <a:rPr lang="en-US" sz="2000" b="1" i="1" smtClean="0">
                                    <a:solidFill>
                                      <a:schemeClr val="tx1">
                                        <a:lumMod val="85000"/>
                                        <a:lumOff val="1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en-US" sz="2000" b="1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000" b="1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num>
                                  <m:den>
                                    <m:r>
                                      <a:rPr lang="en-US" sz="2000" b="1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den>
                                </m:f>
                                <m:r>
                                  <a:rPr lang="en-US" sz="2000" b="1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sz="2000" b="1" i="1" smtClean="0">
                                    <a:solidFill>
                                      <a:schemeClr val="tx1">
                                        <a:lumMod val="85000"/>
                                        <a:lumOff val="1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20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sz="2800" b="1" dirty="0"/>
              </a:p>
            </p:txBody>
          </p:sp>
        </mc:Choice>
        <mc:Fallback xmlns="">
          <p:sp>
            <p:nvSpPr>
              <p:cNvPr id="29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4553" y="2978769"/>
                <a:ext cx="2854193" cy="1074910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19"/>
              <p:cNvSpPr txBox="1"/>
              <p:nvPr/>
            </p:nvSpPr>
            <p:spPr>
              <a:xfrm>
                <a:off x="946511" y="4483088"/>
                <a:ext cx="1933559" cy="107491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⇔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2000" b="1" i="1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</a:rPr>
                                  <m:t>𝒚</m:t>
                                </m:r>
                                <m:r>
                                  <a:rPr lang="en-US" sz="2000" b="1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sz="2000" b="1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sz="2000" b="1" i="1">
                                    <a:solidFill>
                                      <a:schemeClr val="tx1">
                                        <a:lumMod val="85000"/>
                                        <a:lumOff val="1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20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  <m:r>
                                  <a:rPr lang="en-US" sz="2800" b="1" i="1" dirty="0" smtClean="0">
                                    <a:latin typeface="Cambria Math" panose="02040503050406030204" pitchFamily="18" charset="0"/>
                                  </a:rPr>
                                  <m:t>    </m:t>
                                </m:r>
                              </m:e>
                            </m:mr>
                            <m:mr>
                              <m:e>
                                <m:f>
                                  <m:fPr>
                                    <m:ctrlPr>
                                      <a:rPr lang="en-US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000" b="1" i="1" smtClean="0">
                                        <a:latin typeface="Cambria Math" panose="02040503050406030204" pitchFamily="18" charset="0"/>
                                      </a:rPr>
                                      <m:t>𝟑</m:t>
                                    </m:r>
                                  </m:num>
                                  <m:den>
                                    <m:r>
                                      <a:rPr lang="en-US" sz="2000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den>
                                </m:f>
                                <m:r>
                                  <a:rPr lang="en-US" sz="2000" b="1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sz="2000" b="1" i="1" smtClean="0">
                                    <a:solidFill>
                                      <a:schemeClr val="tx1">
                                        <a:lumMod val="85000"/>
                                        <a:lumOff val="1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sz="2000" b="1" i="1" smtClean="0">
                                    <a:solidFill>
                                      <a:schemeClr val="tx1">
                                        <a:lumMod val="85000"/>
                                        <a:lumOff val="1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  <m:r>
                                  <a:rPr lang="en-US" sz="2000" b="1" i="1" smtClean="0">
                                    <a:solidFill>
                                      <a:schemeClr val="tx1">
                                        <a:lumMod val="85000"/>
                                        <a:lumOff val="1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          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sz="2800" b="1" dirty="0"/>
              </a:p>
            </p:txBody>
          </p:sp>
        </mc:Choice>
        <mc:Fallback xmlns="">
          <p:sp>
            <p:nvSpPr>
              <p:cNvPr id="31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6511" y="4483088"/>
                <a:ext cx="1933559" cy="1074910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19"/>
              <p:cNvSpPr txBox="1"/>
              <p:nvPr/>
            </p:nvSpPr>
            <p:spPr>
              <a:xfrm>
                <a:off x="3053712" y="4280661"/>
                <a:ext cx="1933559" cy="147976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⇔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2000" b="1" i="1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</a:rPr>
                                  <m:t>𝒚</m:t>
                                </m:r>
                                <m:r>
                                  <a:rPr lang="en-US" sz="2000" b="1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2000" b="1" i="1" smtClean="0">
                                        <a:solidFill>
                                          <a:schemeClr val="tx1">
                                            <a:lumMod val="85000"/>
                                            <a:lumOff val="1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000" b="1" i="1" smtClean="0">
                                        <a:solidFill>
                                          <a:schemeClr val="tx1">
                                            <a:lumMod val="85000"/>
                                            <a:lumOff val="1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num>
                                  <m:den>
                                    <m:r>
                                      <a:rPr lang="en-US" sz="2000" b="1" i="1" smtClean="0">
                                        <a:solidFill>
                                          <a:schemeClr val="tx1">
                                            <a:lumMod val="85000"/>
                                            <a:lumOff val="1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𝟑</m:t>
                                    </m:r>
                                  </m:den>
                                </m:f>
                                <m:r>
                                  <a:rPr lang="en-US" sz="2000" b="1" i="1">
                                    <a:solidFill>
                                      <a:schemeClr val="tx1">
                                        <a:lumMod val="85000"/>
                                        <a:lumOff val="1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20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  <m:r>
                                  <a:rPr lang="en-US" sz="2800" b="1" i="1" dirty="0" smtClean="0">
                                    <a:latin typeface="Cambria Math" panose="02040503050406030204" pitchFamily="18" charset="0"/>
                                  </a:rPr>
                                  <m:t>    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000" b="1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sz="2000" b="1" i="1" smtClean="0">
                                    <a:solidFill>
                                      <a:schemeClr val="tx1">
                                        <a:lumMod val="85000"/>
                                        <a:lumOff val="1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2000" b="1" i="1" smtClean="0">
                                        <a:solidFill>
                                          <a:schemeClr val="tx1">
                                            <a:lumMod val="85000"/>
                                            <a:lumOff val="1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000" b="1" i="1" smtClean="0">
                                        <a:solidFill>
                                          <a:schemeClr val="tx1">
                                            <a:lumMod val="85000"/>
                                            <a:lumOff val="1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num>
                                  <m:den>
                                    <m:r>
                                      <a:rPr lang="en-US" sz="2000" b="1" i="1" smtClean="0">
                                        <a:solidFill>
                                          <a:schemeClr val="tx1">
                                            <a:lumMod val="85000"/>
                                            <a:lumOff val="1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𝟑</m:t>
                                    </m:r>
                                  </m:den>
                                </m:f>
                                <m:r>
                                  <a:rPr lang="en-US" sz="2000" b="1" i="1" smtClean="0">
                                    <a:solidFill>
                                      <a:schemeClr val="tx1">
                                        <a:lumMod val="85000"/>
                                        <a:lumOff val="1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          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sz="2800" b="1" dirty="0"/>
              </a:p>
            </p:txBody>
          </p:sp>
        </mc:Choice>
        <mc:Fallback xmlns="">
          <p:sp>
            <p:nvSpPr>
              <p:cNvPr id="32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3712" y="4280661"/>
                <a:ext cx="1933559" cy="1479764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19"/>
              <p:cNvSpPr txBox="1"/>
              <p:nvPr/>
            </p:nvSpPr>
            <p:spPr>
              <a:xfrm>
                <a:off x="5242635" y="4293880"/>
                <a:ext cx="1933559" cy="147976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⇔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2000" b="1" i="1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</a:rPr>
                                  <m:t>𝒚</m:t>
                                </m:r>
                                <m:r>
                                  <a:rPr lang="en-US" sz="2000" b="1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2000" b="1" i="1" smtClean="0">
                                        <a:solidFill>
                                          <a:schemeClr val="tx1">
                                            <a:lumMod val="85000"/>
                                            <a:lumOff val="1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000" b="1" i="1" smtClean="0">
                                        <a:solidFill>
                                          <a:schemeClr val="tx1">
                                            <a:lumMod val="85000"/>
                                            <a:lumOff val="1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𝟖</m:t>
                                    </m:r>
                                  </m:num>
                                  <m:den>
                                    <m:r>
                                      <a:rPr lang="en-US" sz="2000" b="1" i="1" smtClean="0">
                                        <a:solidFill>
                                          <a:schemeClr val="tx1">
                                            <a:lumMod val="85000"/>
                                            <a:lumOff val="1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𝟑</m:t>
                                    </m:r>
                                  </m:den>
                                </m:f>
                                <m:r>
                                  <a:rPr lang="en-US" sz="2000" b="1" i="1" smtClean="0">
                                    <a:solidFill>
                                      <a:schemeClr val="tx1">
                                        <a:lumMod val="85000"/>
                                        <a:lumOff val="1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  </m:t>
                                </m:r>
                                <m:r>
                                  <a:rPr lang="en-US" sz="2800" b="1" i="1" dirty="0" smtClean="0">
                                    <a:latin typeface="Cambria Math" panose="02040503050406030204" pitchFamily="18" charset="0"/>
                                  </a:rPr>
                                  <m:t>   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000" b="1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sz="2000" b="1" i="1" smtClean="0">
                                    <a:solidFill>
                                      <a:schemeClr val="tx1">
                                        <a:lumMod val="85000"/>
                                        <a:lumOff val="1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2000" b="1" i="1" smtClean="0">
                                        <a:solidFill>
                                          <a:schemeClr val="tx1">
                                            <a:lumMod val="85000"/>
                                            <a:lumOff val="1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000" b="1" i="1" smtClean="0">
                                        <a:solidFill>
                                          <a:schemeClr val="tx1">
                                            <a:lumMod val="85000"/>
                                            <a:lumOff val="1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num>
                                  <m:den>
                                    <m:r>
                                      <a:rPr lang="en-US" sz="2000" b="1" i="1" smtClean="0">
                                        <a:solidFill>
                                          <a:schemeClr val="tx1">
                                            <a:lumMod val="85000"/>
                                            <a:lumOff val="1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𝟑</m:t>
                                    </m:r>
                                  </m:den>
                                </m:f>
                                <m:r>
                                  <a:rPr lang="en-US" sz="2000" b="1" i="1" smtClean="0">
                                    <a:solidFill>
                                      <a:schemeClr val="tx1">
                                        <a:lumMod val="85000"/>
                                        <a:lumOff val="1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      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sz="2800" b="1" dirty="0"/>
              </a:p>
            </p:txBody>
          </p:sp>
        </mc:Choice>
        <mc:Fallback xmlns="">
          <p:sp>
            <p:nvSpPr>
              <p:cNvPr id="33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2635" y="4293880"/>
                <a:ext cx="1933559" cy="1479764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39084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4" grpId="0" uiExpand="1" build="p"/>
      <p:bldP spid="20" grpId="0"/>
      <p:bldP spid="23" grpId="0" animBg="1"/>
      <p:bldP spid="26" grpId="0" animBg="1"/>
      <p:bldP spid="27" grpId="0" animBg="1"/>
      <p:bldP spid="29" grpId="0" animBg="1"/>
      <p:bldP spid="31" grpId="0" animBg="1"/>
      <p:bldP spid="32" grpId="0" animBg="1"/>
      <p:bldP spid="3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 32 page 242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466963" y="6041362"/>
            <a:ext cx="683339" cy="365125"/>
          </a:xfrm>
        </p:spPr>
        <p:txBody>
          <a:bodyPr/>
          <a:lstStyle/>
          <a:p>
            <a:fld id="{3A61E259-A82A-4652-B66A-7488AC197EC8}" type="slidenum">
              <a:rPr lang="fr-FR" smtClean="0"/>
              <a:t>14</a:t>
            </a:fld>
            <a:endParaRPr lang="fr-FR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9669" y="1051849"/>
            <a:ext cx="6257925" cy="517207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52399" y="1355970"/>
                <a:ext cx="10179903" cy="4515773"/>
              </a:xfrm>
            </p:spPr>
            <p:txBody>
              <a:bodyPr>
                <a:normAutofit/>
              </a:bodyPr>
              <a:lstStyle/>
              <a:p>
                <a:r>
                  <a:rPr lang="fr-FR" sz="2000" dirty="0" smtClean="0"/>
                  <a:t>Dans un repère, on donne:</a:t>
                </a:r>
                <a:r>
                  <a:rPr lang="fr-FR" sz="2400" b="1" dirty="0" smtClean="0"/>
                  <a:t/>
                </a:r>
                <a:br>
                  <a:rPr lang="fr-FR" sz="2400" b="1" dirty="0" smtClean="0"/>
                </a:br>
                <a14:m>
                  <m:oMath xmlns:m="http://schemas.openxmlformats.org/officeDocument/2006/math">
                    <m:r>
                      <a:rPr lang="fr-FR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𝑨</m:t>
                    </m:r>
                    <m:d>
                      <m:dPr>
                        <m:ctrlPr>
                          <a:rPr lang="fr-FR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fr-FR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fr-FR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;</m:t>
                        </m:r>
                        <m:r>
                          <a:rPr lang="fr-FR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e>
                    </m:d>
                  </m:oMath>
                </a14:m>
                <a:r>
                  <a:rPr lang="fr-FR" sz="2400" dirty="0" smtClean="0">
                    <a:solidFill>
                      <a:srgbClr val="FF0000"/>
                    </a:solidFill>
                  </a:rPr>
                  <a:t>	</a:t>
                </a:r>
                <a:r>
                  <a:rPr lang="fr-FR" sz="2400" dirty="0" smtClean="0"/>
                  <a:t>	</a:t>
                </a:r>
                <a14:m>
                  <m:oMath xmlns:m="http://schemas.openxmlformats.org/officeDocument/2006/math">
                    <m:r>
                      <a:rPr lang="fr-FR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𝑩</m:t>
                    </m:r>
                    <m:d>
                      <m:dPr>
                        <m:ctrlPr>
                          <a:rPr lang="fr-FR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fr-FR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;</m:t>
                        </m:r>
                        <m:r>
                          <a:rPr lang="fr-FR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e>
                    </m:d>
                  </m:oMath>
                </a14:m>
                <a:r>
                  <a:rPr lang="fr-FR" sz="2400" dirty="0" smtClean="0"/>
                  <a:t/>
                </a:r>
                <a:br>
                  <a:rPr lang="fr-FR" sz="2400" dirty="0" smtClean="0"/>
                </a:br>
                <a14:m>
                  <m:oMath xmlns:m="http://schemas.openxmlformats.org/officeDocument/2006/math">
                    <m:r>
                      <a:rPr lang="fr-FR" sz="2400" b="1" i="1" smtClean="0">
                        <a:solidFill>
                          <a:srgbClr val="FFC000"/>
                        </a:solidFill>
                        <a:latin typeface="Cambria Math" panose="02040503050406030204" pitchFamily="18" charset="0"/>
                      </a:rPr>
                      <m:t>𝑪</m:t>
                    </m:r>
                    <m:d>
                      <m:dPr>
                        <m:ctrlPr>
                          <a:rPr lang="fr-FR" sz="2400" b="1" i="1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400" b="1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fr-FR" sz="2400" b="1" i="1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;</m:t>
                        </m:r>
                        <m:r>
                          <a:rPr lang="fr-FR" sz="2400" b="1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fr-FR" sz="2400" b="1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</m:d>
                  </m:oMath>
                </a14:m>
                <a:r>
                  <a:rPr lang="fr-FR" sz="2400" dirty="0" smtClean="0"/>
                  <a:t>		</a:t>
                </a:r>
                <a14:m>
                  <m:oMath xmlns:m="http://schemas.openxmlformats.org/officeDocument/2006/math">
                    <m:r>
                      <a:rPr lang="fr-FR" sz="2400" b="1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𝑫</m:t>
                    </m:r>
                    <m:d>
                      <m:dPr>
                        <m:ctrlPr>
                          <a:rPr lang="fr-FR" sz="2400" b="1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400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fr-FR" sz="2400" b="1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;</m:t>
                        </m:r>
                        <m:r>
                          <a:rPr lang="fr-FR" sz="2400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fr-FR" sz="2400" b="1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e>
                    </m:d>
                  </m:oMath>
                </a14:m>
                <a:endParaRPr lang="fr-FR" sz="2400" dirty="0" smtClean="0"/>
              </a:p>
              <a:p>
                <a:r>
                  <a:rPr lang="fr-FR" sz="2000" dirty="0" smtClean="0"/>
                  <a:t>Les droites </a:t>
                </a:r>
                <a14:m>
                  <m:oMath xmlns:m="http://schemas.openxmlformats.org/officeDocument/2006/math">
                    <m:r>
                      <a:rPr lang="fr-FR" sz="2000" b="1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sz="2000" b="1" i="1" smtClean="0">
                        <a:latin typeface="Cambria Math" panose="02040503050406030204" pitchFamily="18" charset="0"/>
                      </a:rPr>
                      <m:t>𝑨𝑩</m:t>
                    </m:r>
                    <m:r>
                      <a:rPr lang="fr-FR" sz="2000" b="1" i="1" smtClean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fr-FR" sz="2000" dirty="0" smtClean="0"/>
                  <a:t>et </a:t>
                </a:r>
                <a14:m>
                  <m:oMath xmlns:m="http://schemas.openxmlformats.org/officeDocument/2006/math">
                    <m:r>
                      <a:rPr lang="fr-FR" sz="2000" b="1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sz="2000" b="1" i="1" smtClean="0">
                        <a:latin typeface="Cambria Math" panose="02040503050406030204" pitchFamily="18" charset="0"/>
                      </a:rPr>
                      <m:t>𝑪𝑫</m:t>
                    </m:r>
                    <m:r>
                      <a:rPr lang="fr-FR" sz="2000" b="1" i="1" smtClean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fr-FR" sz="2000" dirty="0" smtClean="0"/>
                  <a:t/>
                </a:r>
                <a:br>
                  <a:rPr lang="fr-FR" sz="2000" dirty="0" smtClean="0"/>
                </a:br>
                <a:r>
                  <a:rPr lang="fr-FR" sz="2000" dirty="0" smtClean="0"/>
                  <a:t>sont-elles sécantes ?</a:t>
                </a:r>
              </a:p>
            </p:txBody>
          </p:sp>
        </mc:Choice>
        <mc:Fallback xmlns="">
          <p:sp>
            <p:nvSpPr>
              <p:cNvPr id="6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2399" y="1355970"/>
                <a:ext cx="10179903" cy="4515773"/>
              </a:xfrm>
              <a:blipFill rotWithShape="0">
                <a:blip r:embed="rId4"/>
                <a:stretch>
                  <a:fillRect l="-240" t="-81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Plus 8"/>
          <p:cNvSpPr/>
          <p:nvPr/>
        </p:nvSpPr>
        <p:spPr>
          <a:xfrm>
            <a:off x="7166409" y="4044006"/>
            <a:ext cx="286603" cy="286603"/>
          </a:xfrm>
          <a:prstGeom prst="mathPlus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19"/>
              <p:cNvSpPr txBox="1"/>
              <p:nvPr/>
            </p:nvSpPr>
            <p:spPr>
              <a:xfrm>
                <a:off x="6909787" y="3713105"/>
                <a:ext cx="42702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fr-FR" sz="2000" b="1" dirty="0"/>
              </a:p>
            </p:txBody>
          </p:sp>
        </mc:Choice>
        <mc:Fallback xmlns="">
          <p:sp>
            <p:nvSpPr>
              <p:cNvPr id="1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9787" y="3713105"/>
                <a:ext cx="427026" cy="40011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Plus 10"/>
          <p:cNvSpPr/>
          <p:nvPr/>
        </p:nvSpPr>
        <p:spPr>
          <a:xfrm>
            <a:off x="11203963" y="2506645"/>
            <a:ext cx="286603" cy="286603"/>
          </a:xfrm>
          <a:prstGeom prst="mathPlus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9"/>
              <p:cNvSpPr txBox="1"/>
              <p:nvPr/>
            </p:nvSpPr>
            <p:spPr>
              <a:xfrm>
                <a:off x="11347264" y="2119362"/>
                <a:ext cx="42702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fr-FR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2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47264" y="2119362"/>
                <a:ext cx="427026" cy="40011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Plus 12"/>
          <p:cNvSpPr/>
          <p:nvPr/>
        </p:nvSpPr>
        <p:spPr>
          <a:xfrm>
            <a:off x="9698185" y="5549586"/>
            <a:ext cx="286603" cy="286603"/>
          </a:xfrm>
          <a:prstGeom prst="mathPlus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9"/>
              <p:cNvSpPr txBox="1"/>
              <p:nvPr/>
            </p:nvSpPr>
            <p:spPr>
              <a:xfrm>
                <a:off x="9441563" y="5218685"/>
                <a:ext cx="42702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rgbClr val="FFC000"/>
                          </a:solidFill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fr-FR" sz="2000" b="1" dirty="0">
                  <a:solidFill>
                    <a:srgbClr val="FFC000"/>
                  </a:solidFill>
                </a:endParaRPr>
              </a:p>
            </p:txBody>
          </p:sp>
        </mc:Choice>
        <mc:Fallback xmlns="">
          <p:sp>
            <p:nvSpPr>
              <p:cNvPr id="14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41563" y="5218685"/>
                <a:ext cx="427026" cy="400110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Connecteur droit avec flèche 14"/>
          <p:cNvCxnSpPr/>
          <p:nvPr/>
        </p:nvCxnSpPr>
        <p:spPr>
          <a:xfrm flipH="1" flipV="1">
            <a:off x="8788400" y="1096493"/>
            <a:ext cx="25400" cy="5075707"/>
          </a:xfrm>
          <a:prstGeom prst="straightConnector1">
            <a:avLst/>
          </a:prstGeom>
          <a:ln w="57150">
            <a:solidFill>
              <a:srgbClr val="7030A0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>
            <a:off x="6731000" y="4635500"/>
            <a:ext cx="5359400" cy="38100"/>
          </a:xfrm>
          <a:prstGeom prst="straightConnector1">
            <a:avLst/>
          </a:prstGeom>
          <a:ln w="571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 flipH="1" flipV="1">
            <a:off x="9307023" y="4554002"/>
            <a:ext cx="1" cy="2106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>
            <a:off x="8717791" y="4154012"/>
            <a:ext cx="1620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25"/>
              <p:cNvSpPr txBox="1"/>
              <p:nvPr/>
            </p:nvSpPr>
            <p:spPr>
              <a:xfrm>
                <a:off x="8479244" y="4608677"/>
                <a:ext cx="319880" cy="3578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fr-FR" sz="2000" b="1" dirty="0"/>
              </a:p>
            </p:txBody>
          </p:sp>
        </mc:Choice>
        <mc:Fallback xmlns="">
          <p:sp>
            <p:nvSpPr>
              <p:cNvPr id="20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79244" y="4608677"/>
                <a:ext cx="319880" cy="357825"/>
              </a:xfrm>
              <a:prstGeom prst="rect">
                <a:avLst/>
              </a:prstGeom>
              <a:blipFill rotWithShape="0">
                <a:blip r:embed="rId8"/>
                <a:stretch>
                  <a:fillRect r="-3846" b="-508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5"/>
              <p:cNvSpPr txBox="1"/>
              <p:nvPr/>
            </p:nvSpPr>
            <p:spPr>
              <a:xfrm>
                <a:off x="9147083" y="4707806"/>
                <a:ext cx="319880" cy="3578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𝑰</m:t>
                      </m:r>
                    </m:oMath>
                  </m:oMathPara>
                </a14:m>
                <a:endParaRPr lang="fr-FR" sz="2000" b="1" dirty="0"/>
              </a:p>
            </p:txBody>
          </p:sp>
        </mc:Choice>
        <mc:Fallback xmlns="">
          <p:sp>
            <p:nvSpPr>
              <p:cNvPr id="21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7083" y="4707806"/>
                <a:ext cx="319880" cy="357825"/>
              </a:xfrm>
              <a:prstGeom prst="rect">
                <a:avLst/>
              </a:prstGeom>
              <a:blipFill rotWithShape="0">
                <a:blip r:embed="rId9"/>
                <a:stretch>
                  <a:fillRect b="-508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5"/>
              <p:cNvSpPr txBox="1"/>
              <p:nvPr/>
            </p:nvSpPr>
            <p:spPr>
              <a:xfrm>
                <a:off x="8432228" y="3956050"/>
                <a:ext cx="319880" cy="3578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𝑱</m:t>
                      </m:r>
                    </m:oMath>
                  </m:oMathPara>
                </a14:m>
                <a:endParaRPr lang="fr-FR" sz="2000" b="1" dirty="0"/>
              </a:p>
            </p:txBody>
          </p:sp>
        </mc:Choice>
        <mc:Fallback xmlns="">
          <p:sp>
            <p:nvSpPr>
              <p:cNvPr id="22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32228" y="3956050"/>
                <a:ext cx="319880" cy="357825"/>
              </a:xfrm>
              <a:prstGeom prst="rect">
                <a:avLst/>
              </a:prstGeom>
              <a:blipFill rotWithShape="0">
                <a:blip r:embed="rId10"/>
                <a:stretch>
                  <a:fillRect l="-1887" r="-1887" b="-2542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Plus 26"/>
          <p:cNvSpPr/>
          <p:nvPr/>
        </p:nvSpPr>
        <p:spPr>
          <a:xfrm>
            <a:off x="11203963" y="5022783"/>
            <a:ext cx="286603" cy="286603"/>
          </a:xfrm>
          <a:prstGeom prst="mathPlus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19"/>
              <p:cNvSpPr txBox="1"/>
              <p:nvPr/>
            </p:nvSpPr>
            <p:spPr>
              <a:xfrm>
                <a:off x="11347264" y="4635500"/>
                <a:ext cx="42702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𝑫</m:t>
                      </m:r>
                    </m:oMath>
                  </m:oMathPara>
                </a14:m>
                <a:endParaRPr lang="fr-FR" sz="2000" b="1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28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47264" y="4635500"/>
                <a:ext cx="427026" cy="400110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Straight Connector 17"/>
          <p:cNvCxnSpPr/>
          <p:nvPr/>
        </p:nvCxnSpPr>
        <p:spPr>
          <a:xfrm flipV="1">
            <a:off x="6793588" y="2317683"/>
            <a:ext cx="5398412" cy="2046526"/>
          </a:xfrm>
          <a:prstGeom prst="line">
            <a:avLst/>
          </a:prstGeom>
          <a:ln w="38100">
            <a:solidFill>
              <a:schemeClr val="accent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17"/>
          <p:cNvCxnSpPr/>
          <p:nvPr/>
        </p:nvCxnSpPr>
        <p:spPr>
          <a:xfrm flipV="1">
            <a:off x="8562945" y="4564681"/>
            <a:ext cx="4367943" cy="1618198"/>
          </a:xfrm>
          <a:prstGeom prst="line">
            <a:avLst/>
          </a:prstGeom>
          <a:ln w="38100">
            <a:solidFill>
              <a:schemeClr val="accent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500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9" grpId="0" animBg="1"/>
      <p:bldP spid="10" grpId="0"/>
      <p:bldP spid="11" grpId="0" animBg="1"/>
      <p:bldP spid="12" grpId="0"/>
      <p:bldP spid="13" grpId="0" animBg="1"/>
      <p:bldP spid="14" grpId="0"/>
      <p:bldP spid="20" grpId="0"/>
      <p:bldP spid="21" grpId="0"/>
      <p:bldP spid="22" grpId="0"/>
      <p:bldP spid="27" grpId="0" animBg="1"/>
      <p:bldP spid="2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 35 page 242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30563" y="6041362"/>
            <a:ext cx="683339" cy="365125"/>
          </a:xfrm>
        </p:spPr>
        <p:txBody>
          <a:bodyPr/>
          <a:lstStyle/>
          <a:p>
            <a:fld id="{3A61E259-A82A-4652-B66A-7488AC197EC8}" type="slidenum">
              <a:rPr lang="fr-FR" smtClean="0"/>
              <a:t>15</a:t>
            </a:fld>
            <a:endParaRPr lang="fr-FR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43269" y="1051849"/>
            <a:ext cx="6257925" cy="517207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52399" y="1355970"/>
                <a:ext cx="10179903" cy="4515773"/>
              </a:xfrm>
            </p:spPr>
            <p:txBody>
              <a:bodyPr>
                <a:normAutofit/>
              </a:bodyPr>
              <a:lstStyle/>
              <a:p>
                <a:r>
                  <a:rPr lang="fr-FR" sz="2000" dirty="0" smtClean="0"/>
                  <a:t>Dans un repère, on donne:</a:t>
                </a:r>
                <a:r>
                  <a:rPr lang="fr-FR" sz="2400" b="1" dirty="0" smtClean="0"/>
                  <a:t/>
                </a:r>
                <a:br>
                  <a:rPr lang="fr-FR" sz="2400" b="1" dirty="0" smtClean="0"/>
                </a:br>
                <a14:m>
                  <m:oMath xmlns:m="http://schemas.openxmlformats.org/officeDocument/2006/math">
                    <m:r>
                      <a:rPr lang="fr-FR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𝑨</m:t>
                    </m:r>
                    <m:d>
                      <m:dPr>
                        <m:ctrlPr>
                          <a:rPr lang="fr-FR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fr-FR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;</m:t>
                        </m:r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</m:d>
                  </m:oMath>
                </a14:m>
                <a:r>
                  <a:rPr lang="fr-FR" sz="2400" dirty="0" smtClean="0">
                    <a:solidFill>
                      <a:srgbClr val="FF0000"/>
                    </a:solidFill>
                  </a:rPr>
                  <a:t>	</a:t>
                </a:r>
                <a14:m>
                  <m:oMath xmlns:m="http://schemas.openxmlformats.org/officeDocument/2006/math">
                    <m:r>
                      <a:rPr lang="fr-FR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𝑩</m:t>
                    </m:r>
                    <m:d>
                      <m:dPr>
                        <m:ctrlPr>
                          <a:rPr lang="fr-FR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fr-FR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;</m:t>
                        </m:r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e>
                    </m:d>
                  </m:oMath>
                </a14:m>
                <a:r>
                  <a:rPr lang="fr-FR" sz="2400" dirty="0" smtClean="0"/>
                  <a:t>	</a:t>
                </a:r>
                <a14:m>
                  <m:oMath xmlns:m="http://schemas.openxmlformats.org/officeDocument/2006/math">
                    <m:r>
                      <a:rPr lang="fr-FR" sz="2400" b="1" i="1" smtClean="0">
                        <a:solidFill>
                          <a:srgbClr val="FFC000"/>
                        </a:solidFill>
                        <a:latin typeface="Cambria Math" panose="02040503050406030204" pitchFamily="18" charset="0"/>
                      </a:rPr>
                      <m:t>𝑪</m:t>
                    </m:r>
                    <m:d>
                      <m:dPr>
                        <m:ctrlPr>
                          <a:rPr lang="fr-FR" sz="2400" b="1" i="1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400" b="1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fr-FR" sz="2400" b="1" i="1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;</m:t>
                        </m:r>
                        <m:r>
                          <a:rPr lang="en-US" sz="2400" b="1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e>
                    </m:d>
                  </m:oMath>
                </a14:m>
                <a:r>
                  <a:rPr lang="fr-FR" sz="2400" dirty="0" smtClean="0"/>
                  <a:t>		</a:t>
                </a:r>
              </a:p>
              <a:p>
                <a:r>
                  <a:rPr lang="fr-FR" sz="2000" dirty="0" smtClean="0"/>
                  <a:t>Trouver une équation de la parallèle à </a:t>
                </a:r>
                <a14:m>
                  <m:oMath xmlns:m="http://schemas.openxmlformats.org/officeDocument/2006/math">
                    <m:r>
                      <a:rPr lang="fr-FR" sz="2000" b="1" i="1" dirty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sz="2000" b="1" i="1" dirty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𝑨𝑩</m:t>
                    </m:r>
                    <m:r>
                      <a:rPr lang="fr-FR" sz="2000" b="1" i="1" dirty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fr-FR" sz="2000" dirty="0" smtClean="0"/>
                  <a:t/>
                </a:r>
                <a:br>
                  <a:rPr lang="fr-FR" sz="2000" dirty="0" smtClean="0"/>
                </a:br>
                <a:r>
                  <a:rPr lang="fr-FR" sz="2000" dirty="0" smtClean="0"/>
                  <a:t>passant par </a:t>
                </a:r>
                <a14:m>
                  <m:oMath xmlns:m="http://schemas.openxmlformats.org/officeDocument/2006/math">
                    <m:r>
                      <a:rPr lang="fr-FR" sz="2000" b="1" i="1" dirty="0" smtClean="0">
                        <a:solidFill>
                          <a:srgbClr val="FFC000"/>
                        </a:solidFill>
                        <a:latin typeface="Cambria Math" panose="02040503050406030204" pitchFamily="18" charset="0"/>
                      </a:rPr>
                      <m:t>𝑪</m:t>
                    </m:r>
                  </m:oMath>
                </a14:m>
                <a:r>
                  <a:rPr lang="fr-FR" sz="2000" dirty="0" smtClean="0"/>
                  <a:t> ?</a:t>
                </a:r>
              </a:p>
            </p:txBody>
          </p:sp>
        </mc:Choice>
        <mc:Fallback xmlns="">
          <p:sp>
            <p:nvSpPr>
              <p:cNvPr id="6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2399" y="1355970"/>
                <a:ext cx="10179903" cy="4515773"/>
              </a:xfrm>
              <a:blipFill rotWithShape="0">
                <a:blip r:embed="rId4"/>
                <a:stretch>
                  <a:fillRect l="-240" t="-81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Plus 8"/>
          <p:cNvSpPr/>
          <p:nvPr/>
        </p:nvSpPr>
        <p:spPr>
          <a:xfrm>
            <a:off x="8525309" y="3028006"/>
            <a:ext cx="286603" cy="286603"/>
          </a:xfrm>
          <a:prstGeom prst="mathPlus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19"/>
              <p:cNvSpPr txBox="1"/>
              <p:nvPr/>
            </p:nvSpPr>
            <p:spPr>
              <a:xfrm>
                <a:off x="8268687" y="2697105"/>
                <a:ext cx="42702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fr-FR" sz="2000" b="1" dirty="0"/>
              </a:p>
            </p:txBody>
          </p:sp>
        </mc:Choice>
        <mc:Fallback xmlns="">
          <p:sp>
            <p:nvSpPr>
              <p:cNvPr id="1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68687" y="2697105"/>
                <a:ext cx="427026" cy="40011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Plus 10"/>
          <p:cNvSpPr/>
          <p:nvPr/>
        </p:nvSpPr>
        <p:spPr>
          <a:xfrm>
            <a:off x="8006334" y="4995738"/>
            <a:ext cx="286603" cy="286603"/>
          </a:xfrm>
          <a:prstGeom prst="mathPlus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9"/>
              <p:cNvSpPr txBox="1"/>
              <p:nvPr/>
            </p:nvSpPr>
            <p:spPr>
              <a:xfrm>
                <a:off x="8149635" y="4608455"/>
                <a:ext cx="42702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fr-FR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2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49635" y="4608455"/>
                <a:ext cx="427026" cy="40011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Plus 12"/>
          <p:cNvSpPr/>
          <p:nvPr/>
        </p:nvSpPr>
        <p:spPr>
          <a:xfrm>
            <a:off x="10553403" y="3996716"/>
            <a:ext cx="286603" cy="286603"/>
          </a:xfrm>
          <a:prstGeom prst="mathPlus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9"/>
              <p:cNvSpPr txBox="1"/>
              <p:nvPr/>
            </p:nvSpPr>
            <p:spPr>
              <a:xfrm>
                <a:off x="10296781" y="3665815"/>
                <a:ext cx="42702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rgbClr val="FFC000"/>
                          </a:solidFill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fr-FR" sz="2000" b="1" dirty="0">
                  <a:solidFill>
                    <a:srgbClr val="FFC000"/>
                  </a:solidFill>
                </a:endParaRPr>
              </a:p>
            </p:txBody>
          </p:sp>
        </mc:Choice>
        <mc:Fallback xmlns="">
          <p:sp>
            <p:nvSpPr>
              <p:cNvPr id="14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96781" y="3665815"/>
                <a:ext cx="427026" cy="400110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Connecteur droit avec flèche 14"/>
          <p:cNvCxnSpPr/>
          <p:nvPr/>
        </p:nvCxnSpPr>
        <p:spPr>
          <a:xfrm flipH="1" flipV="1">
            <a:off x="9652000" y="1096493"/>
            <a:ext cx="25400" cy="5075707"/>
          </a:xfrm>
          <a:prstGeom prst="straightConnector1">
            <a:avLst/>
          </a:prstGeom>
          <a:ln w="57150">
            <a:solidFill>
              <a:srgbClr val="7030A0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>
            <a:off x="7594600" y="4635500"/>
            <a:ext cx="4305300" cy="9276"/>
          </a:xfrm>
          <a:prstGeom prst="straightConnector1">
            <a:avLst/>
          </a:prstGeom>
          <a:ln w="571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 flipH="1" flipV="1">
            <a:off x="10170623" y="4554002"/>
            <a:ext cx="1" cy="2106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>
            <a:off x="9581391" y="4154012"/>
            <a:ext cx="1620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25"/>
              <p:cNvSpPr txBox="1"/>
              <p:nvPr/>
            </p:nvSpPr>
            <p:spPr>
              <a:xfrm>
                <a:off x="9342844" y="4608677"/>
                <a:ext cx="319880" cy="3578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fr-FR" sz="2000" b="1" dirty="0"/>
              </a:p>
            </p:txBody>
          </p:sp>
        </mc:Choice>
        <mc:Fallback xmlns="">
          <p:sp>
            <p:nvSpPr>
              <p:cNvPr id="20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42844" y="4608677"/>
                <a:ext cx="319880" cy="357825"/>
              </a:xfrm>
              <a:prstGeom prst="rect">
                <a:avLst/>
              </a:prstGeom>
              <a:blipFill rotWithShape="0">
                <a:blip r:embed="rId8"/>
                <a:stretch>
                  <a:fillRect r="-3846" b="-508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5"/>
              <p:cNvSpPr txBox="1"/>
              <p:nvPr/>
            </p:nvSpPr>
            <p:spPr>
              <a:xfrm>
                <a:off x="10010683" y="4707806"/>
                <a:ext cx="319880" cy="3578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𝑰</m:t>
                      </m:r>
                    </m:oMath>
                  </m:oMathPara>
                </a14:m>
                <a:endParaRPr lang="fr-FR" sz="2000" b="1" dirty="0"/>
              </a:p>
            </p:txBody>
          </p:sp>
        </mc:Choice>
        <mc:Fallback xmlns="">
          <p:sp>
            <p:nvSpPr>
              <p:cNvPr id="21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10683" y="4707806"/>
                <a:ext cx="319880" cy="357825"/>
              </a:xfrm>
              <a:prstGeom prst="rect">
                <a:avLst/>
              </a:prstGeom>
              <a:blipFill rotWithShape="0">
                <a:blip r:embed="rId9"/>
                <a:stretch>
                  <a:fillRect b="-508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5"/>
              <p:cNvSpPr txBox="1"/>
              <p:nvPr/>
            </p:nvSpPr>
            <p:spPr>
              <a:xfrm>
                <a:off x="9295828" y="3956050"/>
                <a:ext cx="319880" cy="3578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𝑱</m:t>
                      </m:r>
                    </m:oMath>
                  </m:oMathPara>
                </a14:m>
                <a:endParaRPr lang="fr-FR" sz="2000" b="1" dirty="0"/>
              </a:p>
            </p:txBody>
          </p:sp>
        </mc:Choice>
        <mc:Fallback xmlns="">
          <p:sp>
            <p:nvSpPr>
              <p:cNvPr id="22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95828" y="3956050"/>
                <a:ext cx="319880" cy="357825"/>
              </a:xfrm>
              <a:prstGeom prst="rect">
                <a:avLst/>
              </a:prstGeom>
              <a:blipFill rotWithShape="0">
                <a:blip r:embed="rId10"/>
                <a:stretch>
                  <a:fillRect l="-3846" r="-1923" b="-2542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Straight Connector 17"/>
          <p:cNvCxnSpPr/>
          <p:nvPr/>
        </p:nvCxnSpPr>
        <p:spPr>
          <a:xfrm flipV="1">
            <a:off x="7886700" y="1092200"/>
            <a:ext cx="1308100" cy="5080000"/>
          </a:xfrm>
          <a:prstGeom prst="line">
            <a:avLst/>
          </a:prstGeom>
          <a:ln w="38100">
            <a:solidFill>
              <a:schemeClr val="accent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2359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9" grpId="0" animBg="1"/>
      <p:bldP spid="10" grpId="0"/>
      <p:bldP spid="11" grpId="0" animBg="1"/>
      <p:bldP spid="12" grpId="0"/>
      <p:bldP spid="13" grpId="0" animBg="1"/>
      <p:bldP spid="14" grpId="0"/>
      <p:bldP spid="20" grpId="0"/>
      <p:bldP spid="21" grpId="0"/>
      <p:bldP spid="2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 </a:t>
            </a:r>
            <a:r>
              <a:rPr lang="fr-FR" dirty="0" smtClean="0"/>
              <a:t>42 </a:t>
            </a:r>
            <a:r>
              <a:rPr lang="fr-FR" dirty="0" smtClean="0"/>
              <a:t>page 242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30563" y="6041362"/>
            <a:ext cx="683339" cy="365125"/>
          </a:xfrm>
        </p:spPr>
        <p:txBody>
          <a:bodyPr/>
          <a:lstStyle/>
          <a:p>
            <a:fld id="{3A61E259-A82A-4652-B66A-7488AC197EC8}" type="slidenum">
              <a:rPr lang="fr-FR" smtClean="0"/>
              <a:t>16</a:t>
            </a:fld>
            <a:endParaRPr lang="fr-FR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2034" y="1061283"/>
            <a:ext cx="6257925" cy="5172075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6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52400" y="1355970"/>
                <a:ext cx="7114920" cy="4515773"/>
              </a:xfrm>
            </p:spPr>
            <p:txBody>
              <a:bodyPr>
                <a:normAutofit/>
              </a:bodyPr>
              <a:lstStyle/>
              <a:p>
                <a:pPr/>
                <a:r>
                  <a:rPr lang="fr-FR" sz="2000" dirty="0" smtClean="0"/>
                  <a:t>Déterminer les coordonnées du </a:t>
                </a:r>
                <a:r>
                  <a:rPr lang="fr-FR" sz="2000" dirty="0" smtClean="0">
                    <a:solidFill>
                      <a:srgbClr val="FFC000"/>
                    </a:solidFill>
                  </a:rPr>
                  <a:t>point d’intersection </a:t>
                </a:r>
                <a:r>
                  <a:rPr lang="fr-FR" sz="2000" dirty="0" smtClean="0"/>
                  <a:t>des droites d et d’équations respectives:</a:t>
                </a:r>
                <a:r>
                  <a:rPr lang="fr-FR" sz="2400" b="1" dirty="0" smtClean="0"/>
                  <a:t/>
                </a:r>
                <a:br>
                  <a:rPr lang="fr-FR" sz="2400" b="1" dirty="0" smtClean="0"/>
                </a:b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                 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𝟕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𝟗</m:t>
                    </m:r>
                  </m:oMath>
                </a14:m>
                <a:r>
                  <a:rPr lang="fr-FR" sz="2400" dirty="0" smtClean="0"/>
                  <a:t>	</a:t>
                </a:r>
              </a:p>
            </p:txBody>
          </p:sp>
        </mc:Choice>
        <mc:Fallback>
          <p:sp>
            <p:nvSpPr>
              <p:cNvPr id="6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2400" y="1355970"/>
                <a:ext cx="7114920" cy="4515773"/>
              </a:xfrm>
              <a:blipFill rotWithShape="0">
                <a:blip r:embed="rId4"/>
                <a:stretch>
                  <a:fillRect l="-343" t="-81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Plus 10"/>
          <p:cNvSpPr/>
          <p:nvPr/>
        </p:nvSpPr>
        <p:spPr>
          <a:xfrm>
            <a:off x="10045872" y="5528871"/>
            <a:ext cx="286603" cy="286603"/>
          </a:xfrm>
          <a:prstGeom prst="mathPlus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70C0"/>
              </a:solidFill>
            </a:endParaRPr>
          </a:p>
        </p:txBody>
      </p:sp>
      <p:cxnSp>
        <p:nvCxnSpPr>
          <p:cNvPr id="15" name="Connecteur droit avec flèche 14"/>
          <p:cNvCxnSpPr/>
          <p:nvPr/>
        </p:nvCxnSpPr>
        <p:spPr>
          <a:xfrm flipH="1" flipV="1">
            <a:off x="9652000" y="1096493"/>
            <a:ext cx="25400" cy="5075707"/>
          </a:xfrm>
          <a:prstGeom prst="straightConnector1">
            <a:avLst/>
          </a:prstGeom>
          <a:ln w="57150">
            <a:solidFill>
              <a:srgbClr val="7030A0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>
            <a:off x="7594600" y="4635500"/>
            <a:ext cx="4305300" cy="9276"/>
          </a:xfrm>
          <a:prstGeom prst="straightConnector1">
            <a:avLst/>
          </a:prstGeom>
          <a:ln w="571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 flipH="1" flipV="1">
            <a:off x="10170623" y="4554002"/>
            <a:ext cx="1" cy="2106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>
            <a:off x="9581391" y="4154012"/>
            <a:ext cx="1620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25"/>
              <p:cNvSpPr txBox="1"/>
              <p:nvPr/>
            </p:nvSpPr>
            <p:spPr>
              <a:xfrm>
                <a:off x="9342844" y="4608677"/>
                <a:ext cx="319880" cy="3578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fr-FR" sz="2000" b="1" dirty="0"/>
              </a:p>
            </p:txBody>
          </p:sp>
        </mc:Choice>
        <mc:Fallback xmlns="">
          <p:sp>
            <p:nvSpPr>
              <p:cNvPr id="20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42844" y="4608677"/>
                <a:ext cx="319880" cy="357825"/>
              </a:xfrm>
              <a:prstGeom prst="rect">
                <a:avLst/>
              </a:prstGeom>
              <a:blipFill rotWithShape="0">
                <a:blip r:embed="rId8"/>
                <a:stretch>
                  <a:fillRect r="-3846" b="-508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5"/>
              <p:cNvSpPr txBox="1"/>
              <p:nvPr/>
            </p:nvSpPr>
            <p:spPr>
              <a:xfrm>
                <a:off x="10010683" y="4707806"/>
                <a:ext cx="319880" cy="3578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𝑰</m:t>
                      </m:r>
                    </m:oMath>
                  </m:oMathPara>
                </a14:m>
                <a:endParaRPr lang="fr-FR" sz="2000" b="1" dirty="0"/>
              </a:p>
            </p:txBody>
          </p:sp>
        </mc:Choice>
        <mc:Fallback xmlns="">
          <p:sp>
            <p:nvSpPr>
              <p:cNvPr id="21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10683" y="4707806"/>
                <a:ext cx="319880" cy="357825"/>
              </a:xfrm>
              <a:prstGeom prst="rect">
                <a:avLst/>
              </a:prstGeom>
              <a:blipFill rotWithShape="0">
                <a:blip r:embed="rId9"/>
                <a:stretch>
                  <a:fillRect b="-508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5"/>
              <p:cNvSpPr txBox="1"/>
              <p:nvPr/>
            </p:nvSpPr>
            <p:spPr>
              <a:xfrm>
                <a:off x="9295828" y="3956050"/>
                <a:ext cx="319880" cy="3578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𝑱</m:t>
                      </m:r>
                    </m:oMath>
                  </m:oMathPara>
                </a14:m>
                <a:endParaRPr lang="fr-FR" sz="2000" b="1" dirty="0"/>
              </a:p>
            </p:txBody>
          </p:sp>
        </mc:Choice>
        <mc:Fallback xmlns="">
          <p:sp>
            <p:nvSpPr>
              <p:cNvPr id="22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95828" y="3956050"/>
                <a:ext cx="319880" cy="357825"/>
              </a:xfrm>
              <a:prstGeom prst="rect">
                <a:avLst/>
              </a:prstGeom>
              <a:blipFill rotWithShape="0">
                <a:blip r:embed="rId10"/>
                <a:stretch>
                  <a:fillRect l="-3846" r="-1923" b="-2542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Plus 8"/>
          <p:cNvSpPr/>
          <p:nvPr/>
        </p:nvSpPr>
        <p:spPr>
          <a:xfrm>
            <a:off x="9527600" y="5018732"/>
            <a:ext cx="286603" cy="286603"/>
          </a:xfrm>
          <a:prstGeom prst="mathPlus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Plus 23"/>
          <p:cNvSpPr/>
          <p:nvPr/>
        </p:nvSpPr>
        <p:spPr>
          <a:xfrm>
            <a:off x="10041610" y="3501362"/>
            <a:ext cx="286603" cy="286603"/>
          </a:xfrm>
          <a:prstGeom prst="mathPlus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Plus 24"/>
          <p:cNvSpPr/>
          <p:nvPr/>
        </p:nvSpPr>
        <p:spPr>
          <a:xfrm>
            <a:off x="10547981" y="1992152"/>
            <a:ext cx="286603" cy="286603"/>
          </a:xfrm>
          <a:prstGeom prst="mathPlus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Plus 25"/>
          <p:cNvSpPr/>
          <p:nvPr/>
        </p:nvSpPr>
        <p:spPr>
          <a:xfrm>
            <a:off x="10528929" y="1474894"/>
            <a:ext cx="286603" cy="286603"/>
          </a:xfrm>
          <a:prstGeom prst="mathPlus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70C0"/>
              </a:solidFill>
            </a:endParaRPr>
          </a:p>
        </p:txBody>
      </p:sp>
      <p:cxnSp>
        <p:nvCxnSpPr>
          <p:cNvPr id="27" name="Straight Connector 17"/>
          <p:cNvCxnSpPr/>
          <p:nvPr/>
        </p:nvCxnSpPr>
        <p:spPr>
          <a:xfrm flipV="1">
            <a:off x="9301163" y="1123950"/>
            <a:ext cx="1728787" cy="5105400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17"/>
          <p:cNvCxnSpPr/>
          <p:nvPr/>
        </p:nvCxnSpPr>
        <p:spPr>
          <a:xfrm flipV="1">
            <a:off x="10118596" y="885825"/>
            <a:ext cx="644654" cy="5451475"/>
          </a:xfrm>
          <a:prstGeom prst="line">
            <a:avLst/>
          </a:prstGeom>
          <a:ln w="38100">
            <a:solidFill>
              <a:srgbClr val="007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lus 12"/>
          <p:cNvSpPr/>
          <p:nvPr/>
        </p:nvSpPr>
        <p:spPr>
          <a:xfrm>
            <a:off x="10430441" y="2358210"/>
            <a:ext cx="286603" cy="286603"/>
          </a:xfrm>
          <a:prstGeom prst="mathPlus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9322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11" grpId="0" animBg="1"/>
      <p:bldP spid="20" grpId="0"/>
      <p:bldP spid="21" grpId="0"/>
      <p:bldP spid="22" grpId="0"/>
      <p:bldP spid="9" grpId="0" animBg="1"/>
      <p:bldP spid="24" grpId="0" animBg="1"/>
      <p:bldP spid="25" grpId="0" animBg="1"/>
      <p:bldP spid="26" grpId="0" animBg="1"/>
      <p:bldP spid="1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 79 page 247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23127" y="157161"/>
            <a:ext cx="5563298" cy="5553773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17</a:t>
            </a:fld>
            <a:endParaRPr lang="fr-FR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34075" y="1051849"/>
            <a:ext cx="6257925" cy="5172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309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Devoir Maison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399" y="1914770"/>
            <a:ext cx="10179903" cy="4515773"/>
          </a:xfrm>
        </p:spPr>
        <p:txBody>
          <a:bodyPr>
            <a:normAutofit/>
          </a:bodyPr>
          <a:lstStyle/>
          <a:p>
            <a:r>
              <a:rPr lang="fr-FR" sz="2400" dirty="0" smtClean="0"/>
              <a:t>Exercices 93 et 96 page 248</a:t>
            </a:r>
            <a:endParaRPr lang="fr-FR" sz="2400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3365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C’est fini =(</a:t>
            </a:r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52399" y="1914770"/>
                <a:ext cx="10179903" cy="4515773"/>
              </a:xfrm>
            </p:spPr>
            <p:txBody>
              <a:bodyPr>
                <a:normAutofit/>
              </a:bodyPr>
              <a:lstStyle/>
              <a:p>
                <a:r>
                  <a:rPr lang="fr-FR" sz="2400" dirty="0" smtClean="0"/>
                  <a:t>Bilan</a:t>
                </a:r>
              </a:p>
              <a:p>
                <a:pPr lvl="1"/>
                <a:r>
                  <a:rPr lang="fr-FR" sz="2200" dirty="0" smtClean="0"/>
                  <a:t>Équation d’une droite du plan</a:t>
                </a:r>
              </a:p>
              <a:p>
                <a:pPr lvl="3"/>
                <a14:m>
                  <m:oMath xmlns:m="http://schemas.openxmlformats.org/officeDocument/2006/math">
                    <m:r>
                      <a:rPr lang="en-US" sz="1800" b="1" i="1" dirty="0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fr-FR" sz="1800" b="1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sz="1800" b="1" i="1" dirty="0" err="1" smtClean="0">
                        <a:latin typeface="Cambria Math" panose="02040503050406030204" pitchFamily="18" charset="0"/>
                      </a:rPr>
                      <m:t>𝒂𝒙</m:t>
                    </m:r>
                    <m:r>
                      <a:rPr lang="fr-FR" sz="1800" b="1" i="1" dirty="0" err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fr-FR" sz="1800" b="1" i="1" dirty="0" err="1" smtClean="0">
                        <a:latin typeface="Cambria Math" panose="02040503050406030204" pitchFamily="18" charset="0"/>
                      </a:rPr>
                      <m:t>𝒃</m:t>
                    </m:r>
                  </m:oMath>
                </a14:m>
                <a:endParaRPr lang="fr-FR" sz="1800" b="1" dirty="0" smtClean="0"/>
              </a:p>
              <a:p>
                <a:pPr lvl="3"/>
                <a14:m>
                  <m:oMath xmlns:m="http://schemas.openxmlformats.org/officeDocument/2006/math">
                    <m:r>
                      <a:rPr lang="en-US" sz="1800" b="1" i="1" dirty="0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fr-FR" sz="1800" b="1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sz="1800" b="1" i="1" dirty="0" smtClean="0">
                        <a:latin typeface="Cambria Math" panose="02040503050406030204" pitchFamily="18" charset="0"/>
                      </a:rPr>
                      <m:t>𝒄</m:t>
                    </m:r>
                  </m:oMath>
                </a14:m>
                <a:endParaRPr lang="en-US" sz="1800" b="1" dirty="0" smtClean="0"/>
              </a:p>
              <a:p>
                <a:pPr lvl="1"/>
                <a:r>
                  <a:rPr lang="fr-FR" sz="2200" dirty="0" smtClean="0"/>
                  <a:t>Parallé</a:t>
                </a:r>
                <a:r>
                  <a:rPr lang="fr-FR" sz="2200" dirty="0" smtClean="0"/>
                  <a:t>lisme</a:t>
                </a:r>
              </a:p>
              <a:p>
                <a:pPr lvl="1"/>
                <a:r>
                  <a:rPr lang="fr-FR" sz="2200" dirty="0" smtClean="0"/>
                  <a:t>Alignement</a:t>
                </a:r>
              </a:p>
              <a:p>
                <a:pPr lvl="1"/>
                <a:r>
                  <a:rPr lang="fr-FR" sz="2200" dirty="0" smtClean="0"/>
                  <a:t>Point d’intersection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2399" y="1914770"/>
                <a:ext cx="10179903" cy="4515773"/>
              </a:xfrm>
              <a:blipFill rotWithShape="0">
                <a:blip r:embed="rId3"/>
                <a:stretch>
                  <a:fillRect l="-479" t="-108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235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Chapitre 9: Les droites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</a:t>
            </a:fld>
            <a:endParaRPr lang="fr-FR"/>
          </a:p>
        </p:txBody>
      </p:sp>
      <p:pic>
        <p:nvPicPr>
          <p:cNvPr id="6" name="Picture 2" descr="https://pixabay.com/static/uploads/photo/2012/04/24/21/13/question-mark-40876_640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8253" y="1930400"/>
            <a:ext cx="2133235" cy="3168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5886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I. Équation d’une droite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772868" y="1294528"/>
                <a:ext cx="10072932" cy="4740247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fr-FR" sz="2400" u="sng" dirty="0" smtClean="0"/>
                  <a:t>I.1. Droite représentative d’une fonction affine:</a:t>
                </a:r>
              </a:p>
              <a:p>
                <a:r>
                  <a:rPr lang="fr-FR" sz="2000" dirty="0" smtClean="0"/>
                  <a:t>Propriété:</a:t>
                </a:r>
              </a:p>
              <a:p>
                <a:r>
                  <a:rPr lang="fr-FR" sz="2000" dirty="0" smtClean="0"/>
                  <a:t>Dans </a:t>
                </a:r>
                <a:r>
                  <a:rPr lang="fr-FR" sz="2000" b="1" dirty="0" smtClean="0">
                    <a:solidFill>
                      <a:srgbClr val="7030A0"/>
                    </a:solidFill>
                  </a:rPr>
                  <a:t>un repère</a:t>
                </a:r>
                <a:r>
                  <a:rPr lang="fr-FR" sz="2000" dirty="0" smtClean="0"/>
                  <a:t>, on considère </a:t>
                </a:r>
                <a:r>
                  <a:rPr lang="fr-FR" sz="2000" b="1" dirty="0" smtClean="0">
                    <a:solidFill>
                      <a:srgbClr val="FFC000"/>
                    </a:solidFill>
                  </a:rPr>
                  <a:t>une droite </a:t>
                </a:r>
                <a14:m>
                  <m:oMath xmlns:m="http://schemas.openxmlformats.org/officeDocument/2006/math">
                    <m:r>
                      <a:rPr lang="fr-FR" sz="2000" b="1" i="1" dirty="0" smtClean="0">
                        <a:latin typeface="Cambria Math" panose="02040503050406030204" pitchFamily="18" charset="0"/>
                      </a:rPr>
                      <m:t>𝒅</m:t>
                    </m:r>
                  </m:oMath>
                </a14:m>
                <a:r>
                  <a:rPr lang="fr-FR" sz="2000" dirty="0" smtClean="0"/>
                  <a:t> qui ne soit pas parallèle à l’axe des ordonnées.</a:t>
                </a:r>
              </a:p>
              <a:p>
                <a:r>
                  <a:rPr lang="fr-FR" sz="2000" dirty="0" smtClean="0"/>
                  <a:t>La </a:t>
                </a:r>
                <a:r>
                  <a:rPr lang="fr-FR" sz="2000" b="1" dirty="0">
                    <a:solidFill>
                      <a:srgbClr val="FFC000"/>
                    </a:solidFill>
                  </a:rPr>
                  <a:t>droite</a:t>
                </a:r>
                <a:r>
                  <a:rPr lang="fr-FR" sz="2000" b="1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fr-FR" sz="2000" b="1" i="1" dirty="0" smtClean="0">
                        <a:latin typeface="Cambria Math" panose="02040503050406030204" pitchFamily="18" charset="0"/>
                      </a:rPr>
                      <m:t>𝒅</m:t>
                    </m:r>
                  </m:oMath>
                </a14:m>
                <a:r>
                  <a:rPr lang="fr-FR" sz="2000" dirty="0" smtClean="0"/>
                  <a:t> est la représentation graphique </a:t>
                </a:r>
                <a:br>
                  <a:rPr lang="fr-FR" sz="2000" dirty="0" smtClean="0"/>
                </a:br>
                <a:r>
                  <a:rPr lang="fr-FR" sz="2000" dirty="0" smtClean="0"/>
                  <a:t>d’une fonction affine </a:t>
                </a:r>
                <a14:m>
                  <m:oMath xmlns:m="http://schemas.openxmlformats.org/officeDocument/2006/math">
                    <m:r>
                      <a:rPr lang="fr-FR" sz="2000" b="1" i="1" dirty="0" smtClean="0">
                        <a:latin typeface="Cambria Math" panose="02040503050406030204" pitchFamily="18" charset="0"/>
                      </a:rPr>
                      <m:t>𝒇</m:t>
                    </m:r>
                  </m:oMath>
                </a14:m>
                <a:r>
                  <a:rPr lang="fr-FR" sz="2000" dirty="0" smtClean="0"/>
                  <a:t> définie par</a:t>
                </a:r>
                <a:br>
                  <a:rPr lang="fr-FR" sz="2000" dirty="0" smtClean="0"/>
                </a:br>
                <a14:m>
                  <m:oMath xmlns:m="http://schemas.openxmlformats.org/officeDocument/2006/math">
                    <m:r>
                      <a:rPr lang="fr-FR" sz="2000" b="1" i="1" dirty="0" smtClean="0">
                        <a:latin typeface="Cambria Math" panose="02040503050406030204" pitchFamily="18" charset="0"/>
                      </a:rPr>
                      <m:t>𝒇</m:t>
                    </m:r>
                    <m:r>
                      <a:rPr lang="fr-FR" sz="2000" b="1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sz="2000" b="1" i="1" dirty="0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fr-FR" sz="2000" b="1" i="1" dirty="0" smtClean="0">
                        <a:latin typeface="Cambria Math" panose="02040503050406030204" pitchFamily="18" charset="0"/>
                      </a:rPr>
                      <m:t>)=</m:t>
                    </m:r>
                    <m:r>
                      <a:rPr lang="fr-FR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𝒎</m:t>
                    </m:r>
                    <m:r>
                      <a:rPr lang="fr-FR" sz="2000" b="1" i="1" dirty="0" err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fr-FR" sz="2000" b="1" i="1" dirty="0" err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fr-FR" sz="20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𝒑</m:t>
                    </m:r>
                  </m:oMath>
                </a14:m>
                <a:r>
                  <a:rPr lang="fr-FR" sz="2000" dirty="0" smtClean="0"/>
                  <a:t/>
                </a:r>
                <a:br>
                  <a:rPr lang="fr-FR" sz="2000" dirty="0" smtClean="0"/>
                </a:br>
                <a:r>
                  <a:rPr lang="fr-FR" sz="2000" dirty="0" smtClean="0"/>
                  <a:t>où </a:t>
                </a:r>
                <a14:m>
                  <m:oMath xmlns:m="http://schemas.openxmlformats.org/officeDocument/2006/math">
                    <m:r>
                      <a:rPr lang="fr-FR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𝒎</m:t>
                    </m:r>
                  </m:oMath>
                </a14:m>
                <a:r>
                  <a:rPr lang="fr-FR" sz="2000" dirty="0" smtClean="0"/>
                  <a:t> et </a:t>
                </a:r>
                <a14:m>
                  <m:oMath xmlns:m="http://schemas.openxmlformats.org/officeDocument/2006/math">
                    <m:r>
                      <a:rPr lang="fr-FR" sz="20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𝒑</m:t>
                    </m:r>
                  </m:oMath>
                </a14:m>
                <a:r>
                  <a:rPr lang="fr-FR" sz="2000" dirty="0" smtClean="0"/>
                  <a:t> sont deux nombres réels fixés.</a:t>
                </a:r>
                <a:endParaRPr lang="fr-FR" dirty="0"/>
              </a:p>
              <a:p>
                <a:pPr lvl="1"/>
                <a:endParaRPr lang="en-US" sz="2200" b="1" dirty="0" smtClean="0">
                  <a:solidFill>
                    <a:srgbClr val="0070C0"/>
                  </a:solidFill>
                </a:endParaRPr>
              </a:p>
              <a:p>
                <a:pPr marL="457200" lvl="1" indent="0">
                  <a:buNone/>
                </a:pPr>
                <a:r>
                  <a:rPr lang="fr-FR" sz="2000" b="1" dirty="0" smtClean="0"/>
                  <a:t>              </a:t>
                </a:r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72868" y="1294528"/>
                <a:ext cx="10072932" cy="4740247"/>
              </a:xfrm>
              <a:blipFill rotWithShape="0">
                <a:blip r:embed="rId3"/>
                <a:stretch>
                  <a:fillRect l="-969" t="-102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3</a:t>
            </a:fld>
            <a:endParaRPr lang="fr-FR"/>
          </a:p>
        </p:txBody>
      </p:sp>
      <p:cxnSp>
        <p:nvCxnSpPr>
          <p:cNvPr id="5" name="Connecteur droit avec flèche 4"/>
          <p:cNvCxnSpPr/>
          <p:nvPr/>
        </p:nvCxnSpPr>
        <p:spPr>
          <a:xfrm flipV="1">
            <a:off x="7207519" y="3211939"/>
            <a:ext cx="0" cy="2964873"/>
          </a:xfrm>
          <a:prstGeom prst="straightConnector1">
            <a:avLst/>
          </a:prstGeom>
          <a:ln w="57150">
            <a:solidFill>
              <a:srgbClr val="7030A0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/>
          <p:cNvCxnSpPr/>
          <p:nvPr/>
        </p:nvCxnSpPr>
        <p:spPr>
          <a:xfrm flipV="1">
            <a:off x="6167582" y="5303977"/>
            <a:ext cx="4655135" cy="5"/>
          </a:xfrm>
          <a:prstGeom prst="straightConnector1">
            <a:avLst/>
          </a:prstGeom>
          <a:ln w="571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e 17"/>
          <p:cNvGrpSpPr/>
          <p:nvPr/>
        </p:nvGrpSpPr>
        <p:grpSpPr>
          <a:xfrm>
            <a:off x="6717728" y="4474822"/>
            <a:ext cx="1381327" cy="1340109"/>
            <a:chOff x="6285928" y="3687422"/>
            <a:chExt cx="1381327" cy="1340109"/>
          </a:xfrm>
        </p:grpSpPr>
        <p:cxnSp>
          <p:nvCxnSpPr>
            <p:cNvPr id="15" name="Connecteur droit 14"/>
            <p:cNvCxnSpPr/>
            <p:nvPr/>
          </p:nvCxnSpPr>
          <p:spPr>
            <a:xfrm flipH="1" flipV="1">
              <a:off x="7453742" y="4405738"/>
              <a:ext cx="1" cy="2355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Connecteur droit 31"/>
            <p:cNvCxnSpPr/>
            <p:nvPr/>
          </p:nvCxnSpPr>
          <p:spPr>
            <a:xfrm>
              <a:off x="6650188" y="3887477"/>
              <a:ext cx="21631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TextBox 25"/>
                <p:cNvSpPr txBox="1"/>
                <p:nvPr/>
              </p:nvSpPr>
              <p:spPr>
                <a:xfrm>
                  <a:off x="6348693" y="4516577"/>
                  <a:ext cx="427026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</m:oMath>
                    </m:oMathPara>
                  </a14:m>
                  <a:endParaRPr lang="fr-FR" sz="2000" b="1" dirty="0"/>
                </a:p>
              </p:txBody>
            </p:sp>
          </mc:Choice>
          <mc:Fallback xmlns="">
            <p:sp>
              <p:nvSpPr>
                <p:cNvPr id="33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48693" y="4516577"/>
                  <a:ext cx="427026" cy="400110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TextBox 25"/>
                <p:cNvSpPr txBox="1"/>
                <p:nvPr/>
              </p:nvSpPr>
              <p:spPr>
                <a:xfrm>
                  <a:off x="7240229" y="4627421"/>
                  <a:ext cx="427026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𝑰</m:t>
                        </m:r>
                      </m:oMath>
                    </m:oMathPara>
                  </a14:m>
                  <a:endParaRPr lang="fr-FR" sz="2000" b="1" dirty="0"/>
                </a:p>
              </p:txBody>
            </p:sp>
          </mc:Choice>
          <mc:Fallback xmlns="">
            <p:sp>
              <p:nvSpPr>
                <p:cNvPr id="34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40229" y="4627421"/>
                  <a:ext cx="427026" cy="400110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TextBox 25"/>
                <p:cNvSpPr txBox="1"/>
                <p:nvPr/>
              </p:nvSpPr>
              <p:spPr>
                <a:xfrm>
                  <a:off x="6285928" y="3687422"/>
                  <a:ext cx="427026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𝑱</m:t>
                        </m:r>
                      </m:oMath>
                    </m:oMathPara>
                  </a14:m>
                  <a:endParaRPr lang="fr-FR" sz="2000" b="1" dirty="0"/>
                </a:p>
              </p:txBody>
            </p:sp>
          </mc:Choice>
          <mc:Fallback xmlns="">
            <p:sp>
              <p:nvSpPr>
                <p:cNvPr id="35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85928" y="3687422"/>
                  <a:ext cx="427026" cy="400110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 b="-12121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23" name="Connecteur droit 22"/>
          <p:cNvCxnSpPr/>
          <p:nvPr/>
        </p:nvCxnSpPr>
        <p:spPr>
          <a:xfrm flipV="1">
            <a:off x="6337300" y="3390900"/>
            <a:ext cx="3975100" cy="2785912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19"/>
              <p:cNvSpPr txBox="1"/>
              <p:nvPr/>
            </p:nvSpPr>
            <p:spPr>
              <a:xfrm>
                <a:off x="10010872" y="3569884"/>
                <a:ext cx="42702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latin typeface="Cambria Math" panose="02040503050406030204" pitchFamily="18" charset="0"/>
                        </a:rPr>
                        <m:t>𝒅</m:t>
                      </m:r>
                    </m:oMath>
                  </m:oMathPara>
                </a14:m>
                <a:endParaRPr lang="fr-FR" sz="2000" b="1" dirty="0"/>
              </a:p>
            </p:txBody>
          </p:sp>
        </mc:Choice>
        <mc:Fallback xmlns="">
          <p:sp>
            <p:nvSpPr>
              <p:cNvPr id="38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10872" y="3569884"/>
                <a:ext cx="427026" cy="400110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19"/>
              <p:cNvSpPr txBox="1"/>
              <p:nvPr/>
            </p:nvSpPr>
            <p:spPr>
              <a:xfrm>
                <a:off x="10437898" y="5429854"/>
                <a:ext cx="42702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fr-FR" sz="2000" b="1" dirty="0"/>
              </a:p>
            </p:txBody>
          </p:sp>
        </mc:Choice>
        <mc:Fallback xmlns="">
          <p:sp>
            <p:nvSpPr>
              <p:cNvPr id="39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7898" y="5429854"/>
                <a:ext cx="427026" cy="400110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19"/>
              <p:cNvSpPr txBox="1"/>
              <p:nvPr/>
            </p:nvSpPr>
            <p:spPr>
              <a:xfrm>
                <a:off x="7328244" y="3122109"/>
                <a:ext cx="42702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latin typeface="Cambria Math" panose="02040503050406030204" pitchFamily="18" charset="0"/>
                        </a:rPr>
                        <m:t>𝒚</m:t>
                      </m:r>
                    </m:oMath>
                  </m:oMathPara>
                </a14:m>
                <a:endParaRPr lang="fr-FR" sz="2000" b="1" dirty="0"/>
              </a:p>
            </p:txBody>
          </p:sp>
        </mc:Choice>
        <mc:Fallback xmlns="">
          <p:sp>
            <p:nvSpPr>
              <p:cNvPr id="4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28244" y="3122109"/>
                <a:ext cx="427026" cy="400110"/>
              </a:xfrm>
              <a:prstGeom prst="rect">
                <a:avLst/>
              </a:prstGeom>
              <a:blipFill rotWithShape="0">
                <a:blip r:embed="rId9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20112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38" grpId="0"/>
      <p:bldP spid="39" grpId="0"/>
      <p:bldP spid="4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I. Équation d’une droite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4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ontent Placeholder 3"/>
              <p:cNvSpPr txBox="1">
                <a:spLocks/>
              </p:cNvSpPr>
              <p:nvPr/>
            </p:nvSpPr>
            <p:spPr>
              <a:xfrm>
                <a:off x="772868" y="1510428"/>
                <a:ext cx="8596668" cy="388077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Wingdings 3" charset="2"/>
                  <a:buNone/>
                </a:pPr>
                <a:r>
                  <a:rPr lang="fr-FR" sz="2400" u="sng" dirty="0" smtClean="0"/>
                  <a:t>Définitions:</a:t>
                </a:r>
              </a:p>
              <a:p>
                <a:r>
                  <a:rPr lang="fr-FR" sz="2000" dirty="0"/>
                  <a:t>Toute droite </a:t>
                </a:r>
                <a14:m>
                  <m:oMath xmlns:m="http://schemas.openxmlformats.org/officeDocument/2006/math">
                    <m:r>
                      <a:rPr lang="fr-FR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𝑨𝑩</m:t>
                    </m:r>
                    <m:r>
                      <a:rPr lang="fr-FR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fr-FR" sz="2000" dirty="0"/>
                  <a:t>non parallèle à l’axe des ordonnées </a:t>
                </a:r>
                <a:br>
                  <a:rPr lang="fr-FR" sz="2000" dirty="0"/>
                </a:br>
                <a:r>
                  <a:rPr lang="fr-FR" sz="2000" dirty="0"/>
                  <a:t>a une équation du </a:t>
                </a:r>
                <a:r>
                  <a:rPr lang="fr-FR" sz="2000" dirty="0" smtClean="0"/>
                  <a:t>type</a:t>
                </a:r>
                <a:br>
                  <a:rPr lang="fr-FR" sz="2000" dirty="0" smtClean="0"/>
                </a:br>
                <a:r>
                  <a:rPr lang="fr-FR" sz="2000" dirty="0" smtClean="0"/>
                  <a:t/>
                </a:r>
                <a:br>
                  <a:rPr lang="fr-FR" sz="2000" dirty="0" smtClean="0"/>
                </a:br>
                <a:r>
                  <a:rPr lang="fr-FR" sz="2000" dirty="0" smtClean="0"/>
                  <a:t>							 </a:t>
                </a:r>
                <a14:m>
                  <m:oMath xmlns:m="http://schemas.openxmlformats.org/officeDocument/2006/math">
                    <m:r>
                      <a:rPr lang="en-US" sz="2400" b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𝐲</m:t>
                    </m:r>
                    <m:r>
                      <a:rPr lang="en-US" sz="2400" b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𝒎</m:t>
                    </m:r>
                    <m:r>
                      <a:rPr lang="fr-FR" sz="2400" b="1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fr-FR" sz="2400" b="1" i="1" dirty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fr-FR" sz="2400" b="1" i="1" dirty="0">
                        <a:latin typeface="Cambria Math" panose="02040503050406030204" pitchFamily="18" charset="0"/>
                      </a:rPr>
                      <m:t> +</m:t>
                    </m:r>
                    <m:r>
                      <a:rPr lang="en-US" sz="24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𝒑</m:t>
                    </m:r>
                  </m:oMath>
                </a14:m>
                <a:endParaRPr lang="fr-FR" sz="2000" dirty="0"/>
              </a:p>
              <a:p>
                <a:pPr marL="457200" lvl="1" indent="0">
                  <a:buFont typeface="Wingdings 3" charset="2"/>
                  <a:buNone/>
                </a:pPr>
                <a:endParaRPr lang="fr-FR" sz="2000" dirty="0" smtClean="0"/>
              </a:p>
              <a:p>
                <a:pPr marL="0" indent="0">
                  <a:buFont typeface="Wingdings 3" charset="2"/>
                  <a:buNone/>
                </a:pPr>
                <a:endParaRPr lang="fr-FR" sz="2000" dirty="0"/>
              </a:p>
            </p:txBody>
          </p:sp>
        </mc:Choice>
        <mc:Fallback xmlns="">
          <p:sp>
            <p:nvSpPr>
              <p:cNvPr id="17" name="Content Placeholder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2868" y="1510428"/>
                <a:ext cx="8596668" cy="3880773"/>
              </a:xfrm>
              <a:prstGeom prst="rect">
                <a:avLst/>
              </a:prstGeom>
              <a:blipFill rotWithShape="0">
                <a:blip r:embed="rId3"/>
                <a:stretch>
                  <a:fillRect l="-1135" t="-125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2"/>
              <p:cNvSpPr txBox="1"/>
              <p:nvPr/>
            </p:nvSpPr>
            <p:spPr>
              <a:xfrm>
                <a:off x="1624083" y="3998795"/>
                <a:ext cx="3698543" cy="453137"/>
              </a:xfrm>
              <a:prstGeom prst="rect">
                <a:avLst/>
              </a:prstGeom>
              <a:noFill/>
              <a:ln>
                <a:solidFill>
                  <a:srgbClr val="00B0F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𝒎</m:t>
                    </m:r>
                  </m:oMath>
                </a14:m>
                <a:r>
                  <a:rPr lang="fr-FR" dirty="0" smtClean="0"/>
                  <a:t> est le coefficient directeur</a:t>
                </a:r>
                <a:endParaRPr lang="fr-FR" dirty="0"/>
              </a:p>
            </p:txBody>
          </p:sp>
        </mc:Choice>
        <mc:Fallback xmlns="">
          <p:sp>
            <p:nvSpPr>
              <p:cNvPr id="19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4083" y="3998795"/>
                <a:ext cx="3698543" cy="453137"/>
              </a:xfrm>
              <a:prstGeom prst="rect">
                <a:avLst/>
              </a:prstGeom>
              <a:blipFill rotWithShape="0">
                <a:blip r:embed="rId4"/>
                <a:stretch>
                  <a:fillRect b="-15789"/>
                </a:stretch>
              </a:blipFill>
              <a:ln>
                <a:solidFill>
                  <a:srgbClr val="00B0F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5"/>
              <p:cNvSpPr txBox="1"/>
              <p:nvPr/>
            </p:nvSpPr>
            <p:spPr>
              <a:xfrm>
                <a:off x="5766527" y="3998794"/>
                <a:ext cx="3698543" cy="453137"/>
              </a:xfrm>
              <a:prstGeom prst="rect">
                <a:avLst/>
              </a:prstGeom>
              <a:noFill/>
              <a:ln>
                <a:solidFill>
                  <a:srgbClr val="00B0F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𝒑</m:t>
                    </m:r>
                  </m:oMath>
                </a14:m>
                <a:r>
                  <a:rPr lang="fr-FR" dirty="0" smtClean="0"/>
                  <a:t> est l’ordonnée à l’origine</a:t>
                </a:r>
                <a:endParaRPr lang="fr-FR" dirty="0"/>
              </a:p>
            </p:txBody>
          </p:sp>
        </mc:Choice>
        <mc:Fallback xmlns="">
          <p:sp>
            <p:nvSpPr>
              <p:cNvPr id="20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6527" y="3998794"/>
                <a:ext cx="3698543" cy="453137"/>
              </a:xfrm>
              <a:prstGeom prst="rect">
                <a:avLst/>
              </a:prstGeom>
              <a:blipFill rotWithShape="0">
                <a:blip r:embed="rId5"/>
                <a:stretch>
                  <a:fillRect b="-15789"/>
                </a:stretch>
              </a:blipFill>
              <a:ln>
                <a:solidFill>
                  <a:srgbClr val="00B0F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Straight Arrow Connector 7"/>
          <p:cNvCxnSpPr/>
          <p:nvPr/>
        </p:nvCxnSpPr>
        <p:spPr>
          <a:xfrm flipV="1">
            <a:off x="3473354" y="3289110"/>
            <a:ext cx="1221476" cy="709684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8"/>
          <p:cNvCxnSpPr>
            <a:stCxn id="20" idx="0"/>
          </p:cNvCxnSpPr>
          <p:nvPr/>
        </p:nvCxnSpPr>
        <p:spPr>
          <a:xfrm flipH="1" flipV="1">
            <a:off x="5766527" y="3289110"/>
            <a:ext cx="1849272" cy="709684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2738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I. Équation d’une droite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5</a:t>
            </a:fld>
            <a:endParaRPr lang="fr-FR"/>
          </a:p>
        </p:txBody>
      </p:sp>
      <p:sp>
        <p:nvSpPr>
          <p:cNvPr id="17" name="Content Placeholder 3"/>
          <p:cNvSpPr txBox="1">
            <a:spLocks/>
          </p:cNvSpPr>
          <p:nvPr/>
        </p:nvSpPr>
        <p:spPr>
          <a:xfrm>
            <a:off x="772868" y="1510428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fr-FR" sz="2400" u="sng" dirty="0" smtClean="0"/>
              <a:t>Définitions:</a:t>
            </a:r>
          </a:p>
          <a:p>
            <a:pPr marL="457200" lvl="1" indent="0">
              <a:buFont typeface="Wingdings 3" charset="2"/>
              <a:buNone/>
            </a:pPr>
            <a:endParaRPr lang="fr-FR" sz="2000" dirty="0" smtClean="0"/>
          </a:p>
          <a:p>
            <a:pPr marL="0" indent="0">
              <a:buFont typeface="Wingdings 3" charset="2"/>
              <a:buNone/>
            </a:pPr>
            <a:endParaRPr lang="fr-FR" sz="2000" dirty="0"/>
          </a:p>
        </p:txBody>
      </p:sp>
      <p:pic>
        <p:nvPicPr>
          <p:cNvPr id="9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68608" y="2394493"/>
            <a:ext cx="6805187" cy="4126686"/>
          </a:xfrm>
          <a:prstGeom prst="rect">
            <a:avLst/>
          </a:prstGeom>
        </p:spPr>
      </p:pic>
      <p:sp>
        <p:nvSpPr>
          <p:cNvPr id="10" name="Cross 16"/>
          <p:cNvSpPr/>
          <p:nvPr/>
        </p:nvSpPr>
        <p:spPr>
          <a:xfrm>
            <a:off x="5573102" y="4327526"/>
            <a:ext cx="224200" cy="227652"/>
          </a:xfrm>
          <a:prstGeom prst="plus">
            <a:avLst>
              <a:gd name="adj" fmla="val 37045"/>
            </a:avLst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3" name="Straight Arrow Connector 38"/>
          <p:cNvCxnSpPr/>
          <p:nvPr/>
        </p:nvCxnSpPr>
        <p:spPr>
          <a:xfrm>
            <a:off x="5687340" y="4441352"/>
            <a:ext cx="1953397" cy="16484"/>
          </a:xfrm>
          <a:prstGeom prst="straightConnector1">
            <a:avLst/>
          </a:prstGeom>
          <a:ln w="381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31"/>
              <p:cNvSpPr txBox="1"/>
              <p:nvPr/>
            </p:nvSpPr>
            <p:spPr>
              <a:xfrm>
                <a:off x="6520486" y="2478294"/>
                <a:ext cx="100103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1" i="1" dirty="0" smtClean="0">
                          <a:latin typeface="Cambria Math" panose="02040503050406030204" pitchFamily="18" charset="0"/>
                        </a:rPr>
                        <m:t>𝑩</m:t>
                      </m:r>
                      <m:r>
                        <a:rPr lang="en-US" sz="2400" b="1" i="1" dirty="0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24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dirty="0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2400" b="1" i="1" dirty="0" smtClean="0">
                              <a:latin typeface="Cambria Math" panose="02040503050406030204" pitchFamily="18" charset="0"/>
                            </a:rPr>
                            <m:t>𝑩</m:t>
                          </m:r>
                        </m:sub>
                      </m:sSub>
                      <m:r>
                        <a:rPr lang="en-US" sz="2400" b="1" i="1" dirty="0" smtClean="0">
                          <a:latin typeface="Cambria Math" panose="02040503050406030204" pitchFamily="18" charset="0"/>
                        </a:rPr>
                        <m:t>;</m:t>
                      </m:r>
                      <m:sSub>
                        <m:sSubPr>
                          <m:ctrlPr>
                            <a:rPr lang="en-US" sz="24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dirty="0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b>
                          <m:r>
                            <a:rPr lang="en-US" sz="2400" b="1" i="1" dirty="0">
                              <a:latin typeface="Cambria Math" panose="02040503050406030204" pitchFamily="18" charset="0"/>
                            </a:rPr>
                            <m:t>𝑩</m:t>
                          </m:r>
                        </m:sub>
                      </m:sSub>
                      <m:r>
                        <a:rPr lang="en-US" sz="2400" b="1" i="1" dirty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14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20486" y="2478294"/>
                <a:ext cx="1001039" cy="461665"/>
              </a:xfrm>
              <a:prstGeom prst="rect">
                <a:avLst/>
              </a:prstGeom>
              <a:blipFill rotWithShape="0">
                <a:blip r:embed="rId4"/>
                <a:stretch>
                  <a:fillRect l="-1829" r="-54878" b="-21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36"/>
              <p:cNvSpPr txBox="1"/>
              <p:nvPr/>
            </p:nvSpPr>
            <p:spPr>
              <a:xfrm>
                <a:off x="4670703" y="3818803"/>
                <a:ext cx="100103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en-US" sz="2400" b="1" i="1" dirty="0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24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dirty="0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2400" b="1" i="1" dirty="0" smtClean="0">
                              <a:latin typeface="Cambria Math" panose="02040503050406030204" pitchFamily="18" charset="0"/>
                            </a:rPr>
                            <m:t>𝑨</m:t>
                          </m:r>
                        </m:sub>
                      </m:sSub>
                      <m:r>
                        <a:rPr lang="en-US" sz="2400" b="1" i="1" dirty="0" smtClean="0">
                          <a:latin typeface="Cambria Math" panose="02040503050406030204" pitchFamily="18" charset="0"/>
                        </a:rPr>
                        <m:t>;</m:t>
                      </m:r>
                      <m:sSub>
                        <m:sSubPr>
                          <m:ctrlPr>
                            <a:rPr lang="en-US" sz="24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dirty="0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b>
                          <m:r>
                            <a:rPr lang="en-US" sz="2400" b="1" i="1" dirty="0" smtClean="0">
                              <a:latin typeface="Cambria Math" panose="02040503050406030204" pitchFamily="18" charset="0"/>
                            </a:rPr>
                            <m:t>𝑨</m:t>
                          </m:r>
                        </m:sub>
                      </m:sSub>
                      <m:r>
                        <a:rPr lang="en-US" sz="2400" b="1" i="1" dirty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15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0703" y="3818803"/>
                <a:ext cx="1001039" cy="461665"/>
              </a:xfrm>
              <a:prstGeom prst="rect">
                <a:avLst/>
              </a:prstGeom>
              <a:blipFill rotWithShape="0">
                <a:blip r:embed="rId5"/>
                <a:stretch>
                  <a:fillRect l="-1220" r="-50610" b="-1973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37"/>
              <p:cNvSpPr txBox="1"/>
              <p:nvPr/>
            </p:nvSpPr>
            <p:spPr>
              <a:xfrm>
                <a:off x="6124586" y="4494935"/>
                <a:ext cx="206323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b="1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sub>
                      </m:sSub>
                      <m:r>
                        <a:rPr lang="en-US" b="1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b="1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b="1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sub>
                      </m:sSub>
                    </m:oMath>
                  </m:oMathPara>
                </a14:m>
                <a:endParaRPr lang="fr-FR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6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4586" y="4494935"/>
                <a:ext cx="2063235" cy="369332"/>
              </a:xfrm>
              <a:prstGeom prst="rect">
                <a:avLst/>
              </a:prstGeom>
              <a:blipFill rotWithShape="0">
                <a:blip r:embed="rId6"/>
                <a:stretch>
                  <a:fillRect b="-163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9"/>
              <p:cNvSpPr txBox="1"/>
              <p:nvPr/>
            </p:nvSpPr>
            <p:spPr>
              <a:xfrm>
                <a:off x="751814" y="2918235"/>
                <a:ext cx="2966619" cy="90056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e>
                            <m:sub>
                              <m:r>
                                <a:rPr lang="en-US" sz="2800" b="1" i="1" smtClean="0">
                                  <a:latin typeface="Cambria Math" panose="02040503050406030204" pitchFamily="18" charset="0"/>
                                </a:rPr>
                                <m:t>𝑩</m:t>
                              </m:r>
                            </m:sub>
                          </m:s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8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e>
                            <m:sub>
                              <m:r>
                                <a:rPr lang="en-US" sz="2800" b="1" i="1" smtClean="0"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8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2800" b="1" i="1" smtClean="0">
                                  <a:latin typeface="Cambria Math" panose="02040503050406030204" pitchFamily="18" charset="0"/>
                                </a:rPr>
                                <m:t>𝑩</m:t>
                              </m:r>
                            </m:sub>
                          </m:s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8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2800" b="1" i="1" smtClean="0"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fr-FR" sz="2800" b="1" dirty="0"/>
              </a:p>
            </p:txBody>
          </p:sp>
        </mc:Choice>
        <mc:Fallback xmlns="">
          <p:sp>
            <p:nvSpPr>
              <p:cNvPr id="18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1814" y="2918235"/>
                <a:ext cx="2966619" cy="900568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33"/>
              <p:cNvSpPr txBox="1"/>
              <p:nvPr/>
            </p:nvSpPr>
            <p:spPr>
              <a:xfrm>
                <a:off x="7633585" y="3575080"/>
                <a:ext cx="206323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b>
                          <m:r>
                            <a:rPr lang="en-US" b="1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sub>
                      </m:sSub>
                      <m:r>
                        <a:rPr lang="en-US" b="1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b="1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b>
                          <m:r>
                            <a:rPr lang="en-US" b="1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sub>
                      </m:sSub>
                    </m:oMath>
                  </m:oMathPara>
                </a14:m>
                <a:endParaRPr lang="fr-FR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3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3585" y="3575080"/>
                <a:ext cx="2063235" cy="369332"/>
              </a:xfrm>
              <a:prstGeom prst="rect">
                <a:avLst/>
              </a:prstGeom>
              <a:blipFill rotWithShape="0">
                <a:blip r:embed="rId8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Cross 16"/>
          <p:cNvSpPr/>
          <p:nvPr/>
        </p:nvSpPr>
        <p:spPr>
          <a:xfrm>
            <a:off x="7499906" y="3056553"/>
            <a:ext cx="224200" cy="227652"/>
          </a:xfrm>
          <a:prstGeom prst="plus">
            <a:avLst>
              <a:gd name="adj" fmla="val 37045"/>
            </a:avLst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2" name="Straight Arrow Connector 27"/>
          <p:cNvCxnSpPr/>
          <p:nvPr/>
        </p:nvCxnSpPr>
        <p:spPr>
          <a:xfrm flipV="1">
            <a:off x="7612006" y="3170379"/>
            <a:ext cx="4053" cy="1303073"/>
          </a:xfrm>
          <a:prstGeom prst="straightConnector1">
            <a:avLst/>
          </a:prstGeom>
          <a:ln w="381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ross 16"/>
          <p:cNvSpPr/>
          <p:nvPr/>
        </p:nvSpPr>
        <p:spPr>
          <a:xfrm>
            <a:off x="4277702" y="5226250"/>
            <a:ext cx="224200" cy="227652"/>
          </a:xfrm>
          <a:prstGeom prst="plus">
            <a:avLst>
              <a:gd name="adj" fmla="val 37045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1" name="Straight Connector 17"/>
          <p:cNvCxnSpPr/>
          <p:nvPr/>
        </p:nvCxnSpPr>
        <p:spPr>
          <a:xfrm flipV="1">
            <a:off x="3002505" y="2226647"/>
            <a:ext cx="5984217" cy="4040153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36"/>
              <p:cNvSpPr txBox="1"/>
              <p:nvPr/>
            </p:nvSpPr>
            <p:spPr>
              <a:xfrm>
                <a:off x="4433402" y="5398083"/>
                <a:ext cx="100103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latin typeface="Cambria Math" panose="02040503050406030204" pitchFamily="18" charset="0"/>
                        </a:rPr>
                        <m:t>𝑪</m:t>
                      </m:r>
                      <m:r>
                        <a:rPr lang="en-US" sz="2400" b="1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1" i="1" dirty="0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400" b="1" i="1" dirty="0" smtClean="0">
                          <a:latin typeface="Cambria Math" panose="02040503050406030204" pitchFamily="18" charset="0"/>
                        </a:rPr>
                        <m:t>;</m:t>
                      </m:r>
                      <m:r>
                        <a:rPr lang="en-US" sz="24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𝒑</m:t>
                      </m:r>
                      <m:r>
                        <a:rPr lang="en-US" sz="2400" b="1" i="1" dirty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28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3402" y="5398083"/>
                <a:ext cx="1001039" cy="461665"/>
              </a:xfrm>
              <a:prstGeom prst="rect">
                <a:avLst/>
              </a:prstGeom>
              <a:blipFill rotWithShape="0">
                <a:blip r:embed="rId9"/>
                <a:stretch>
                  <a:fillRect l="-1220" r="-18902" b="-21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19"/>
              <p:cNvSpPr txBox="1"/>
              <p:nvPr/>
            </p:nvSpPr>
            <p:spPr>
              <a:xfrm>
                <a:off x="5653532" y="5382534"/>
                <a:ext cx="2966619" cy="52322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b>
                          <m:r>
                            <a:rPr lang="en-US" sz="2800" b="1" i="1">
                              <a:latin typeface="Cambria Math" panose="02040503050406030204" pitchFamily="18" charset="0"/>
                            </a:rPr>
                            <m:t>𝑨</m:t>
                          </m:r>
                        </m:sub>
                      </m:sSub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2800" b="1" i="1">
                              <a:latin typeface="Cambria Math" panose="02040503050406030204" pitchFamily="18" charset="0"/>
                            </a:rPr>
                            <m:t>𝑨</m:t>
                          </m:r>
                        </m:sub>
                      </m:sSub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𝒑</m:t>
                      </m:r>
                    </m:oMath>
                  </m:oMathPara>
                </a14:m>
                <a:endParaRPr lang="fr-FR" sz="2800" b="1" dirty="0"/>
              </a:p>
            </p:txBody>
          </p:sp>
        </mc:Choice>
        <mc:Fallback xmlns="">
          <p:sp>
            <p:nvSpPr>
              <p:cNvPr id="29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3532" y="5382534"/>
                <a:ext cx="2966619" cy="523220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19"/>
              <p:cNvSpPr txBox="1"/>
              <p:nvPr/>
            </p:nvSpPr>
            <p:spPr>
              <a:xfrm>
                <a:off x="6212362" y="5783061"/>
                <a:ext cx="2966619" cy="52322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𝒑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b>
                          <m:r>
                            <a:rPr lang="en-US" sz="2800" b="1" i="1">
                              <a:latin typeface="Cambria Math" panose="02040503050406030204" pitchFamily="18" charset="0"/>
                            </a:rPr>
                            <m:t>𝑨</m:t>
                          </m:r>
                        </m:sub>
                      </m:sSub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2800" b="1" i="1">
                              <a:latin typeface="Cambria Math" panose="02040503050406030204" pitchFamily="18" charset="0"/>
                            </a:rPr>
                            <m:t>𝑨</m:t>
                          </m:r>
                        </m:sub>
                      </m:sSub>
                    </m:oMath>
                  </m:oMathPara>
                </a14:m>
                <a:endParaRPr lang="fr-FR" sz="2800" b="1" dirty="0"/>
              </a:p>
            </p:txBody>
          </p:sp>
        </mc:Choice>
        <mc:Fallback xmlns="">
          <p:sp>
            <p:nvSpPr>
              <p:cNvPr id="27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2362" y="5783061"/>
                <a:ext cx="2966619" cy="523220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25367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4" grpId="0"/>
      <p:bldP spid="15" grpId="0"/>
      <p:bldP spid="16" grpId="0"/>
      <p:bldP spid="18" grpId="0" animBg="1"/>
      <p:bldP spid="23" grpId="0"/>
      <p:bldP spid="25" grpId="0" animBg="1"/>
      <p:bldP spid="26" grpId="0" animBg="1"/>
      <p:bldP spid="28" grpId="0"/>
      <p:bldP spid="29" grpId="0" animBg="1"/>
      <p:bldP spid="2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I. Équation d’une droite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6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ontent Placeholder 3"/>
              <p:cNvSpPr txBox="1">
                <a:spLocks/>
              </p:cNvSpPr>
              <p:nvPr/>
            </p:nvSpPr>
            <p:spPr>
              <a:xfrm>
                <a:off x="772868" y="1510428"/>
                <a:ext cx="8596668" cy="388077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Wingdings 3" charset="2"/>
                  <a:buNone/>
                </a:pPr>
                <a:r>
                  <a:rPr lang="fr-FR" sz="2400" u="sng" dirty="0" smtClean="0"/>
                  <a:t>Propriété:</a:t>
                </a:r>
              </a:p>
              <a:p>
                <a:r>
                  <a:rPr lang="fr-FR" sz="2000" dirty="0" smtClean="0"/>
                  <a:t>Soit</a:t>
                </a:r>
                <a14:m>
                  <m:oMath xmlns:m="http://schemas.openxmlformats.org/officeDocument/2006/math">
                    <m:r>
                      <a:rPr lang="en-US" sz="2000" b="0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fr-FR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𝑨𝑩</m:t>
                    </m:r>
                    <m:r>
                      <a:rPr lang="fr-FR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fr-FR" sz="2000" dirty="0" smtClean="0"/>
                  <a:t>une droite d’équation </a:t>
                </a:r>
                <a14:m>
                  <m:oMath xmlns:m="http://schemas.openxmlformats.org/officeDocument/2006/math">
                    <m:r>
                      <a:rPr lang="en-US" sz="2000" b="1" i="1" dirty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sz="2000" b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𝒎</m:t>
                    </m:r>
                    <m:r>
                      <a:rPr lang="fr-FR" sz="2000" b="1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fr-FR" sz="2000" b="1" i="1" dirty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fr-FR" sz="2000" b="1" i="1" dirty="0">
                        <a:latin typeface="Cambria Math" panose="02040503050406030204" pitchFamily="18" charset="0"/>
                      </a:rPr>
                      <m:t> +</m:t>
                    </m:r>
                    <m:r>
                      <a:rPr lang="en-US" sz="20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𝒑</m:t>
                    </m:r>
                  </m:oMath>
                </a14:m>
                <a:r>
                  <a:rPr lang="fr-FR" sz="2000" dirty="0" smtClean="0"/>
                  <a:t> et un point </a:t>
                </a:r>
                <a14:m>
                  <m:oMath xmlns:m="http://schemas.openxmlformats.org/officeDocument/2006/math">
                    <m:r>
                      <a:rPr lang="en-US" sz="2000" b="1" i="1" dirty="0" smtClean="0">
                        <a:latin typeface="Cambria Math" panose="02040503050406030204" pitchFamily="18" charset="0"/>
                      </a:rPr>
                      <m:t>𝑴</m:t>
                    </m:r>
                    <m:d>
                      <m:dPr>
                        <m:ctrlPr>
                          <a:rPr lang="en-US" sz="2000" b="1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000" b="1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dirty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2000" b="1" i="1" dirty="0" smtClean="0">
                                <a:latin typeface="Cambria Math" panose="02040503050406030204" pitchFamily="18" charset="0"/>
                              </a:rPr>
                              <m:t>𝑴</m:t>
                            </m:r>
                          </m:sub>
                        </m:sSub>
                        <m:r>
                          <a:rPr lang="en-US" sz="2000" b="1" i="1" dirty="0">
                            <a:latin typeface="Cambria Math" panose="02040503050406030204" pitchFamily="18" charset="0"/>
                          </a:rPr>
                          <m:t>;</m:t>
                        </m:r>
                        <m:sSub>
                          <m:sSubPr>
                            <m:ctrlPr>
                              <a:rPr lang="en-US" sz="2000" b="1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dirty="0">
                                <a:latin typeface="Cambria Math" panose="02040503050406030204" pitchFamily="18" charset="0"/>
                              </a:rPr>
                              <m:t>𝒚</m:t>
                            </m:r>
                          </m:e>
                          <m:sub>
                            <m:r>
                              <a:rPr lang="en-US" sz="2000" b="1" i="1" dirty="0" smtClean="0">
                                <a:latin typeface="Cambria Math" panose="02040503050406030204" pitchFamily="18" charset="0"/>
                              </a:rPr>
                              <m:t>𝑴</m:t>
                            </m:r>
                          </m:sub>
                        </m:sSub>
                      </m:e>
                    </m:d>
                    <m:r>
                      <a:rPr lang="en-US" sz="2000" b="1" i="1" dirty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000" b="1" dirty="0" smtClean="0"/>
              </a:p>
              <a:p>
                <a14:m>
                  <m:oMath xmlns:m="http://schemas.openxmlformats.org/officeDocument/2006/math">
                    <m:r>
                      <a:rPr lang="en-US" sz="2000" b="1" i="1" dirty="0">
                        <a:latin typeface="Cambria Math" panose="02040503050406030204" pitchFamily="18" charset="0"/>
                      </a:rPr>
                      <m:t>𝑴</m:t>
                    </m:r>
                    <m:d>
                      <m:dPr>
                        <m:ctrlPr>
                          <a:rPr lang="en-US" sz="20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000" b="1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dirty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2000" b="1" i="1" dirty="0">
                                <a:latin typeface="Cambria Math" panose="02040503050406030204" pitchFamily="18" charset="0"/>
                              </a:rPr>
                              <m:t>𝑴</m:t>
                            </m:r>
                          </m:sub>
                        </m:sSub>
                        <m:r>
                          <a:rPr lang="en-US" sz="2000" b="1" i="1" dirty="0">
                            <a:latin typeface="Cambria Math" panose="02040503050406030204" pitchFamily="18" charset="0"/>
                          </a:rPr>
                          <m:t>;</m:t>
                        </m:r>
                        <m:sSub>
                          <m:sSubPr>
                            <m:ctrlPr>
                              <a:rPr lang="en-US" sz="2000" b="1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dirty="0">
                                <a:latin typeface="Cambria Math" panose="02040503050406030204" pitchFamily="18" charset="0"/>
                              </a:rPr>
                              <m:t>𝒚</m:t>
                            </m:r>
                          </m:e>
                          <m:sub>
                            <m:r>
                              <a:rPr lang="en-US" sz="2000" b="1" i="1" dirty="0">
                                <a:latin typeface="Cambria Math" panose="02040503050406030204" pitchFamily="18" charset="0"/>
                              </a:rPr>
                              <m:t>𝑴</m:t>
                            </m:r>
                          </m:sub>
                        </m:sSub>
                      </m:e>
                    </m:d>
                  </m:oMath>
                </a14:m>
                <a:r>
                  <a:rPr lang="fr-FR" sz="2000" b="1" dirty="0" smtClean="0"/>
                  <a:t> </a:t>
                </a:r>
                <a:r>
                  <a:rPr lang="fr-FR" sz="2000" dirty="0" smtClean="0"/>
                  <a:t>appartient à </a:t>
                </a:r>
                <a14:m>
                  <m:oMath xmlns:m="http://schemas.openxmlformats.org/officeDocument/2006/math">
                    <m:r>
                      <a:rPr lang="fr-FR" sz="20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sz="20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𝑨𝑩</m:t>
                    </m:r>
                    <m:r>
                      <a:rPr lang="fr-FR" sz="20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fr-FR" sz="2000" b="1" dirty="0" smtClean="0"/>
                  <a:t> si et seulement si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latin typeface="Cambria Math" panose="02040503050406030204" pitchFamily="18" charset="0"/>
                          </a:rPr>
                          <m:t>𝒚</m:t>
                        </m:r>
                      </m:e>
                      <m:sub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𝑴</m:t>
                        </m:r>
                      </m:sub>
                    </m:sSub>
                    <m:r>
                      <a:rPr lang="en-US" sz="2000" b="1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𝒎</m:t>
                    </m:r>
                    <m:sSub>
                      <m:sSubPr>
                        <m:ctrlPr>
                          <a:rPr lang="en-US" sz="20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𝑴</m:t>
                        </m:r>
                      </m:sub>
                    </m:sSub>
                    <m:r>
                      <a:rPr lang="en-US" sz="2000" b="1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𝒑</m:t>
                    </m:r>
                  </m:oMath>
                </a14:m>
                <a:r>
                  <a:rPr lang="fr-FR" sz="2000" b="1" dirty="0" smtClean="0"/>
                  <a:t> </a:t>
                </a:r>
                <a:endParaRPr lang="fr-FR" sz="2000" dirty="0" smtClean="0"/>
              </a:p>
              <a:p>
                <a:pPr marL="0" indent="0">
                  <a:buFont typeface="Wingdings 3" charset="2"/>
                  <a:buNone/>
                </a:pPr>
                <a:endParaRPr lang="fr-FR" sz="2000" dirty="0"/>
              </a:p>
            </p:txBody>
          </p:sp>
        </mc:Choice>
        <mc:Fallback xmlns="">
          <p:sp>
            <p:nvSpPr>
              <p:cNvPr id="17" name="Content Placeholder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2868" y="1510428"/>
                <a:ext cx="8596668" cy="3880773"/>
              </a:xfrm>
              <a:prstGeom prst="rect">
                <a:avLst/>
              </a:prstGeom>
              <a:blipFill rotWithShape="0">
                <a:blip r:embed="rId3"/>
                <a:stretch>
                  <a:fillRect l="-1135" t="-125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3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98504" y="2920974"/>
            <a:ext cx="6805187" cy="412668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9"/>
              <p:cNvSpPr txBox="1"/>
              <p:nvPr/>
            </p:nvSpPr>
            <p:spPr>
              <a:xfrm>
                <a:off x="1081039" y="3216144"/>
                <a:ext cx="2966619" cy="89896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8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en-US" sz="2800" b="1" i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fr-FR" sz="2800" b="1" dirty="0"/>
              </a:p>
            </p:txBody>
          </p:sp>
        </mc:Choice>
        <mc:Fallback xmlns="">
          <p:sp>
            <p:nvSpPr>
              <p:cNvPr id="18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1039" y="3216144"/>
                <a:ext cx="2966619" cy="898964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Cross 16"/>
          <p:cNvSpPr/>
          <p:nvPr/>
        </p:nvSpPr>
        <p:spPr>
          <a:xfrm>
            <a:off x="9192602" y="4860926"/>
            <a:ext cx="224200" cy="227652"/>
          </a:xfrm>
          <a:prstGeom prst="plus">
            <a:avLst>
              <a:gd name="adj" fmla="val 37045"/>
            </a:avLst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36"/>
              <p:cNvSpPr txBox="1"/>
              <p:nvPr/>
            </p:nvSpPr>
            <p:spPr>
              <a:xfrm>
                <a:off x="8181583" y="4399261"/>
                <a:ext cx="150149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latin typeface="Cambria Math" panose="02040503050406030204" pitchFamily="18" charset="0"/>
                        </a:rPr>
                        <m:t>𝑴</m:t>
                      </m:r>
                      <m:r>
                        <a:rPr lang="en-US" sz="2400" b="1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1" i="1" dirty="0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400" b="1" i="1" dirty="0" smtClean="0">
                          <a:latin typeface="Cambria Math" panose="02040503050406030204" pitchFamily="18" charset="0"/>
                        </a:rPr>
                        <m:t>;</m:t>
                      </m:r>
                      <m:r>
                        <a:rPr lang="en-US" sz="2400" b="1" i="1" dirty="0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2400" b="1" i="1" dirty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9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81583" y="4399261"/>
                <a:ext cx="1501497" cy="461665"/>
              </a:xfrm>
              <a:prstGeom prst="rect">
                <a:avLst/>
              </a:prstGeom>
              <a:blipFill rotWithShape="0">
                <a:blip r:embed="rId6"/>
                <a:stretch>
                  <a:fillRect b="-21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Cross 16"/>
          <p:cNvSpPr/>
          <p:nvPr/>
        </p:nvSpPr>
        <p:spPr>
          <a:xfrm>
            <a:off x="10476089" y="4037906"/>
            <a:ext cx="224200" cy="227652"/>
          </a:xfrm>
          <a:prstGeom prst="plus">
            <a:avLst>
              <a:gd name="adj" fmla="val 37045"/>
            </a:avLst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36"/>
              <p:cNvSpPr txBox="1"/>
              <p:nvPr/>
            </p:nvSpPr>
            <p:spPr>
              <a:xfrm>
                <a:off x="9274002" y="3689840"/>
                <a:ext cx="150149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𝑴</m:t>
                      </m:r>
                      <m:r>
                        <a:rPr lang="en-US" sz="2400" b="1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1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2400" b="1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r>
                        <a:rPr lang="en-US" sz="2400" b="1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400" b="1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400" b="1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2400" b="1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FR" sz="24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1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74002" y="3689840"/>
                <a:ext cx="1501497" cy="461665"/>
              </a:xfrm>
              <a:prstGeom prst="rect">
                <a:avLst/>
              </a:prstGeom>
              <a:blipFill rotWithShape="0">
                <a:blip r:embed="rId7"/>
                <a:stretch>
                  <a:fillRect l="-810" r="-3644" b="-1973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Connector 17"/>
          <p:cNvCxnSpPr/>
          <p:nvPr/>
        </p:nvCxnSpPr>
        <p:spPr>
          <a:xfrm flipV="1">
            <a:off x="6632401" y="2753128"/>
            <a:ext cx="5984217" cy="4040153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2851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8" grpId="0" animBg="1"/>
      <p:bldP spid="9" grpId="0"/>
      <p:bldP spid="10" grpId="0" animBg="1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4"/>
          <p:cNvPicPr>
            <a:picLocks noChangeAspect="1"/>
          </p:cNvPicPr>
          <p:nvPr/>
        </p:nvPicPr>
        <p:blipFill rotWithShape="1">
          <a:blip r:embed="rId2"/>
          <a:srcRect l="23288" t="-111" b="-1"/>
          <a:stretch/>
        </p:blipFill>
        <p:spPr>
          <a:xfrm>
            <a:off x="6899564" y="1385455"/>
            <a:ext cx="5220348" cy="4131257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7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677333" y="1619583"/>
                <a:ext cx="8596668" cy="3880773"/>
              </a:xfrm>
            </p:spPr>
            <p:txBody>
              <a:bodyPr/>
              <a:lstStyle/>
              <a:p>
                <a:r>
                  <a:rPr lang="fr-FR" dirty="0" smtClean="0"/>
                  <a:t>La droite </a:t>
                </a:r>
                <a14:m>
                  <m:oMath xmlns:m="http://schemas.openxmlformats.org/officeDocument/2006/math"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𝑨𝑩</m:t>
                    </m:r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fr-FR" dirty="0" smtClean="0"/>
                  <a:t>représente une fonction affine </a:t>
                </a:r>
                <a14:m>
                  <m:oMath xmlns:m="http://schemas.openxmlformats.org/officeDocument/2006/math"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𝒈</m:t>
                    </m:r>
                  </m:oMath>
                </a14:m>
                <a:r>
                  <a:rPr lang="fr-FR" dirty="0" smtClean="0"/>
                  <a:t>.</a:t>
                </a:r>
              </a:p>
              <a:p>
                <a:r>
                  <a:rPr lang="fr-FR" dirty="0" smtClean="0"/>
                  <a:t>1. Déterminer graphiquement </a:t>
                </a:r>
                <a14:m>
                  <m:oMath xmlns:m="http://schemas.openxmlformats.org/officeDocument/2006/math">
                    <m:r>
                      <a:rPr lang="fr-FR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𝒈</m:t>
                    </m:r>
                    <m:r>
                      <a:rPr lang="fr-FR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𝟎</m:t>
                    </m:r>
                    <m:r>
                      <a:rPr lang="fr-FR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fr-FR" b="1" dirty="0" smtClean="0">
                  <a:solidFill>
                    <a:srgbClr val="FF0000"/>
                  </a:solidFill>
                </a:endParaRPr>
              </a:p>
              <a:p>
                <a:r>
                  <a:rPr lang="fr-FR" dirty="0" smtClean="0"/>
                  <a:t>2</a:t>
                </a:r>
                <a:r>
                  <a:rPr lang="fr-FR" dirty="0"/>
                  <a:t>. Déterminer graphiquement </a:t>
                </a:r>
                <a14:m>
                  <m:oMath xmlns:m="http://schemas.openxmlformats.org/officeDocument/2006/math">
                    <m:r>
                      <a:rPr lang="fr-FR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𝒈</m:t>
                    </m:r>
                    <m:r>
                      <a:rPr lang="fr-FR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𝟑</m:t>
                    </m:r>
                    <m:r>
                      <a:rPr lang="fr-FR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fr-FR" b="1" dirty="0" smtClean="0"/>
              </a:p>
              <a:p>
                <a:r>
                  <a:rPr lang="fr-FR" dirty="0" smtClean="0"/>
                  <a:t>3. En déduire une équation de la droite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fr-FR" b="1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b="1" i="1" dirty="0" smtClean="0">
                            <a:latin typeface="Cambria Math" panose="02040503050406030204" pitchFamily="18" charset="0"/>
                          </a:rPr>
                          <m:t>𝑨𝑩</m:t>
                        </m:r>
                      </m:e>
                    </m:d>
                    <m:r>
                      <a:rPr lang="en-US" b="1" i="1" dirty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b="1" dirty="0" smtClean="0"/>
              </a:p>
              <a:p>
                <a:r>
                  <a:rPr lang="fr-FR" dirty="0" smtClean="0"/>
                  <a:t>4. Déterminer </a:t>
                </a:r>
                <a14:m>
                  <m:oMath xmlns:m="http://schemas.openxmlformats.org/officeDocument/2006/math">
                    <m:r>
                      <a:rPr lang="fr-FR" b="1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𝒈</m:t>
                    </m:r>
                    <m:r>
                      <a:rPr lang="fr-FR" b="1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b="1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fr-FR" b="1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fr-FR" b="1" dirty="0"/>
              </a:p>
              <a:p>
                <a:endParaRPr lang="fr-FR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3" y="1619583"/>
                <a:ext cx="8596668" cy="3880773"/>
              </a:xfrm>
              <a:blipFill rotWithShape="0">
                <a:blip r:embed="rId3"/>
                <a:stretch>
                  <a:fillRect l="-142" t="-110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Plus 9"/>
          <p:cNvSpPr/>
          <p:nvPr/>
        </p:nvSpPr>
        <p:spPr>
          <a:xfrm>
            <a:off x="7890309" y="3307406"/>
            <a:ext cx="286603" cy="286603"/>
          </a:xfrm>
          <a:prstGeom prst="mathPlus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9"/>
              <p:cNvSpPr txBox="1"/>
              <p:nvPr/>
            </p:nvSpPr>
            <p:spPr>
              <a:xfrm>
                <a:off x="7633687" y="2976505"/>
                <a:ext cx="42702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fr-FR" sz="2000" b="1" dirty="0"/>
              </a:p>
            </p:txBody>
          </p:sp>
        </mc:Choice>
        <mc:Fallback xmlns="">
          <p:sp>
            <p:nvSpPr>
              <p:cNvPr id="11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3687" y="2976505"/>
                <a:ext cx="427026" cy="40011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Plus 11"/>
          <p:cNvSpPr/>
          <p:nvPr/>
        </p:nvSpPr>
        <p:spPr>
          <a:xfrm>
            <a:off x="9794263" y="2659045"/>
            <a:ext cx="286603" cy="286603"/>
          </a:xfrm>
          <a:prstGeom prst="mathPlus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9"/>
              <p:cNvSpPr txBox="1"/>
              <p:nvPr/>
            </p:nvSpPr>
            <p:spPr>
              <a:xfrm>
                <a:off x="9937564" y="2271762"/>
                <a:ext cx="42702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fr-FR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3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37564" y="2271762"/>
                <a:ext cx="427026" cy="40011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Straight Connector 17"/>
          <p:cNvCxnSpPr/>
          <p:nvPr/>
        </p:nvCxnSpPr>
        <p:spPr>
          <a:xfrm flipV="1">
            <a:off x="6899564" y="2071737"/>
            <a:ext cx="5220348" cy="1776363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6443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  <p:bldP spid="12" grpId="0" animBg="1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4"/>
          <p:cNvPicPr>
            <a:picLocks noChangeAspect="1"/>
          </p:cNvPicPr>
          <p:nvPr/>
        </p:nvPicPr>
        <p:blipFill rotWithShape="1">
          <a:blip r:embed="rId2"/>
          <a:srcRect l="23288" t="-111" b="-1"/>
          <a:stretch/>
        </p:blipFill>
        <p:spPr>
          <a:xfrm>
            <a:off x="6899564" y="1385455"/>
            <a:ext cx="5220348" cy="4131257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8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677333" y="1619583"/>
                <a:ext cx="8596668" cy="3880773"/>
              </a:xfrm>
            </p:spPr>
            <p:txBody>
              <a:bodyPr/>
              <a:lstStyle/>
              <a:p>
                <a:r>
                  <a:rPr lang="fr-FR" dirty="0" smtClean="0"/>
                  <a:t>La droite </a:t>
                </a:r>
                <a14:m>
                  <m:oMath xmlns:m="http://schemas.openxmlformats.org/officeDocument/2006/math"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1" i="1" dirty="0" smtClean="0">
                        <a:latin typeface="Cambria Math" panose="02040503050406030204" pitchFamily="18" charset="0"/>
                      </a:rPr>
                      <m:t>𝑪𝑫</m:t>
                    </m:r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fr-FR" dirty="0" smtClean="0"/>
                  <a:t>représente une fonction affine </a:t>
                </a:r>
                <a14:m>
                  <m:oMath xmlns:m="http://schemas.openxmlformats.org/officeDocument/2006/math"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𝒈</m:t>
                    </m:r>
                  </m:oMath>
                </a14:m>
                <a:r>
                  <a:rPr lang="fr-FR" dirty="0" smtClean="0"/>
                  <a:t>.</a:t>
                </a:r>
              </a:p>
              <a:p>
                <a:r>
                  <a:rPr lang="fr-FR" dirty="0" smtClean="0"/>
                  <a:t>1. Déterminer graphiquement </a:t>
                </a:r>
                <a14:m>
                  <m:oMath xmlns:m="http://schemas.openxmlformats.org/officeDocument/2006/math">
                    <m:r>
                      <a:rPr lang="fr-FR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𝒈</m:t>
                    </m:r>
                    <m:r>
                      <a:rPr lang="fr-FR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𝟓</m:t>
                    </m:r>
                    <m:r>
                      <a:rPr lang="fr-FR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fr-FR" b="1" dirty="0" smtClean="0">
                  <a:solidFill>
                    <a:srgbClr val="FF0000"/>
                  </a:solidFill>
                </a:endParaRPr>
              </a:p>
              <a:p>
                <a:r>
                  <a:rPr lang="fr-FR" dirty="0" smtClean="0"/>
                  <a:t>2</a:t>
                </a:r>
                <a:r>
                  <a:rPr lang="fr-FR" dirty="0"/>
                  <a:t>. Déterminer graphiquement </a:t>
                </a:r>
                <a14:m>
                  <m:oMath xmlns:m="http://schemas.openxmlformats.org/officeDocument/2006/math">
                    <m:r>
                      <a:rPr lang="fr-FR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𝒈</m:t>
                    </m:r>
                    <m:r>
                      <a:rPr lang="fr-FR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𝟎</m:t>
                    </m:r>
                    <m:r>
                      <a:rPr lang="fr-FR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fr-FR" b="1" dirty="0" smtClean="0"/>
              </a:p>
              <a:p>
                <a:r>
                  <a:rPr lang="fr-FR" dirty="0" smtClean="0"/>
                  <a:t>3. En déduire une équation de la droite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fr-FR" b="1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1" i="1" dirty="0" smtClean="0">
                            <a:latin typeface="Cambria Math" panose="02040503050406030204" pitchFamily="18" charset="0"/>
                          </a:rPr>
                          <m:t>𝑪𝑫</m:t>
                        </m:r>
                      </m:e>
                    </m:d>
                    <m:r>
                      <a:rPr lang="en-US" b="1" i="1" dirty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fr-FR" b="1" dirty="0"/>
              </a:p>
              <a:p>
                <a:endParaRPr lang="fr-FR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3" y="1619583"/>
                <a:ext cx="8596668" cy="3880773"/>
              </a:xfrm>
              <a:blipFill rotWithShape="0">
                <a:blip r:embed="rId3"/>
                <a:stretch>
                  <a:fillRect l="-142" t="-110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Plus 9"/>
          <p:cNvSpPr/>
          <p:nvPr/>
        </p:nvSpPr>
        <p:spPr>
          <a:xfrm>
            <a:off x="11106584" y="4576001"/>
            <a:ext cx="286603" cy="286603"/>
          </a:xfrm>
          <a:prstGeom prst="mathPlus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9"/>
              <p:cNvSpPr txBox="1"/>
              <p:nvPr/>
            </p:nvSpPr>
            <p:spPr>
              <a:xfrm>
                <a:off x="10849962" y="4245100"/>
                <a:ext cx="42702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fr-FR" sz="2000" b="1" dirty="0"/>
              </a:p>
            </p:txBody>
          </p:sp>
        </mc:Choice>
        <mc:Fallback xmlns="">
          <p:sp>
            <p:nvSpPr>
              <p:cNvPr id="11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49962" y="4245100"/>
                <a:ext cx="427026" cy="40011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Plus 11"/>
          <p:cNvSpPr/>
          <p:nvPr/>
        </p:nvSpPr>
        <p:spPr>
          <a:xfrm>
            <a:off x="7876258" y="3293551"/>
            <a:ext cx="286603" cy="286603"/>
          </a:xfrm>
          <a:prstGeom prst="mathPlus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9"/>
              <p:cNvSpPr txBox="1"/>
              <p:nvPr/>
            </p:nvSpPr>
            <p:spPr>
              <a:xfrm>
                <a:off x="8019559" y="2906268"/>
                <a:ext cx="42702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𝑫</m:t>
                      </m:r>
                    </m:oMath>
                  </m:oMathPara>
                </a14:m>
                <a:endParaRPr lang="fr-FR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3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19559" y="2906268"/>
                <a:ext cx="427026" cy="40011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Straight Connector 17"/>
          <p:cNvCxnSpPr/>
          <p:nvPr/>
        </p:nvCxnSpPr>
        <p:spPr>
          <a:xfrm>
            <a:off x="6715125" y="2920123"/>
            <a:ext cx="5404787" cy="2122932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3383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  <p:bldP spid="12" grpId="0" animBg="1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I. Équation d’une droite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772868" y="1294528"/>
                <a:ext cx="10072932" cy="4740247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fr-FR" sz="2400" u="sng" dirty="0" smtClean="0"/>
                  <a:t>I.2. Droites verticales:</a:t>
                </a:r>
              </a:p>
              <a:p>
                <a:r>
                  <a:rPr lang="fr-FR" sz="2000" dirty="0" smtClean="0"/>
                  <a:t>Dans </a:t>
                </a:r>
                <a:r>
                  <a:rPr lang="fr-FR" sz="2000" b="1" dirty="0" smtClean="0">
                    <a:solidFill>
                      <a:srgbClr val="7030A0"/>
                    </a:solidFill>
                  </a:rPr>
                  <a:t>un repère</a:t>
                </a:r>
                <a:r>
                  <a:rPr lang="fr-FR" sz="2000" dirty="0" smtClean="0"/>
                  <a:t>, on considère </a:t>
                </a:r>
                <a:r>
                  <a:rPr lang="fr-FR" sz="2000" b="1" dirty="0" smtClean="0">
                    <a:solidFill>
                      <a:srgbClr val="FFC000"/>
                    </a:solidFill>
                  </a:rPr>
                  <a:t>une droite </a:t>
                </a:r>
                <a14:m>
                  <m:oMath xmlns:m="http://schemas.openxmlformats.org/officeDocument/2006/math">
                    <m:r>
                      <a:rPr lang="fr-FR" sz="2000" b="1" i="1" dirty="0" smtClean="0">
                        <a:latin typeface="Cambria Math" panose="02040503050406030204" pitchFamily="18" charset="0"/>
                      </a:rPr>
                      <m:t>𝒅</m:t>
                    </m:r>
                  </m:oMath>
                </a14:m>
                <a:r>
                  <a:rPr lang="fr-FR" sz="2000" dirty="0" smtClean="0"/>
                  <a:t> qui soit</a:t>
                </a:r>
                <a:br>
                  <a:rPr lang="fr-FR" sz="2000" dirty="0" smtClean="0"/>
                </a:br>
                <a:r>
                  <a:rPr lang="fr-FR" sz="2000" dirty="0" smtClean="0"/>
                  <a:t>parallèle à l’axe des ordonnées.</a:t>
                </a:r>
              </a:p>
              <a:p>
                <a:endParaRPr lang="fr-FR" sz="2000" dirty="0"/>
              </a:p>
              <a:p>
                <a:r>
                  <a:rPr lang="fr-FR" sz="2000" dirty="0" smtClean="0"/>
                  <a:t>Si la </a:t>
                </a:r>
                <a:r>
                  <a:rPr lang="fr-FR" sz="2000" b="1" dirty="0" smtClean="0">
                    <a:solidFill>
                      <a:srgbClr val="FFC000"/>
                    </a:solidFill>
                  </a:rPr>
                  <a:t>droite</a:t>
                </a:r>
                <a:r>
                  <a:rPr lang="fr-FR" sz="2000" dirty="0" smtClean="0">
                    <a:solidFill>
                      <a:srgbClr val="FFC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fr-FR" sz="2000" b="1" i="1" dirty="0">
                        <a:latin typeface="Cambria Math" panose="02040503050406030204" pitchFamily="18" charset="0"/>
                      </a:rPr>
                      <m:t>𝒅</m:t>
                    </m:r>
                    <m:r>
                      <a:rPr lang="fr-FR" sz="2000" b="1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sz="2000" dirty="0" smtClean="0"/>
                  <a:t>est </a:t>
                </a:r>
                <a:r>
                  <a:rPr lang="fr-FR" sz="2000" b="1" dirty="0" smtClean="0">
                    <a:solidFill>
                      <a:srgbClr val="FF0000"/>
                    </a:solidFill>
                  </a:rPr>
                  <a:t>parallèle</a:t>
                </a:r>
                <a:r>
                  <a:rPr lang="fr-FR" sz="2000" dirty="0" smtClean="0">
                    <a:solidFill>
                      <a:srgbClr val="FF0000"/>
                    </a:solidFill>
                  </a:rPr>
                  <a:t> </a:t>
                </a:r>
                <a:r>
                  <a:rPr lang="fr-FR" sz="2000" dirty="0" smtClean="0"/>
                  <a:t>à l’</a:t>
                </a:r>
                <a:r>
                  <a:rPr lang="fr-FR" sz="2000" b="1" dirty="0" smtClean="0">
                    <a:solidFill>
                      <a:srgbClr val="0070C0"/>
                    </a:solidFill>
                  </a:rPr>
                  <a:t>axe des ordonnées</a:t>
                </a:r>
                <a:r>
                  <a:rPr lang="fr-FR" sz="2000" dirty="0" smtClean="0"/>
                  <a:t>,</a:t>
                </a:r>
                <a:br>
                  <a:rPr lang="fr-FR" sz="2000" dirty="0" smtClean="0"/>
                </a:br>
                <a:r>
                  <a:rPr lang="fr-FR" sz="2000" dirty="0" smtClean="0"/>
                  <a:t>elle ne représente pas une fonction.</a:t>
                </a:r>
              </a:p>
              <a:p>
                <a:r>
                  <a:rPr lang="fr-FR" sz="2000" dirty="0" smtClean="0"/>
                  <a:t>Tous les points de la </a:t>
                </a:r>
                <a:r>
                  <a:rPr lang="fr-FR" sz="2000" b="1" dirty="0" smtClean="0">
                    <a:solidFill>
                      <a:srgbClr val="FFC000"/>
                    </a:solidFill>
                  </a:rPr>
                  <a:t>droite</a:t>
                </a:r>
                <a:r>
                  <a:rPr lang="fr-FR" sz="2000" dirty="0" smtClean="0">
                    <a:solidFill>
                      <a:srgbClr val="FFC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fr-FR" sz="2000" b="1" i="1" dirty="0" smtClean="0">
                        <a:latin typeface="Cambria Math" panose="02040503050406030204" pitchFamily="18" charset="0"/>
                      </a:rPr>
                      <m:t>𝒅</m:t>
                    </m:r>
                  </m:oMath>
                </a14:m>
                <a:r>
                  <a:rPr lang="fr-FR" sz="2000" dirty="0" smtClean="0"/>
                  <a:t> ont même abscisse</a:t>
                </a:r>
                <a:br>
                  <a:rPr lang="fr-FR" sz="2000" dirty="0" smtClean="0"/>
                </a:br>
                <a:r>
                  <a:rPr lang="fr-FR" sz="2000" dirty="0" smtClean="0"/>
                  <a:t>(et seulement eux)</a:t>
                </a:r>
              </a:p>
              <a:p>
                <a:pPr marL="457200" lvl="1" indent="0">
                  <a:buNone/>
                </a:pPr>
                <a:endParaRPr lang="en-US" sz="2200" b="1" dirty="0" smtClean="0">
                  <a:solidFill>
                    <a:srgbClr val="0070C0"/>
                  </a:solidFill>
                </a:endParaRPr>
              </a:p>
              <a:p>
                <a:pPr marL="457200" lvl="1" indent="0">
                  <a:buNone/>
                </a:pPr>
                <a:r>
                  <a:rPr lang="fr-FR" sz="2000" b="1" dirty="0" smtClean="0"/>
                  <a:t>              </a:t>
                </a:r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72868" y="1294528"/>
                <a:ext cx="10072932" cy="4740247"/>
              </a:xfrm>
              <a:blipFill rotWithShape="0">
                <a:blip r:embed="rId3"/>
                <a:stretch>
                  <a:fillRect l="-969" t="-102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9</a:t>
            </a:fld>
            <a:endParaRPr lang="fr-FR"/>
          </a:p>
        </p:txBody>
      </p:sp>
      <p:cxnSp>
        <p:nvCxnSpPr>
          <p:cNvPr id="5" name="Connecteur droit avec flèche 4"/>
          <p:cNvCxnSpPr/>
          <p:nvPr/>
        </p:nvCxnSpPr>
        <p:spPr>
          <a:xfrm flipV="1">
            <a:off x="7207519" y="3211939"/>
            <a:ext cx="0" cy="2964873"/>
          </a:xfrm>
          <a:prstGeom prst="straightConnector1">
            <a:avLst/>
          </a:prstGeom>
          <a:ln w="57150">
            <a:solidFill>
              <a:srgbClr val="7030A0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/>
          <p:cNvCxnSpPr/>
          <p:nvPr/>
        </p:nvCxnSpPr>
        <p:spPr>
          <a:xfrm flipV="1">
            <a:off x="6167582" y="5303977"/>
            <a:ext cx="4655135" cy="5"/>
          </a:xfrm>
          <a:prstGeom prst="straightConnector1">
            <a:avLst/>
          </a:prstGeom>
          <a:ln w="571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e 17"/>
          <p:cNvGrpSpPr/>
          <p:nvPr/>
        </p:nvGrpSpPr>
        <p:grpSpPr>
          <a:xfrm>
            <a:off x="6717728" y="4474822"/>
            <a:ext cx="1381327" cy="1340109"/>
            <a:chOff x="6285928" y="3687422"/>
            <a:chExt cx="1381327" cy="1340109"/>
          </a:xfrm>
        </p:grpSpPr>
        <p:cxnSp>
          <p:nvCxnSpPr>
            <p:cNvPr id="15" name="Connecteur droit 14"/>
            <p:cNvCxnSpPr/>
            <p:nvPr/>
          </p:nvCxnSpPr>
          <p:spPr>
            <a:xfrm flipH="1" flipV="1">
              <a:off x="7453742" y="4405738"/>
              <a:ext cx="1" cy="2355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Connecteur droit 31"/>
            <p:cNvCxnSpPr/>
            <p:nvPr/>
          </p:nvCxnSpPr>
          <p:spPr>
            <a:xfrm>
              <a:off x="6650188" y="3887477"/>
              <a:ext cx="21631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TextBox 25"/>
                <p:cNvSpPr txBox="1"/>
                <p:nvPr/>
              </p:nvSpPr>
              <p:spPr>
                <a:xfrm>
                  <a:off x="6348693" y="4516577"/>
                  <a:ext cx="427026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</m:oMath>
                    </m:oMathPara>
                  </a14:m>
                  <a:endParaRPr lang="fr-FR" sz="2000" b="1" dirty="0"/>
                </a:p>
              </p:txBody>
            </p:sp>
          </mc:Choice>
          <mc:Fallback xmlns="">
            <p:sp>
              <p:nvSpPr>
                <p:cNvPr id="33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48693" y="4516577"/>
                  <a:ext cx="427026" cy="400110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TextBox 25"/>
                <p:cNvSpPr txBox="1"/>
                <p:nvPr/>
              </p:nvSpPr>
              <p:spPr>
                <a:xfrm>
                  <a:off x="7240229" y="4627421"/>
                  <a:ext cx="427026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𝑰</m:t>
                        </m:r>
                      </m:oMath>
                    </m:oMathPara>
                  </a14:m>
                  <a:endParaRPr lang="fr-FR" sz="2000" b="1" dirty="0"/>
                </a:p>
              </p:txBody>
            </p:sp>
          </mc:Choice>
          <mc:Fallback xmlns="">
            <p:sp>
              <p:nvSpPr>
                <p:cNvPr id="34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40229" y="4627421"/>
                  <a:ext cx="427026" cy="400110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TextBox 25"/>
                <p:cNvSpPr txBox="1"/>
                <p:nvPr/>
              </p:nvSpPr>
              <p:spPr>
                <a:xfrm>
                  <a:off x="6285928" y="3687422"/>
                  <a:ext cx="427026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𝑱</m:t>
                        </m:r>
                      </m:oMath>
                    </m:oMathPara>
                  </a14:m>
                  <a:endParaRPr lang="fr-FR" sz="2000" b="1" dirty="0"/>
                </a:p>
              </p:txBody>
            </p:sp>
          </mc:Choice>
          <mc:Fallback xmlns="">
            <p:sp>
              <p:nvSpPr>
                <p:cNvPr id="35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85928" y="3687422"/>
                  <a:ext cx="427026" cy="400110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 b="-12121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23" name="Connecteur droit 22"/>
          <p:cNvCxnSpPr/>
          <p:nvPr/>
        </p:nvCxnSpPr>
        <p:spPr>
          <a:xfrm flipH="1" flipV="1">
            <a:off x="8966200" y="3211940"/>
            <a:ext cx="25400" cy="2964872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19"/>
              <p:cNvSpPr txBox="1"/>
              <p:nvPr/>
            </p:nvSpPr>
            <p:spPr>
              <a:xfrm>
                <a:off x="8966200" y="3099198"/>
                <a:ext cx="42702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latin typeface="Cambria Math" panose="02040503050406030204" pitchFamily="18" charset="0"/>
                        </a:rPr>
                        <m:t>𝒅</m:t>
                      </m:r>
                    </m:oMath>
                  </m:oMathPara>
                </a14:m>
                <a:endParaRPr lang="fr-FR" sz="2000" b="1" dirty="0"/>
              </a:p>
            </p:txBody>
          </p:sp>
        </mc:Choice>
        <mc:Fallback xmlns="">
          <p:sp>
            <p:nvSpPr>
              <p:cNvPr id="38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66200" y="3099198"/>
                <a:ext cx="427026" cy="400110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19"/>
              <p:cNvSpPr txBox="1"/>
              <p:nvPr/>
            </p:nvSpPr>
            <p:spPr>
              <a:xfrm>
                <a:off x="10437898" y="5429854"/>
                <a:ext cx="42702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fr-FR" sz="2000" b="1" dirty="0"/>
              </a:p>
            </p:txBody>
          </p:sp>
        </mc:Choice>
        <mc:Fallback xmlns="">
          <p:sp>
            <p:nvSpPr>
              <p:cNvPr id="39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7898" y="5429854"/>
                <a:ext cx="427026" cy="400110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19"/>
              <p:cNvSpPr txBox="1"/>
              <p:nvPr/>
            </p:nvSpPr>
            <p:spPr>
              <a:xfrm>
                <a:off x="7328244" y="3122109"/>
                <a:ext cx="42702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latin typeface="Cambria Math" panose="02040503050406030204" pitchFamily="18" charset="0"/>
                        </a:rPr>
                        <m:t>𝒚</m:t>
                      </m:r>
                    </m:oMath>
                  </m:oMathPara>
                </a14:m>
                <a:endParaRPr lang="fr-FR" sz="2000" b="1" dirty="0"/>
              </a:p>
            </p:txBody>
          </p:sp>
        </mc:Choice>
        <mc:Fallback xmlns="">
          <p:sp>
            <p:nvSpPr>
              <p:cNvPr id="4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28244" y="3122109"/>
                <a:ext cx="427026" cy="400110"/>
              </a:xfrm>
              <a:prstGeom prst="rect">
                <a:avLst/>
              </a:prstGeom>
              <a:blipFill rotWithShape="0">
                <a:blip r:embed="rId9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9"/>
              <p:cNvSpPr txBox="1"/>
              <p:nvPr/>
            </p:nvSpPr>
            <p:spPr>
              <a:xfrm>
                <a:off x="9060489" y="5391290"/>
                <a:ext cx="42702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𝒄</m:t>
                      </m:r>
                    </m:oMath>
                  </m:oMathPara>
                </a14:m>
                <a:endParaRPr lang="fr-FR" sz="20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9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0489" y="5391290"/>
                <a:ext cx="427026" cy="400110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61965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38" grpId="0" uiExpand="1"/>
      <p:bldP spid="39" grpId="0" uiExpand="1"/>
      <p:bldP spid="40" grpId="0" uiExpand="1"/>
      <p:bldP spid="19" grpId="0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508</Words>
  <Application>Microsoft Office PowerPoint</Application>
  <PresentationFormat>Grand écran</PresentationFormat>
  <Paragraphs>164</Paragraphs>
  <Slides>19</Slides>
  <Notes>16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Cambria Math</vt:lpstr>
      <vt:lpstr>Trebuchet MS</vt:lpstr>
      <vt:lpstr>Wingdings 3</vt:lpstr>
      <vt:lpstr>Facet</vt:lpstr>
      <vt:lpstr>Seconde 8 Chapitre 9: Les droites</vt:lpstr>
      <vt:lpstr>Chapitre 9: Les droites</vt:lpstr>
      <vt:lpstr>I. Équation d’une droite</vt:lpstr>
      <vt:lpstr>I. Équation d’une droite</vt:lpstr>
      <vt:lpstr>I. Équation d’une droite</vt:lpstr>
      <vt:lpstr>I. Équation d’une droite</vt:lpstr>
      <vt:lpstr>Exercice</vt:lpstr>
      <vt:lpstr>Exercice</vt:lpstr>
      <vt:lpstr>I. Équation d’une droite</vt:lpstr>
      <vt:lpstr>I. Équation d’une droite</vt:lpstr>
      <vt:lpstr>I. Équation d’une droite</vt:lpstr>
      <vt:lpstr>II. Droites parallèles et droites sécantes</vt:lpstr>
      <vt:lpstr>II. Droites parallèles et droites sécantes</vt:lpstr>
      <vt:lpstr>Exercice 32 page 242</vt:lpstr>
      <vt:lpstr>Exercice 35 page 242</vt:lpstr>
      <vt:lpstr>Exercice 42 page 242</vt:lpstr>
      <vt:lpstr>Exercice 79 page 247</vt:lpstr>
      <vt:lpstr>Devoir Maison</vt:lpstr>
      <vt:lpstr>C’est fini =(</vt:lpstr>
    </vt:vector>
  </TitlesOfParts>
  <Company>Amadeus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Seconde</dc:title>
  <dc:creator>Jean-Louis FELT</dc:creator>
  <cp:lastModifiedBy>Jean-Louis FELT</cp:lastModifiedBy>
  <cp:revision>620</cp:revision>
  <cp:lastPrinted>2015-11-09T09:22:23Z</cp:lastPrinted>
  <dcterms:created xsi:type="dcterms:W3CDTF">2015-08-30T19:31:28Z</dcterms:created>
  <dcterms:modified xsi:type="dcterms:W3CDTF">2016-04-16T07:18:35Z</dcterms:modified>
</cp:coreProperties>
</file>