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2" r:id="rId3"/>
    <p:sldId id="378" r:id="rId4"/>
    <p:sldId id="379" r:id="rId5"/>
    <p:sldId id="380" r:id="rId6"/>
    <p:sldId id="381" r:id="rId7"/>
    <p:sldId id="382" r:id="rId8"/>
    <p:sldId id="383" r:id="rId9"/>
    <p:sldId id="305" r:id="rId10"/>
    <p:sldId id="384" r:id="rId11"/>
    <p:sldId id="385" r:id="rId12"/>
    <p:sldId id="386" r:id="rId13"/>
    <p:sldId id="387" r:id="rId14"/>
    <p:sldId id="388" r:id="rId15"/>
    <p:sldId id="389" r:id="rId16"/>
    <p:sldId id="391" r:id="rId17"/>
    <p:sldId id="392" r:id="rId18"/>
    <p:sldId id="394" r:id="rId19"/>
    <p:sldId id="393" r:id="rId20"/>
    <p:sldId id="396" r:id="rId21"/>
    <p:sldId id="397" r:id="rId22"/>
    <p:sldId id="399" r:id="rId23"/>
    <p:sldId id="400" r:id="rId24"/>
    <p:sldId id="401" r:id="rId25"/>
    <p:sldId id="402" r:id="rId26"/>
    <p:sldId id="349" r:id="rId27"/>
    <p:sldId id="406" r:id="rId28"/>
    <p:sldId id="403" r:id="rId29"/>
    <p:sldId id="404" r:id="rId30"/>
    <p:sldId id="405" r:id="rId31"/>
    <p:sldId id="407" r:id="rId32"/>
    <p:sldId id="408" r:id="rId33"/>
    <p:sldId id="409" r:id="rId34"/>
    <p:sldId id="410" r:id="rId35"/>
    <p:sldId id="411" r:id="rId36"/>
    <p:sldId id="412" r:id="rId37"/>
    <p:sldId id="413" r:id="rId38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F44DC291-E35A-4491-AF89-F9BD8858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11672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793F514F-A7C8-427B-A303-21D3C5AE9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0376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8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87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05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7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16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40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931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551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227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13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7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6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125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89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3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81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83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37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82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11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8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1992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58705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5406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26112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2273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2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2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2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8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6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6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4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63.png"/><Relationship Id="rId9" Type="http://schemas.openxmlformats.org/officeDocument/2006/relationships/image" Target="../media/image5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64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63.png"/><Relationship Id="rId9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5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600.png"/><Relationship Id="rId4" Type="http://schemas.openxmlformats.org/officeDocument/2006/relationships/image" Target="../media/image63.png"/><Relationship Id="rId9" Type="http://schemas.openxmlformats.org/officeDocument/2006/relationships/image" Target="../media/image5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Seconde 8</a:t>
            </a:r>
            <a:br>
              <a:rPr lang="fr-FR" dirty="0" smtClean="0"/>
            </a:br>
            <a:r>
              <a:rPr lang="fr-FR" sz="3600" dirty="0" smtClean="0"/>
              <a:t>Chapitre 7: Le second degré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La fonction carré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r>
                  <a:rPr lang="fr-FR" sz="2000" dirty="0" smtClean="0"/>
                  <a:t>La courbe représentative de la fonction carré est une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parabole</a:t>
                </a:r>
                <a:r>
                  <a:rPr lang="fr-FR" sz="2000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355" t="-1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28" y="2023399"/>
            <a:ext cx="6878292" cy="45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La fonction carré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Propriété:</a:t>
                </a:r>
              </a:p>
              <a:p>
                <a:r>
                  <a:rPr lang="fr-FR" sz="2000" dirty="0" smtClean="0"/>
                  <a:t>La courbe représentative de la</a:t>
                </a:r>
                <a:br>
                  <a:rPr lang="fr-FR" sz="2000" dirty="0" smtClean="0"/>
                </a:br>
                <a:r>
                  <a:rPr lang="fr-FR" sz="2000" dirty="0" smtClean="0"/>
                  <a:t>fonction carré est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symétrique </a:t>
                </a:r>
                <a:br>
                  <a:rPr lang="fr-FR" sz="2000" b="1" dirty="0" smtClean="0">
                    <a:solidFill>
                      <a:srgbClr val="FF0000"/>
                    </a:solidFill>
                  </a:rPr>
                </a:br>
                <a:r>
                  <a:rPr lang="fr-FR" sz="2000" b="1" dirty="0" smtClean="0">
                    <a:solidFill>
                      <a:srgbClr val="FF0000"/>
                    </a:solidFill>
                  </a:rPr>
                  <a:t>par rapport à l’axe des ordonnées</a:t>
                </a:r>
                <a:r>
                  <a:rPr lang="fr-FR" sz="2000" dirty="0" smtClean="0"/>
                  <a:t>.</a:t>
                </a:r>
              </a:p>
              <a:p>
                <a:endParaRPr lang="fr-FR" sz="2000" dirty="0"/>
              </a:p>
              <a:p>
                <a:r>
                  <a:rPr lang="fr-FR" sz="2000" dirty="0" smtClean="0"/>
                  <a:t>Pour tout nombre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, on a:</a:t>
                </a: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28" y="1361210"/>
            <a:ext cx="4022756" cy="4355071"/>
          </a:xfrm>
          <a:prstGeom prst="rect">
            <a:avLst/>
          </a:prstGeom>
        </p:spPr>
      </p:pic>
      <p:sp>
        <p:nvSpPr>
          <p:cNvPr id="8" name="Cross 7"/>
          <p:cNvSpPr/>
          <p:nvPr/>
        </p:nvSpPr>
        <p:spPr>
          <a:xfrm>
            <a:off x="10209960" y="2416412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4655" y="5069501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655" y="5069501"/>
                <a:ext cx="7915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524341" y="2502374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300440" y="2543801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3751" y="2024648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751" y="2024648"/>
                <a:ext cx="79157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385" r="-6923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18425" y="513366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25" y="5133666"/>
                <a:ext cx="79157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7256989" y="2508724"/>
            <a:ext cx="0" cy="25898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36639" y="1997728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639" y="1997728"/>
                <a:ext cx="79157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154" r="-34615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ross 17"/>
          <p:cNvSpPr/>
          <p:nvPr/>
        </p:nvSpPr>
        <p:spPr>
          <a:xfrm>
            <a:off x="7172278" y="2402596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2867" y="5391201"/>
                <a:ext cx="5305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est une </a:t>
                </a:r>
                <a:r>
                  <a:rPr lang="fr-FR" sz="2400" b="1" dirty="0" smtClean="0">
                    <a:solidFill>
                      <a:srgbClr val="FFC000"/>
                    </a:solidFill>
                  </a:rPr>
                  <a:t>fonction paire</a:t>
                </a:r>
                <a:r>
                  <a:rPr lang="fr-F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67" y="5391201"/>
                <a:ext cx="530513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83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7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5" grpId="0"/>
      <p:bldP spid="18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La fonction carré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I.2. Variations et tableau de signe: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carré </a:t>
                </a:r>
                <a:r>
                  <a:rPr lang="fr-FR" sz="2000" dirty="0" smtClean="0"/>
                  <a:t>est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décroissante sur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r>
                  <a:rPr lang="fr-FR" sz="2000" dirty="0"/>
                  <a:t>La </a:t>
                </a:r>
                <a:r>
                  <a:rPr lang="fr-FR" sz="2000" b="1" dirty="0">
                    <a:solidFill>
                      <a:srgbClr val="00B050"/>
                    </a:solidFill>
                  </a:rPr>
                  <a:t>fonction carré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croissante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sur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;+</m:t>
                    </m:r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lvl="1" indent="0">
                  <a:buNone/>
                </a:pPr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108731"/>
                  </p:ext>
                </p:extLst>
              </p:nvPr>
            </p:nvGraphicFramePr>
            <p:xfrm>
              <a:off x="1680634" y="3440776"/>
              <a:ext cx="6299202" cy="178024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55703"/>
                    <a:gridCol w="5143499"/>
                  </a:tblGrid>
                  <a:tr h="5461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Variation </a:t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108731"/>
                  </p:ext>
                </p:extLst>
              </p:nvPr>
            </p:nvGraphicFramePr>
            <p:xfrm>
              <a:off x="1680634" y="3440776"/>
              <a:ext cx="6299202" cy="178024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55703"/>
                    <a:gridCol w="5143499"/>
                  </a:tblGrid>
                  <a:tr h="5461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26" t="-1111" r="-44578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3404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26" t="-44828" r="-445789" b="-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9671" y="348905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-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671" y="3489058"/>
                <a:ext cx="8306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94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377614" y="4262746"/>
            <a:ext cx="1598054" cy="83607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28729" y="348905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+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29" y="3489058"/>
                <a:ext cx="83063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76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71202" y="3489057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</a:t>
            </a:r>
            <a:endParaRPr lang="fr-FR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92509" y="4240045"/>
            <a:ext cx="1836220" cy="82846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0021" y="4798173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40556" y="3916497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+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56" y="3916497"/>
                <a:ext cx="83063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76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6116" y="397039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+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16" y="3970395"/>
                <a:ext cx="83063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176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La fonction carré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47252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sz="2400" u="sng" dirty="0" smtClean="0"/>
                  <a:t>Démonstration:</a:t>
                </a:r>
              </a:p>
              <a:p>
                <a:r>
                  <a:rPr lang="fr-FR" sz="2000" dirty="0" smtClean="0"/>
                  <a:t>Soient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 deux nombres réels tels que: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000" dirty="0" smtClean="0"/>
              </a:p>
              <a:p>
                <a:r>
                  <a:rPr lang="fr-FR" sz="2000" dirty="0" smtClean="0"/>
                  <a:t>On cherche a déterminer qui est le plus grand entre:</a:t>
                </a:r>
                <a:br>
                  <a:rPr lang="fr-FR" sz="2000" dirty="0" smtClean="0"/>
                </a:br>
                <a:r>
                  <a:rPr lang="fr-FR" sz="2000" dirty="0" smtClean="0"/>
                  <a:t>					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sz="2000" b="1" dirty="0" smtClean="0"/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fr-FR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 smtClean="0"/>
              </a:p>
              <a:p>
                <a:r>
                  <a:rPr lang="fr-FR" sz="2000" dirty="0" smtClean="0"/>
                  <a:t>Donc pour tout nombres réels tels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				on a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/>
              </a:p>
              <a:p>
                <a:r>
                  <a:rPr lang="fr-FR" sz="2000" dirty="0" smtClean="0"/>
                  <a:t>C’est à dire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croissante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sur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;+∞[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4725272"/>
              </a:xfrm>
              <a:blipFill rotWithShape="0">
                <a:blip r:embed="rId3"/>
                <a:stretch>
                  <a:fillRect l="-922" t="-1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328" y="230910"/>
            <a:ext cx="4022756" cy="4355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7768" y="2970195"/>
            <a:ext cx="1171132" cy="3460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3898900" y="2969244"/>
            <a:ext cx="1676400" cy="3460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6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La fonction carré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I.2. Variations et tableau de signe:</a:t>
                </a:r>
              </a:p>
              <a:p>
                <a:pPr marL="0" lvl="1" indent="0">
                  <a:buNone/>
                </a:pPr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632009"/>
                  </p:ext>
                </p:extLst>
              </p:nvPr>
            </p:nvGraphicFramePr>
            <p:xfrm>
              <a:off x="1921601" y="2929259"/>
              <a:ext cx="6299202" cy="23027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46766"/>
                    <a:gridCol w="4652436"/>
                  </a:tblGrid>
                  <a:tr h="407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8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Signe de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6973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Signe de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958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rgbClr val="0070C0"/>
                              </a:solidFill>
                            </a:rPr>
                            <a:t>Signe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632009"/>
                  </p:ext>
                </p:extLst>
              </p:nvPr>
            </p:nvGraphicFramePr>
            <p:xfrm>
              <a:off x="1921601" y="2929259"/>
              <a:ext cx="6299202" cy="23027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46766"/>
                    <a:gridCol w="465243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70" t="-1333" r="-283704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89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70" t="-102703" r="-283704" b="-3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697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70" t="-189873" r="-28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958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70" t="-151656" r="-283704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67464" y="2929259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-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64" y="2929259"/>
                <a:ext cx="8306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029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5395" y="288392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+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395" y="2883925"/>
                <a:ext cx="83063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76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46024" y="2929259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</a:t>
            </a:r>
            <a:endParaRPr lang="fr-FR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23799" y="3302328"/>
            <a:ext cx="83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0</a:t>
            </a:r>
            <a:endParaRPr lang="fr-F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1972" y="3320674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972" y="3320674"/>
                <a:ext cx="83063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35709" y="3345590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09" y="3345590"/>
                <a:ext cx="83063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623799" y="3753958"/>
            <a:ext cx="83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0</a:t>
            </a:r>
            <a:endParaRPr lang="fr-F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51972" y="3815514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972" y="3815514"/>
                <a:ext cx="83063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35709" y="3806900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09" y="3806900"/>
                <a:ext cx="83063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23799" y="4457874"/>
            <a:ext cx="83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0</a:t>
            </a:r>
            <a:endParaRPr lang="fr-F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51972" y="4423953"/>
                <a:ext cx="8306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972" y="4423953"/>
                <a:ext cx="83063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5709" y="4457874"/>
                <a:ext cx="8306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09" y="4457874"/>
                <a:ext cx="830638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831681" y="3390924"/>
            <a:ext cx="10319" cy="1841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/>
                  <a:t>Résoudre sur ℝ les équations suivantes: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000" b="1" dirty="0" smtClean="0"/>
              </a:p>
              <a:p>
                <a:endParaRPr lang="fr-F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fr-FR" sz="2000" b="1" dirty="0" smtClean="0"/>
              </a:p>
              <a:p>
                <a:endParaRPr lang="fr-F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							</a:t>
                </a:r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/>
                  <a:t>Donner un encadrement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dirty="0" smtClean="0"/>
                  <a:t> si: </a:t>
                </a:r>
              </a:p>
              <a:p>
                <a:r>
                  <a:rPr lang="fr-FR" sz="2000" b="0" dirty="0" smtClean="0"/>
                  <a:t>A.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 appartient à l’intervalle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[</m:t>
                    </m:r>
                  </m:oMath>
                </a14:m>
                <a:endParaRPr lang="fr-FR" sz="2000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B.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fr-FR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							</a:t>
                </a:r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5221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/>
                  <a:t>Résoudre dans </a:t>
                </a:r>
                <a:r>
                  <a:rPr lang="fr-FR" sz="2400" dirty="0"/>
                  <a:t>ℝ </a:t>
                </a:r>
                <a:r>
                  <a:rPr lang="fr-FR" sz="2400" dirty="0" smtClean="0"/>
                  <a:t>les inéquations suivantes: </a:t>
                </a:r>
              </a:p>
              <a:p>
                <a:r>
                  <a:rPr lang="fr-FR" sz="2000" b="0" dirty="0" smtClean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fr-FR" sz="2000" b="1" dirty="0" smtClean="0">
                  <a:solidFill>
                    <a:srgbClr val="0070C0"/>
                  </a:solidFill>
                </a:endParaRPr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endParaRPr lang="en-US" sz="2000" b="0" dirty="0" smtClean="0"/>
              </a:p>
              <a:p>
                <a:r>
                  <a:rPr lang="en-US" sz="2000" dirty="0" smtClean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 smtClean="0"/>
              </a:p>
              <a:p>
                <a:endParaRPr lang="en-US" sz="2000" b="0" dirty="0" smtClean="0"/>
              </a:p>
              <a:p>
                <a:r>
                  <a:rPr lang="en-US" sz="2000" dirty="0" smtClean="0"/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fr-FR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							</a:t>
                </a:r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5221729"/>
              </a:xfrm>
              <a:blipFill rotWithShape="0">
                <a:blip r:embed="rId3"/>
                <a:stretch>
                  <a:fillRect l="-1135" t="-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325" y="314376"/>
            <a:ext cx="4468433" cy="61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Fonctions polynômes du 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II.1. Définitions:</a:t>
                </a:r>
              </a:p>
              <a:p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polynôme du 2</a:t>
                </a:r>
                <a:r>
                  <a:rPr lang="fr-FR" sz="2000" b="1" baseline="30000" dirty="0" smtClean="0">
                    <a:solidFill>
                      <a:srgbClr val="00B050"/>
                    </a:solidFill>
                  </a:rPr>
                  <a:t>nd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 degré </a:t>
                </a:r>
                <a:r>
                  <a:rPr lang="fr-FR" sz="2000" dirty="0" smtClean="0"/>
                  <a:t>est une fonction définie sur </a:t>
                </a:r>
                <a:r>
                  <a:rPr lang="fr-FR" sz="2400" dirty="0" smtClean="0"/>
                  <a:t>ℝ</a:t>
                </a:r>
                <a:r>
                  <a:rPr lang="fr-FR" sz="2000" dirty="0" smtClean="0"/>
                  <a:t> pouvant s’écrire de la forme: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400" b="1" dirty="0" smtClean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			avec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b="1" dirty="0" smtClean="0"/>
                  <a:t> </a:t>
                </a:r>
                <a:r>
                  <a:rPr lang="fr-FR" sz="2000" b="1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000" b="1" dirty="0" smtClean="0"/>
                  <a:t> réels donnés 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b="1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1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Fonctions polynômes du 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868" y="1196528"/>
            <a:ext cx="9312828" cy="3880773"/>
          </a:xfrm>
        </p:spPr>
        <p:txBody>
          <a:bodyPr/>
          <a:lstStyle/>
          <a:p>
            <a:pPr marL="0" indent="0">
              <a:buNone/>
            </a:pPr>
            <a:r>
              <a:rPr lang="fr-FR" sz="2400" u="sng" dirty="0"/>
              <a:t>II.2. Propriété</a:t>
            </a:r>
            <a:r>
              <a:rPr lang="fr-FR" sz="2400" u="sng" dirty="0" smtClean="0"/>
              <a:t>:</a:t>
            </a:r>
            <a:endParaRPr lang="fr-FR" sz="2400" dirty="0" smtClean="0"/>
          </a:p>
          <a:p>
            <a:r>
              <a:rPr lang="fr-FR" sz="2000" dirty="0" smtClean="0"/>
              <a:t>La courbe représentative d’une fonction du 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degré est une </a:t>
            </a:r>
            <a:r>
              <a:rPr lang="fr-FR" sz="2000" b="1" dirty="0" smtClean="0">
                <a:solidFill>
                  <a:srgbClr val="FF0000"/>
                </a:solidFill>
              </a:rPr>
              <a:t>parabole</a:t>
            </a:r>
            <a:r>
              <a:rPr lang="fr-FR" sz="2000" dirty="0" smtClean="0"/>
              <a:t>.</a:t>
            </a:r>
          </a:p>
          <a:p>
            <a:pPr marL="457200" lvl="1" indent="0">
              <a:buNone/>
            </a:pPr>
            <a:r>
              <a:rPr lang="fr-FR" sz="2000" b="1" dirty="0" smtClean="0"/>
              <a:t>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38" y="2720051"/>
            <a:ext cx="4065325" cy="3503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344" y="3466398"/>
            <a:ext cx="3897060" cy="2825631"/>
          </a:xfrm>
          <a:prstGeom prst="rect">
            <a:avLst/>
          </a:prstGeom>
        </p:spPr>
      </p:pic>
      <p:sp>
        <p:nvSpPr>
          <p:cNvPr id="8" name="Cross 7"/>
          <p:cNvSpPr/>
          <p:nvPr/>
        </p:nvSpPr>
        <p:spPr>
          <a:xfrm>
            <a:off x="2698209" y="5891037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ross 8"/>
          <p:cNvSpPr/>
          <p:nvPr/>
        </p:nvSpPr>
        <p:spPr>
          <a:xfrm>
            <a:off x="8116370" y="3477053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5697813" y="2070814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sommet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516852" y="216790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87978" y="2792189"/>
            <a:ext cx="711" cy="338866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206140" y="3450814"/>
            <a:ext cx="710" cy="295567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97813" y="2589220"/>
            <a:ext cx="447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axe de symétrie parallèle à l’axe des ordonnées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597337" y="2728097"/>
            <a:ext cx="9995" cy="446417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1264" y="2198534"/>
                <a:ext cx="2767440" cy="669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la parabole est tournée « vers le haut »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4" y="2198534"/>
                <a:ext cx="2767440" cy="669992"/>
              </a:xfrm>
              <a:prstGeom prst="rect">
                <a:avLst/>
              </a:prstGeom>
              <a:blipFill rotWithShape="0">
                <a:blip r:embed="rId5"/>
                <a:stretch>
                  <a:fillRect l="-1758" t="-1786" b="-1160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91888" y="5982910"/>
                <a:ext cx="2767440" cy="669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la parabole est tournée « vers le bas »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888" y="5982910"/>
                <a:ext cx="2767440" cy="669992"/>
              </a:xfrm>
              <a:prstGeom prst="rect">
                <a:avLst/>
              </a:prstGeom>
              <a:blipFill rotWithShape="0">
                <a:blip r:embed="rId6"/>
                <a:stretch>
                  <a:fillRect l="-1535" t="-893" b="-1160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07363" y="2005253"/>
                <a:ext cx="1658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63" y="2005253"/>
                <a:ext cx="165855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0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6" grpId="0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7: Le second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6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Géogébra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pic>
        <p:nvPicPr>
          <p:cNvPr id="7" name="Picture 6" descr="GeoGebra pour Tab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26" y="1930400"/>
            <a:ext cx="4876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Fonctions polynômes du 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868" y="151042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sz="2400" u="sng" dirty="0" smtClean="0"/>
              <a:t>II.3. Expressions algébriques: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0877" y="2669505"/>
                <a:ext cx="4026090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77" y="2669505"/>
                <a:ext cx="40260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140" y="5374390"/>
                <a:ext cx="3466532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40" y="5374390"/>
                <a:ext cx="346653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92072" y="2199747"/>
            <a:ext cx="368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Forme factorisée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8163" y="5938928"/>
            <a:ext cx="368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Forme développée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9038" y="2680224"/>
                <a:ext cx="3493828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− 8 </m:t>
                    </m:r>
                  </m:oMath>
                </a14:m>
                <a:r>
                  <a:rPr lang="fr-FR" sz="2800" dirty="0" smtClean="0"/>
                  <a:t> </a:t>
                </a:r>
                <a:endParaRPr lang="fr-F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038" y="2680224"/>
                <a:ext cx="34938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48215" y="2180451"/>
            <a:ext cx="368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Forme canonique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Fonctions polynômes du 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7" y="1510428"/>
                <a:ext cx="10008863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II.3. Expressions algébriques:</a:t>
                </a:r>
                <a:br>
                  <a:rPr lang="fr-FR" sz="2400" u="sng" dirty="0" smtClean="0"/>
                </a:br>
                <a:r>
                  <a:rPr lang="fr-FR" sz="2400" u="sng" dirty="0" smtClean="0"/>
                  <a:t>Forme canonique</a:t>
                </a:r>
                <a:endParaRPr lang="fr-FR" sz="2800" dirty="0"/>
              </a:p>
              <a:p>
                <a:pPr marL="342900" lvl="1" indent="-342900"/>
                <a:r>
                  <a:rPr lang="fr-FR" sz="2400" dirty="0" smtClean="0"/>
                  <a:t>Toute fonction polynôme du 2</a:t>
                </a:r>
                <a:r>
                  <a:rPr lang="fr-FR" sz="2400" baseline="30000" dirty="0" smtClean="0"/>
                  <a:t>nd</a:t>
                </a:r>
                <a:r>
                  <a:rPr lang="fr-FR" sz="2400" dirty="0" smtClean="0"/>
                  <a:t> degré de la forme 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peut s’écrire sous la forme:</a:t>
                </a:r>
              </a:p>
              <a:p>
                <a:pPr marL="0" lvl="1" indent="0">
                  <a:buNone/>
                </a:pPr>
                <a:r>
                  <a:rPr lang="fr-FR" sz="2400" b="1" dirty="0"/>
                  <a:t>	</a:t>
                </a:r>
                <a:r>
                  <a:rPr lang="fr-FR" sz="2400" b="1" dirty="0" smtClean="0"/>
                  <a:t>				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dirty="0"/>
                  <a:t> </a:t>
                </a:r>
                <a:endParaRPr lang="fr-FR" sz="2400" dirty="0" smtClean="0"/>
              </a:p>
              <a:p>
                <a:pPr marL="342900" lvl="1" indent="-342900"/>
                <a:r>
                  <a:rPr lang="fr-FR" sz="2400" dirty="0" smtClean="0"/>
                  <a:t>Cette forme est appelée forme 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canonique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smtClean="0"/>
                  <a:t>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400" dirty="0" smtClean="0"/>
                  <a:t>.</a:t>
                </a:r>
              </a:p>
              <a:p>
                <a:pPr marL="342900" lvl="1" indent="-342900"/>
                <a:r>
                  <a:rPr lang="fr-FR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 smtClean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 smtClean="0"/>
                  <a:t>)</a:t>
                </a:r>
                <a:r>
                  <a:rPr lang="fr-FR" sz="2400" dirty="0" smtClean="0"/>
                  <a:t> est le couple de coordonnées du sommet S de la parabole.</a:t>
                </a:r>
                <a:endParaRPr lang="fr-FR" sz="2400" b="1" dirty="0">
                  <a:solidFill>
                    <a:srgbClr val="00B050"/>
                  </a:solidFill>
                </a:endParaRPr>
              </a:p>
              <a:p>
                <a:endParaRPr lang="fr-FR" sz="2400" u="sng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7" y="1510428"/>
                <a:ext cx="10008863" cy="3880773"/>
              </a:xfrm>
              <a:blipFill rotWithShape="0">
                <a:blip r:embed="rId3"/>
                <a:stretch>
                  <a:fillRect l="-974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Fonctions polynômes du 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7" y="1510428"/>
                <a:ext cx="10008863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Forme factorisée</a:t>
                </a:r>
                <a:endParaRPr lang="fr-FR" sz="2800" dirty="0"/>
              </a:p>
              <a:p>
                <a:pPr marL="342900" lvl="1" indent="-342900"/>
                <a:r>
                  <a:rPr lang="fr-FR" sz="2400" dirty="0" smtClean="0"/>
                  <a:t>Certaines fonctions polynômes du 2</a:t>
                </a:r>
                <a:r>
                  <a:rPr lang="fr-FR" sz="2400" baseline="30000" dirty="0" smtClean="0"/>
                  <a:t>nd</a:t>
                </a:r>
                <a:r>
                  <a:rPr lang="fr-FR" sz="2400" dirty="0" smtClean="0"/>
                  <a:t> degré de la forme 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peuvent s’écrire sous la forme:</a:t>
                </a:r>
              </a:p>
              <a:p>
                <a:pPr marL="0" lvl="1" indent="0">
                  <a:buNone/>
                </a:pPr>
                <a:r>
                  <a:rPr lang="fr-FR" sz="2400" b="1" dirty="0"/>
                  <a:t>	</a:t>
                </a:r>
                <a:r>
                  <a:rPr lang="fr-FR" sz="2400" b="1" dirty="0" smtClean="0"/>
                  <a:t>				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:endParaRPr lang="fr-FR" sz="2400" dirty="0" smtClean="0"/>
              </a:p>
              <a:p>
                <a:pPr marL="342900" lvl="1" indent="-342900"/>
                <a:r>
                  <a:rPr lang="fr-FR" sz="2400" dirty="0" smtClean="0"/>
                  <a:t>Cette forme est appelée forme 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factorisée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smtClean="0"/>
                  <a:t>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400" dirty="0" smtClean="0"/>
                  <a:t>.</a:t>
                </a:r>
              </a:p>
              <a:p>
                <a:pPr marL="342900" lvl="1" indent="-342900"/>
                <a:r>
                  <a:rPr lang="fr-FR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 smtClean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 smtClean="0"/>
                  <a:t>)</a:t>
                </a:r>
                <a:r>
                  <a:rPr lang="fr-FR" sz="2400" dirty="0" smtClean="0"/>
                  <a:t> est le couple de coordonnées du sommet S de la parabole.</a:t>
                </a:r>
                <a:endParaRPr lang="fr-FR" sz="2400" b="1" dirty="0">
                  <a:solidFill>
                    <a:srgbClr val="00B050"/>
                  </a:solidFill>
                </a:endParaRPr>
              </a:p>
              <a:p>
                <a:endParaRPr lang="fr-FR" sz="2400" u="sng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7" y="1510428"/>
                <a:ext cx="10008863" cy="3880773"/>
              </a:xfrm>
              <a:blipFill rotWithShape="0">
                <a:blip r:embed="rId3"/>
                <a:stretch>
                  <a:fillRect l="-974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Fonctions polynômes du 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7" y="1510428"/>
                <a:ext cx="10008863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Forme factorisée</a:t>
                </a:r>
                <a:endParaRPr lang="fr-FR" sz="2800" dirty="0"/>
              </a:p>
              <a:p>
                <a:pPr marL="0" lvl="1" indent="0">
                  <a:buNone/>
                </a:pPr>
                <a:r>
                  <a:rPr lang="fr-FR" sz="2400" b="1" dirty="0"/>
                  <a:t>	</a:t>
                </a:r>
                <a:r>
                  <a:rPr lang="fr-FR" sz="2400" b="1" dirty="0" smtClean="0"/>
                  <a:t>				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:endParaRPr lang="fr-FR" sz="2400" dirty="0" smtClean="0"/>
              </a:p>
              <a:p>
                <a:pPr marL="0" lvl="1" indent="0">
                  <a:buNone/>
                </a:pPr>
                <a:endParaRPr lang="fr-FR" sz="2400" b="1" dirty="0">
                  <a:solidFill>
                    <a:srgbClr val="00B050"/>
                  </a:solidFill>
                </a:endParaRPr>
              </a:p>
              <a:p>
                <a:endParaRPr lang="fr-FR" sz="2400" u="sng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7" y="1510428"/>
                <a:ext cx="10008863" cy="3880773"/>
              </a:xfrm>
              <a:blipFill rotWithShape="0">
                <a:blip r:embed="rId3"/>
                <a:stretch>
                  <a:fillRect l="-974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795" y="2570220"/>
            <a:ext cx="6977560" cy="3653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202" y="3219981"/>
                <a:ext cx="1310849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400" b="1" dirty="0"/>
                  <a:t> ;</a:t>
                </a:r>
                <a:r>
                  <a:rPr lang="fr-FR" sz="24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400" b="1" dirty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2" y="3219981"/>
                <a:ext cx="1310849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8974" r="-5991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8202" y="4074758"/>
                <a:ext cx="2211601" cy="76078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2" y="4074758"/>
                <a:ext cx="2211601" cy="7607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8202" y="5207364"/>
                <a:ext cx="221160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2" y="5207364"/>
                <a:ext cx="2211601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9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8448675" y="4655344"/>
            <a:ext cx="9526" cy="1415256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8140288" y="6102072"/>
            <a:ext cx="310678" cy="1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30 page 90: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867" y="1510428"/>
            <a:ext cx="10008863" cy="3880773"/>
          </a:xfrm>
        </p:spPr>
        <p:txBody>
          <a:bodyPr/>
          <a:lstStyle/>
          <a:p>
            <a:pPr marL="342900" lvl="1" indent="-342900"/>
            <a:endParaRPr lang="fr-FR" sz="2400" u="sng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684" y="609600"/>
            <a:ext cx="50006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Exercice: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Trouver deux nombres entiers consécutifs, tel que la différence entre leur carré soit égale à 31.</a:t>
            </a:r>
            <a:endParaRPr lang="fr-F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Équations et inéquations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Déjà vu…</a:t>
            </a:r>
          </a:p>
          <a:p>
            <a:pPr lvl="1"/>
            <a:r>
              <a:rPr lang="fr-FR" sz="2200" dirty="0" smtClean="0"/>
              <a:t>Chapitre 3: Fonctions</a:t>
            </a:r>
            <a:endParaRPr lang="fr-FR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5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V. Résolution graphique des…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501254"/>
                <a:ext cx="10179903" cy="4929289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1. Équations du type </a:t>
                </a:r>
                <a14:m>
                  <m:oMath xmlns:m="http://schemas.openxmlformats.org/officeDocument/2006/math">
                    <m:r>
                      <a:rPr lang="fr-FR" sz="2400" i="1" u="sng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u="sng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u="sng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2400" i="1" u="sng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400" u="sng" dirty="0" smtClean="0"/>
                  <a:t>:</a:t>
                </a:r>
              </a:p>
              <a:p>
                <a:pPr lvl="1"/>
                <a:r>
                  <a:rPr lang="fr-FR" sz="2000" dirty="0" smtClean="0"/>
                  <a:t>Soit </a:t>
                </a:r>
                <a:r>
                  <a:rPr lang="fr-FR" sz="2000" b="1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fr-FR" sz="2000" dirty="0" smtClean="0"/>
                  <a:t> une fonction dont la courbe représentative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est tracée dans un repère.</a:t>
                </a:r>
                <a:endParaRPr lang="fr-FR" sz="2000" dirty="0"/>
              </a:p>
              <a:p>
                <a:pPr lvl="1"/>
                <a:r>
                  <a:rPr lang="fr-FR" sz="2000" dirty="0" smtClean="0"/>
                  <a:t>On cherche à résoudre graphiquement l’équation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  <a:p>
                <a:pPr lvl="1"/>
                <a:r>
                  <a:rPr lang="fr-FR" sz="2000" dirty="0" smtClean="0"/>
                  <a:t>L’ensemble des solutions </a:t>
                </a:r>
                <a:br>
                  <a:rPr lang="fr-FR" sz="2000" dirty="0" smtClean="0"/>
                </a:br>
                <a:r>
                  <a:rPr lang="fr-FR" sz="2000" dirty="0" smtClean="0"/>
                  <a:t>se note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501254"/>
                <a:ext cx="10179903" cy="4929289"/>
              </a:xfrm>
              <a:blipFill rotWithShape="0">
                <a:blip r:embed="rId3"/>
                <a:stretch>
                  <a:fillRect l="-479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36" y="3332039"/>
            <a:ext cx="4369258" cy="295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7784" y="5419613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784" y="5419613"/>
                <a:ext cx="7915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16734" y="5452558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734" y="5452558"/>
                <a:ext cx="79157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800500" y="296069"/>
            <a:ext cx="2263566" cy="1634331"/>
            <a:chOff x="7010436" y="978297"/>
            <a:chExt cx="2263566" cy="1634331"/>
          </a:xfrm>
        </p:grpSpPr>
        <p:sp>
          <p:nvSpPr>
            <p:cNvPr id="29" name="Oval 28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reeform 3"/>
          <p:cNvSpPr/>
          <p:nvPr/>
        </p:nvSpPr>
        <p:spPr>
          <a:xfrm>
            <a:off x="5181600" y="3619384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1002" y="3210246"/>
                <a:ext cx="834437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002" y="3210246"/>
                <a:ext cx="834437" cy="496674"/>
              </a:xfrm>
              <a:prstGeom prst="rect">
                <a:avLst/>
              </a:prstGeom>
              <a:blipFill rotWithShape="0"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05375" y="4133850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>
            <a:off x="6823089" y="4063538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ross 20"/>
          <p:cNvSpPr/>
          <p:nvPr/>
        </p:nvSpPr>
        <p:spPr>
          <a:xfrm>
            <a:off x="8159749" y="405334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13569" y="4162948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250229" y="4195893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4210" y="3570382"/>
                <a:ext cx="2501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10" y="3570382"/>
                <a:ext cx="250190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9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4" grpId="0" animBg="1"/>
      <p:bldP spid="6" grpId="0"/>
      <p:bldP spid="19" grpId="0" animBg="1"/>
      <p:bldP spid="21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V. Résolution graphique des…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501254"/>
                <a:ext cx="10179903" cy="49292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2400" u="sng" dirty="0" smtClean="0"/>
                  <a:t>2. In</a:t>
                </a:r>
                <a:r>
                  <a:rPr lang="en-US" sz="2400" u="sng" dirty="0" smtClean="0"/>
                  <a:t>é</a:t>
                </a:r>
                <a:r>
                  <a:rPr lang="fr-FR" sz="2400" u="sng" dirty="0" err="1" smtClean="0"/>
                  <a:t>quations</a:t>
                </a:r>
                <a:r>
                  <a:rPr lang="fr-FR" sz="2400" u="sng" dirty="0" smtClean="0"/>
                  <a:t> du type </a:t>
                </a:r>
                <a14:m>
                  <m:oMath xmlns:m="http://schemas.openxmlformats.org/officeDocument/2006/math">
                    <m:r>
                      <a:rPr lang="fr-FR" sz="2400" b="1" i="1" u="sng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 u="sng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u="sng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 u="sng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u="sng" dirty="0" smtClean="0"/>
                  <a:t> ( ou </a:t>
                </a:r>
                <a14:m>
                  <m:oMath xmlns:m="http://schemas.openxmlformats.org/officeDocument/2006/math">
                    <m:r>
                      <a:rPr lang="fr-FR" sz="2400" b="1" i="1" u="sng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 u="sng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u="sng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 u="sng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u="sng" dirty="0"/>
                  <a:t> </a:t>
                </a:r>
                <a:r>
                  <a:rPr lang="fr-FR" sz="2400" u="sng" dirty="0" smtClean="0"/>
                  <a:t>):</a:t>
                </a:r>
              </a:p>
              <a:p>
                <a:pPr lvl="1"/>
                <a:r>
                  <a:rPr lang="fr-FR" sz="2000" dirty="0" smtClean="0"/>
                  <a:t>Soit </a:t>
                </a:r>
                <a:r>
                  <a:rPr lang="fr-FR" sz="2000" b="1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fr-FR" sz="2000" dirty="0" smtClean="0"/>
                  <a:t> une fonction dont la courbe représentative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est tracée dans un repère.</a:t>
                </a:r>
                <a:endParaRPr lang="fr-FR" sz="2000" dirty="0"/>
              </a:p>
              <a:p>
                <a:pPr lvl="1"/>
                <a:r>
                  <a:rPr lang="fr-FR" sz="2000" dirty="0" smtClean="0"/>
                  <a:t>On cherche à résoudre graphiquement l’équation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lvl="1"/>
                <a:r>
                  <a:rPr lang="fr-FR" sz="2000" dirty="0" smtClean="0"/>
                  <a:t>L’ensemble des solutions </a:t>
                </a:r>
                <a:br>
                  <a:rPr lang="fr-FR" sz="2000" dirty="0" smtClean="0"/>
                </a:br>
                <a:r>
                  <a:rPr lang="fr-FR" sz="2000" dirty="0" smtClean="0"/>
                  <a:t>se note en utilisant l’écriture des</a:t>
                </a:r>
                <a:br>
                  <a:rPr lang="fr-FR" sz="2000" dirty="0" smtClean="0"/>
                </a:br>
                <a:r>
                  <a:rPr lang="fr-FR" sz="2000" b="1" dirty="0" smtClean="0">
                    <a:solidFill>
                      <a:srgbClr val="0070C0"/>
                    </a:solidFill>
                  </a:rPr>
                  <a:t>intervalles</a:t>
                </a:r>
                <a:r>
                  <a:rPr lang="fr-FR" sz="2000" dirty="0" smtClean="0"/>
                  <a:t>.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∪ 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+∞ [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501254"/>
                <a:ext cx="10179903" cy="4929289"/>
              </a:xfrm>
              <a:blipFill rotWithShape="0">
                <a:blip r:embed="rId3"/>
                <a:stretch>
                  <a:fillRect l="-479" t="-17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36" y="3332039"/>
            <a:ext cx="4369258" cy="295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0279" y="5351377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79" y="5351377"/>
                <a:ext cx="7915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83869" y="536456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69" y="5364562"/>
                <a:ext cx="79157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800500" y="296069"/>
            <a:ext cx="2263566" cy="1634331"/>
            <a:chOff x="7010436" y="978297"/>
            <a:chExt cx="2263566" cy="1634331"/>
          </a:xfrm>
        </p:grpSpPr>
        <p:sp>
          <p:nvSpPr>
            <p:cNvPr id="29" name="Oval 28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reeform 3"/>
          <p:cNvSpPr/>
          <p:nvPr/>
        </p:nvSpPr>
        <p:spPr>
          <a:xfrm>
            <a:off x="5181600" y="3619384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1002" y="3210246"/>
                <a:ext cx="834437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002" y="3210246"/>
                <a:ext cx="834437" cy="496674"/>
              </a:xfrm>
              <a:prstGeom prst="rect">
                <a:avLst/>
              </a:prstGeom>
              <a:blipFill rotWithShape="0"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05375" y="4133850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>
            <a:off x="6823089" y="4063538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ross 20"/>
          <p:cNvSpPr/>
          <p:nvPr/>
        </p:nvSpPr>
        <p:spPr>
          <a:xfrm>
            <a:off x="8159749" y="405334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13569" y="4162948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250229" y="4195893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2357" y="3232541"/>
                <a:ext cx="2501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57" y="3232541"/>
                <a:ext cx="250190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4905375" y="5448123"/>
            <a:ext cx="2008194" cy="4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69905" y="5448124"/>
            <a:ext cx="817570" cy="2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5181600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[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9654" y="5177727"/>
            <a:ext cx="6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4" grpId="0" animBg="1"/>
      <p:bldP spid="6" grpId="0"/>
      <p:bldP spid="19" grpId="0" animBg="1"/>
      <p:bldP spid="21" grpId="0" animBg="1"/>
      <p:bldP spid="11" grpId="0"/>
      <p:bldP spid="1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V. Résolution graphique des…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501254"/>
                <a:ext cx="10179903" cy="4929289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3. In</a:t>
                </a:r>
                <a:r>
                  <a:rPr lang="en-US" sz="2400" u="sng" dirty="0" smtClean="0"/>
                  <a:t>é</a:t>
                </a:r>
                <a:r>
                  <a:rPr lang="fr-FR" sz="2400" u="sng" dirty="0" err="1" smtClean="0"/>
                  <a:t>quations</a:t>
                </a:r>
                <a:r>
                  <a:rPr lang="fr-FR" sz="2400" u="sng" dirty="0" smtClean="0"/>
                  <a:t> du type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400" i="1" u="sng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 u="sng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u="sng" dirty="0" smtClean="0"/>
                  <a:t>:</a:t>
                </a:r>
              </a:p>
              <a:p>
                <a:pPr lvl="1"/>
                <a:r>
                  <a:rPr lang="fr-FR" sz="2000" dirty="0" smtClean="0"/>
                  <a:t>Soit </a:t>
                </a:r>
                <a:r>
                  <a:rPr lang="fr-FR" sz="2000" b="1" i="1" dirty="0" smtClean="0">
                    <a:solidFill>
                      <a:srgbClr val="00B050"/>
                    </a:solidFill>
                  </a:rPr>
                  <a:t>g</a:t>
                </a:r>
                <a:r>
                  <a:rPr lang="fr-FR" sz="2000" dirty="0" smtClean="0"/>
                  <a:t> et </a:t>
                </a:r>
                <a:r>
                  <a:rPr lang="fr-FR" sz="2000" b="1" i="1" dirty="0" smtClean="0">
                    <a:solidFill>
                      <a:srgbClr val="FFC000"/>
                    </a:solidFill>
                  </a:rPr>
                  <a:t>h</a:t>
                </a:r>
                <a:r>
                  <a:rPr lang="fr-FR" sz="20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deux fonctions dont les courbes représentatives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fr-FR" sz="2000" dirty="0" smtClean="0"/>
                  <a:t> sont </a:t>
                </a:r>
                <a:br>
                  <a:rPr lang="fr-FR" sz="2000" dirty="0" smtClean="0"/>
                </a:br>
                <a:r>
                  <a:rPr lang="fr-FR" sz="2000" dirty="0" smtClean="0"/>
                  <a:t>tracées dans un repère.</a:t>
                </a:r>
                <a:endParaRPr lang="fr-FR" sz="2000" dirty="0"/>
              </a:p>
              <a:p>
                <a:pPr lvl="1"/>
                <a:r>
                  <a:rPr lang="fr-FR" sz="2000" dirty="0" smtClean="0"/>
                  <a:t>On cherche à résoudre graphiquement l’équation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∪ 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+∞ [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501254"/>
                <a:ext cx="10179903" cy="4929289"/>
              </a:xfrm>
              <a:blipFill rotWithShape="0">
                <a:blip r:embed="rId3"/>
                <a:stretch>
                  <a:fillRect l="-479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36" y="3332039"/>
            <a:ext cx="4369258" cy="295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18365" y="543848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365" y="5438482"/>
                <a:ext cx="7915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82806" y="543848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806" y="5438482"/>
                <a:ext cx="79157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800500" y="296069"/>
            <a:ext cx="2263566" cy="1634331"/>
            <a:chOff x="7010436" y="978297"/>
            <a:chExt cx="2263566" cy="1634331"/>
          </a:xfrm>
        </p:grpSpPr>
        <p:sp>
          <p:nvSpPr>
            <p:cNvPr id="29" name="Oval 28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reeform 3"/>
          <p:cNvSpPr/>
          <p:nvPr/>
        </p:nvSpPr>
        <p:spPr>
          <a:xfrm>
            <a:off x="5181600" y="3619384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1002" y="3210246"/>
                <a:ext cx="834437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002" y="3210246"/>
                <a:ext cx="834437" cy="496611"/>
              </a:xfrm>
              <a:prstGeom prst="rect">
                <a:avLst/>
              </a:prstGeom>
              <a:blipFill rotWithShape="0"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6555610" y="4473372"/>
            <a:ext cx="1" cy="9747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802203" y="5128417"/>
            <a:ext cx="17094" cy="3338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2357" y="3232541"/>
                <a:ext cx="2501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57" y="3232541"/>
                <a:ext cx="250190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4905375" y="5448123"/>
            <a:ext cx="1663387" cy="4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34197" y="5448123"/>
            <a:ext cx="253278" cy="2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062" y="5163291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[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38211" y="5214114"/>
            <a:ext cx="6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27600" y="3492500"/>
            <a:ext cx="4239146" cy="1741163"/>
          </a:xfrm>
          <a:custGeom>
            <a:avLst/>
            <a:gdLst>
              <a:gd name="connsiteX0" fmla="*/ 0 w 4483100"/>
              <a:gd name="connsiteY0" fmla="*/ 0 h 1741163"/>
              <a:gd name="connsiteX1" fmla="*/ 3505200 w 4483100"/>
              <a:gd name="connsiteY1" fmla="*/ 1727200 h 1741163"/>
              <a:gd name="connsiteX2" fmla="*/ 4483100 w 4483100"/>
              <a:gd name="connsiteY2" fmla="*/ 673100 h 17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3100" h="1741163">
                <a:moveTo>
                  <a:pt x="0" y="0"/>
                </a:moveTo>
                <a:cubicBezTo>
                  <a:pt x="1379008" y="807508"/>
                  <a:pt x="2758017" y="1615017"/>
                  <a:pt x="3505200" y="1727200"/>
                </a:cubicBezTo>
                <a:cubicBezTo>
                  <a:pt x="4252383" y="1839383"/>
                  <a:pt x="4367741" y="1256241"/>
                  <a:pt x="4483100" y="6731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61925" y="3332039"/>
                <a:ext cx="834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25" y="3332039"/>
                <a:ext cx="834437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ross 20"/>
          <p:cNvSpPr/>
          <p:nvPr/>
        </p:nvSpPr>
        <p:spPr>
          <a:xfrm>
            <a:off x="8710019" y="499981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ross 18"/>
          <p:cNvSpPr/>
          <p:nvPr/>
        </p:nvSpPr>
        <p:spPr>
          <a:xfrm>
            <a:off x="6465129" y="4401258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4" grpId="0" animBg="1"/>
      <p:bldP spid="6" grpId="0"/>
      <p:bldP spid="11" grpId="0"/>
      <p:bldP spid="14" grpId="0"/>
      <p:bldP spid="26" grpId="0"/>
      <p:bldP spid="12" grpId="0" animBg="1"/>
      <p:bldP spid="30" grpId="0"/>
      <p:bldP spid="21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71 page 95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2792"/>
                <a:ext cx="8596668" cy="388077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2792"/>
                <a:ext cx="8596668" cy="3880773"/>
              </a:xfr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18" y="150931"/>
            <a:ext cx="5755058" cy="6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67 page 94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32792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79" y="545437"/>
            <a:ext cx="6086475" cy="5495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77334" y="499781"/>
                <a:ext cx="4339988" cy="47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499781"/>
                <a:ext cx="4339988" cy="47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77333" y="1013941"/>
                <a:ext cx="4339989" cy="617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fr-FR" sz="2400" b="1" dirty="0" smtClean="0">
                    <a:solidFill>
                      <a:schemeClr val="tx1"/>
                    </a:solidFill>
                  </a:rPr>
                  <a:t> </a:t>
                </a:r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1013941"/>
                <a:ext cx="4339989" cy="617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8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80 page 97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32792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02" y="969781"/>
            <a:ext cx="5715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32792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9" y="260066"/>
            <a:ext cx="11054888" cy="54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32792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796" y="116588"/>
            <a:ext cx="6815204" cy="33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1</a:t>
            </a:r>
            <a:r>
              <a:rPr lang="fr-FR" baseline="30000" dirty="0" smtClean="0"/>
              <a:t>er</a:t>
            </a:r>
            <a:r>
              <a:rPr lang="fr-FR" dirty="0" smtClean="0"/>
              <a:t> degré et 2</a:t>
            </a:r>
            <a:r>
              <a:rPr lang="fr-FR" baseline="30000" dirty="0" smtClean="0"/>
              <a:t>nd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2792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/>
                  <a:t>1</a:t>
                </a:r>
                <a:r>
                  <a:rPr lang="fr-FR" sz="2000" b="1" baseline="30000" dirty="0" smtClean="0"/>
                  <a:t>er</a:t>
                </a:r>
                <a:r>
                  <a:rPr lang="fr-FR" sz="2000" b="1" dirty="0" smtClean="0"/>
                  <a:t> degré: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1800" b="1" dirty="0" smtClean="0"/>
              </a:p>
              <a:p>
                <a:pPr lvl="1"/>
                <a:r>
                  <a:rPr lang="fr-FR" sz="1800" b="1" dirty="0" smtClean="0"/>
                  <a:t>Droite</a:t>
                </a:r>
              </a:p>
              <a:p>
                <a:endParaRPr lang="fr-FR" sz="2000" b="1" dirty="0"/>
              </a:p>
              <a:p>
                <a:r>
                  <a:rPr lang="fr-FR" sz="2000" b="1" dirty="0" smtClean="0"/>
                  <a:t>2</a:t>
                </a:r>
                <a:r>
                  <a:rPr lang="fr-FR" sz="2000" b="1" baseline="30000" dirty="0" smtClean="0"/>
                  <a:t>nd</a:t>
                </a:r>
                <a:r>
                  <a:rPr lang="fr-FR" sz="2000" b="1" dirty="0" smtClean="0"/>
                  <a:t> degré: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b="1" dirty="0" smtClean="0"/>
              </a:p>
              <a:p>
                <a:pPr lvl="1"/>
                <a:r>
                  <a:rPr lang="fr-FR" sz="1800" b="1" dirty="0" smtClean="0"/>
                  <a:t>Parabole</a:t>
                </a:r>
              </a:p>
            </p:txBody>
          </p:sp>
        </mc:Choice>
        <mc:Fallback>
          <p:sp>
            <p:nvSpPr>
              <p:cNvPr id="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2792"/>
                <a:ext cx="8596668" cy="3880773"/>
              </a:xfrm>
              <a:blipFill rotWithShape="0">
                <a:blip r:embed="rId2"/>
                <a:stretch>
                  <a:fillRect l="-284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453146"/>
                  </p:ext>
                </p:extLst>
              </p:nvPr>
            </p:nvGraphicFramePr>
            <p:xfrm>
              <a:off x="5613267" y="4643163"/>
              <a:ext cx="6299202" cy="178024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55703"/>
                    <a:gridCol w="5143499"/>
                  </a:tblGrid>
                  <a:tr h="5461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Variation </a:t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453146"/>
                  </p:ext>
                </p:extLst>
              </p:nvPr>
            </p:nvGraphicFramePr>
            <p:xfrm>
              <a:off x="5613267" y="4643163"/>
              <a:ext cx="6299202" cy="178024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55703"/>
                    <a:gridCol w="5143499"/>
                  </a:tblGrid>
                  <a:tr h="5461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26" t="-1111" r="-44578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3404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26" t="-44828" r="-445789" b="-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0" name="Groupe 19"/>
          <p:cNvGrpSpPr/>
          <p:nvPr/>
        </p:nvGrpSpPr>
        <p:grpSpPr>
          <a:xfrm>
            <a:off x="6773189" y="4691444"/>
            <a:ext cx="5418811" cy="1750011"/>
            <a:chOff x="6773189" y="4691444"/>
            <a:chExt cx="5418811" cy="17500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7"/>
                <p:cNvSpPr txBox="1"/>
                <p:nvPr/>
              </p:nvSpPr>
              <p:spPr>
                <a:xfrm>
                  <a:off x="6782304" y="4691445"/>
                  <a:ext cx="830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 smtClean="0"/>
                    <a:t>-</a:t>
                  </a:r>
                  <a14:m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fr-FR" sz="2400" b="1" dirty="0"/>
                </a:p>
              </p:txBody>
            </p:sp>
          </mc:Choice>
          <mc:Fallback>
            <p:sp>
              <p:nvSpPr>
                <p:cNvPr id="10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304" y="4691445"/>
                  <a:ext cx="83063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765" t="-10667" b="-30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9"/>
                <p:cNvSpPr txBox="1"/>
                <p:nvPr/>
              </p:nvSpPr>
              <p:spPr>
                <a:xfrm>
                  <a:off x="11361362" y="4691445"/>
                  <a:ext cx="830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 smtClean="0"/>
                    <a:t>+</a:t>
                  </a:r>
                  <a14:m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fr-FR" sz="2400" b="1" dirty="0"/>
                </a:p>
              </p:txBody>
            </p:sp>
          </mc:Choice>
          <mc:Fallback>
            <p:sp>
              <p:nvSpPr>
                <p:cNvPr id="12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1362" y="4691445"/>
                  <a:ext cx="830638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765" t="-10667" b="-30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8"/>
            <p:cNvCxnSpPr/>
            <p:nvPr/>
          </p:nvCxnSpPr>
          <p:spPr>
            <a:xfrm>
              <a:off x="7310247" y="5465133"/>
              <a:ext cx="1598054" cy="83607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0"/>
                <p:cNvSpPr txBox="1"/>
                <p:nvPr/>
              </p:nvSpPr>
              <p:spPr>
                <a:xfrm>
                  <a:off x="9003835" y="4691444"/>
                  <a:ext cx="830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2400" b="1" dirty="0" smtClean="0">
                      <a:solidFill>
                        <a:srgbClr val="7030A0"/>
                      </a:solidFill>
                      <a:ea typeface="Cambria Math" panose="02040503050406030204" pitchFamily="18" charset="0"/>
                    </a:rPr>
                    <a:t> </a:t>
                  </a:r>
                  <a:endParaRPr lang="fr-FR" sz="2400" b="1" dirty="0"/>
                </a:p>
              </p:txBody>
            </p:sp>
          </mc:Choice>
          <mc:Fallback>
            <p:sp>
              <p:nvSpPr>
                <p:cNvPr id="13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835" y="4691444"/>
                  <a:ext cx="830638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2"/>
            <p:cNvCxnSpPr/>
            <p:nvPr/>
          </p:nvCxnSpPr>
          <p:spPr>
            <a:xfrm flipV="1">
              <a:off x="9525142" y="5442432"/>
              <a:ext cx="1836220" cy="8284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8761584" y="5979790"/>
                  <a:ext cx="830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1584" y="5979790"/>
                  <a:ext cx="830638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6"/>
                <p:cNvSpPr txBox="1"/>
                <p:nvPr/>
              </p:nvSpPr>
              <p:spPr>
                <a:xfrm>
                  <a:off x="6773189" y="5118884"/>
                  <a:ext cx="830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 smtClean="0"/>
                    <a:t>+</a:t>
                  </a:r>
                  <a14:m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fr-FR" sz="2400" b="1" dirty="0"/>
                </a:p>
              </p:txBody>
            </p:sp>
          </mc:Choice>
          <mc:Fallback>
            <p:sp>
              <p:nvSpPr>
                <p:cNvPr id="16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189" y="5118884"/>
                  <a:ext cx="83063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029" t="-10667" b="-30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9"/>
                <p:cNvSpPr txBox="1"/>
                <p:nvPr/>
              </p:nvSpPr>
              <p:spPr>
                <a:xfrm>
                  <a:off x="11318749" y="5172782"/>
                  <a:ext cx="830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 smtClean="0"/>
                    <a:t>+</a:t>
                  </a:r>
                  <a14:m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fr-FR" sz="2400" b="1" dirty="0"/>
                </a:p>
              </p:txBody>
            </p:sp>
          </mc:Choice>
          <mc:Fallback>
            <p:sp>
              <p:nvSpPr>
                <p:cNvPr id="17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749" y="5172782"/>
                  <a:ext cx="830638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65" t="-10667" b="-30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251037"/>
                  </p:ext>
                </p:extLst>
              </p:nvPr>
            </p:nvGraphicFramePr>
            <p:xfrm>
              <a:off x="5594666" y="1797076"/>
              <a:ext cx="6264905" cy="18331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131"/>
                    <a:gridCol w="3712774"/>
                  </a:tblGrid>
                  <a:tr h="461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251037"/>
                  </p:ext>
                </p:extLst>
              </p:nvPr>
            </p:nvGraphicFramePr>
            <p:xfrm>
              <a:off x="5594666" y="1797076"/>
              <a:ext cx="6264905" cy="18331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131"/>
                    <a:gridCol w="3712774"/>
                  </a:tblGrid>
                  <a:tr h="4615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239" t="-1316" r="-1460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239" t="-102667" r="-146062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239" t="-200000" r="-14606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239" t="-304000" r="-1460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61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C’est fini =)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 est solution de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1800" b="1" dirty="0" smtClean="0">
                  <a:solidFill>
                    <a:srgbClr val="0070C0"/>
                  </a:solidFill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6814492"/>
                  </p:ext>
                </p:extLst>
              </p:nvPr>
            </p:nvGraphicFramePr>
            <p:xfrm>
              <a:off x="1241948" y="3802218"/>
              <a:ext cx="8857395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52465"/>
                    <a:gridCol w="2952465"/>
                    <a:gridCol w="295246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𝑽𝑹𝑨𝑰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𝑭𝑨𝑼𝑿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6814492"/>
                  </p:ext>
                </p:extLst>
              </p:nvPr>
            </p:nvGraphicFramePr>
            <p:xfrm>
              <a:off x="1241948" y="3802218"/>
              <a:ext cx="8857395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52465"/>
                    <a:gridCol w="2952465"/>
                    <a:gridCol w="29524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110667" r="-20020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413" t="-110667" r="-10062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 smtClean="0"/>
                  <a:t>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fr-FR" sz="2800" dirty="0" smtClean="0"/>
                  <a:t> alors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fr-FR" sz="1800" b="1" dirty="0" smtClean="0">
                  <a:solidFill>
                    <a:srgbClr val="0070C0"/>
                  </a:solidFill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822054"/>
                  </p:ext>
                </p:extLst>
              </p:nvPr>
            </p:nvGraphicFramePr>
            <p:xfrm>
              <a:off x="1241948" y="3802218"/>
              <a:ext cx="8857395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52465"/>
                    <a:gridCol w="2952465"/>
                    <a:gridCol w="295246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𝑽𝑹𝑨𝑰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𝑭𝑨𝑼𝑿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822054"/>
                  </p:ext>
                </p:extLst>
              </p:nvPr>
            </p:nvGraphicFramePr>
            <p:xfrm>
              <a:off x="1241948" y="3802218"/>
              <a:ext cx="8857395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52465"/>
                    <a:gridCol w="2952465"/>
                    <a:gridCol w="29524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110667" r="-20020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413" t="-110667" r="-10062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FR" sz="2800" dirty="0" smtClean="0"/>
                  <a:t> pour tout nombre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800" b="1" dirty="0" smtClean="0">
                    <a:solidFill>
                      <a:srgbClr val="0070C0"/>
                    </a:solidFill>
                  </a:rPr>
                </a:br>
                <a:r>
                  <a:rPr lang="fr-FR" sz="2800" dirty="0" smtClean="0"/>
                  <a:t>Quelle est l’image de 2 par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2800" b="1" dirty="0" smtClean="0"/>
                  <a:t>?</a:t>
                </a:r>
                <a:endParaRPr lang="fr-FR" sz="1800" b="1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009785"/>
                  </p:ext>
                </p:extLst>
              </p:nvPr>
            </p:nvGraphicFramePr>
            <p:xfrm>
              <a:off x="1241948" y="3802218"/>
              <a:ext cx="88573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14349"/>
                    <a:gridCol w="2214349"/>
                    <a:gridCol w="2214349"/>
                    <a:gridCol w="22143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009785"/>
                  </p:ext>
                </p:extLst>
              </p:nvPr>
            </p:nvGraphicFramePr>
            <p:xfrm>
              <a:off x="1241948" y="3802218"/>
              <a:ext cx="88573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14349"/>
                    <a:gridCol w="2214349"/>
                    <a:gridCol w="2214349"/>
                    <a:gridCol w="221434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75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51" t="-60294" r="-20082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294" r="-10027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Soit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𝟐𝐱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𝟑𝐱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800" b="1" dirty="0" smtClean="0">
                    <a:solidFill>
                      <a:srgbClr val="0070C0"/>
                    </a:solidFill>
                  </a:rPr>
                </a:br>
                <a:r>
                  <a:rPr lang="fr-FR" sz="2800" dirty="0" smtClean="0"/>
                  <a:t>L’expression développée de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dirty="0" smtClean="0"/>
                  <a:t> est</a:t>
                </a:r>
                <a:r>
                  <a:rPr lang="fr-FR" sz="2800" b="1" dirty="0" smtClean="0"/>
                  <a:t>?</a:t>
                </a:r>
                <a:endParaRPr lang="fr-FR" sz="1800" b="1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6746960"/>
                  </p:ext>
                </p:extLst>
              </p:nvPr>
            </p:nvGraphicFramePr>
            <p:xfrm>
              <a:off x="1241948" y="3802218"/>
              <a:ext cx="88573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14349"/>
                    <a:gridCol w="2214349"/>
                    <a:gridCol w="2214349"/>
                    <a:gridCol w="22143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6746960"/>
                  </p:ext>
                </p:extLst>
              </p:nvPr>
            </p:nvGraphicFramePr>
            <p:xfrm>
              <a:off x="1241948" y="3802218"/>
              <a:ext cx="88573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14349"/>
                    <a:gridCol w="2214349"/>
                    <a:gridCol w="2214349"/>
                    <a:gridCol w="221434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75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51" t="-60294" r="-20082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294" r="-10027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Cette courbe représente une fonction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800" dirty="0" smtClean="0"/>
                  <a:t>.</a:t>
                </a:r>
                <a:br>
                  <a:rPr lang="fr-FR" sz="2800" dirty="0" smtClean="0"/>
                </a:br>
                <a:r>
                  <a:rPr lang="fr-FR" sz="2800" dirty="0" smtClean="0"/>
                  <a:t>Résoudre graphiquement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800" b="1" dirty="0" smtClean="0">
                    <a:solidFill>
                      <a:srgbClr val="0070C0"/>
                    </a:solidFill>
                  </a:rPr>
                  <a:t/>
                </a:r>
                <a:br>
                  <a:rPr lang="fr-FR" sz="2800" b="1" dirty="0" smtClean="0">
                    <a:solidFill>
                      <a:srgbClr val="0070C0"/>
                    </a:solidFill>
                  </a:rPr>
                </a:br>
                <a:r>
                  <a:rPr lang="fr-FR" sz="2800" dirty="0" smtClean="0"/>
                  <a:t>L’ensemble des solutions est:</a:t>
                </a:r>
                <a:endParaRPr lang="fr-FR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988" y="18603"/>
            <a:ext cx="3492935" cy="506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787494"/>
                  </p:ext>
                </p:extLst>
              </p:nvPr>
            </p:nvGraphicFramePr>
            <p:xfrm>
              <a:off x="302027" y="4761202"/>
              <a:ext cx="927870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19675"/>
                    <a:gridCol w="2319675"/>
                    <a:gridCol w="2319675"/>
                    <a:gridCol w="23196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=]−∞ ;−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=] 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; +∞[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=]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;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787494"/>
                  </p:ext>
                </p:extLst>
              </p:nvPr>
            </p:nvGraphicFramePr>
            <p:xfrm>
              <a:off x="302027" y="4761202"/>
              <a:ext cx="927870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19675"/>
                    <a:gridCol w="2319675"/>
                    <a:gridCol w="2319675"/>
                    <a:gridCol w="231967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62" t="-61029" r="-300262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262" t="-61029" r="-200262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789" t="-61029" r="-100789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rgbClr val="0070C0"/>
                              </a:solidFill>
                            </a:rPr>
                            <a:t>Ne</a:t>
                          </a:r>
                          <a:r>
                            <a:rPr lang="fr-FR" sz="2400" b="0" baseline="0" dirty="0" smtClean="0">
                              <a:solidFill>
                                <a:srgbClr val="0070C0"/>
                              </a:solidFill>
                            </a:rPr>
                            <a:t> se prononce pas</a:t>
                          </a:r>
                          <a:endParaRPr lang="fr-FR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65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La fonction carré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I.1. Définitions: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carré </a:t>
                </a:r>
                <a:r>
                  <a:rPr lang="fr-FR" sz="2000" dirty="0" smtClean="0"/>
                  <a:t>est une fonction définie sur </a:t>
                </a:r>
                <a:r>
                  <a:rPr lang="fr-FR" sz="2400" dirty="0" smtClean="0"/>
                  <a:t>ℝ</a:t>
                </a:r>
                <a:r>
                  <a:rPr lang="fr-FR" sz="2000" dirty="0" smtClean="0"/>
                  <a:t> par la relation: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sSup>
                        <m:sSupPr>
                          <m:ctrlPr>
                            <a:rPr lang="fr-FR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75612"/>
                  </p:ext>
                </p:extLst>
              </p:nvPr>
            </p:nvGraphicFramePr>
            <p:xfrm>
              <a:off x="950287" y="3450814"/>
              <a:ext cx="9667670" cy="1090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</a:tblGrid>
                  <a:tr h="3678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</a:tr>
                  <a:tr h="6441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75612"/>
                  </p:ext>
                </p:extLst>
              </p:nvPr>
            </p:nvGraphicFramePr>
            <p:xfrm>
              <a:off x="950287" y="3450814"/>
              <a:ext cx="9667670" cy="1090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  <a:gridCol w="966767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29" t="-1538" r="-900629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266" t="-1538" r="-806329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1538" r="-701258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000" t="-1538" r="-601258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1538" r="-501258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3165" t="-1538" r="-404430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9371" t="-1538" r="-301887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99371" t="-1538" r="-201887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04430" t="-1538" r="-103165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98742" t="-1538" r="-2516" b="-180000"/>
                          </a:stretch>
                        </a:blipFill>
                      </a:tcPr>
                    </a:tc>
                  </a:tr>
                  <a:tr h="69399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29" t="-57895" r="-90062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01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735</Words>
  <Application>Microsoft Office PowerPoint</Application>
  <PresentationFormat>Grand écran</PresentationFormat>
  <Paragraphs>315</Paragraphs>
  <Slides>37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Trebuchet MS</vt:lpstr>
      <vt:lpstr>Wingdings 3</vt:lpstr>
      <vt:lpstr>Facet</vt:lpstr>
      <vt:lpstr>Seconde 8 Chapitre 7: Le second degré</vt:lpstr>
      <vt:lpstr>Chapitre 7: Le second degré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La fonction carré</vt:lpstr>
      <vt:lpstr>I. La fonction carré</vt:lpstr>
      <vt:lpstr>I. La fonction carré</vt:lpstr>
      <vt:lpstr>I. La fonction carré</vt:lpstr>
      <vt:lpstr>I. La fonction carré</vt:lpstr>
      <vt:lpstr>I. La fonction carré</vt:lpstr>
      <vt:lpstr>Exercice</vt:lpstr>
      <vt:lpstr>Exercice</vt:lpstr>
      <vt:lpstr>Exercice</vt:lpstr>
      <vt:lpstr>II. Fonctions polynômes du 2nd degré</vt:lpstr>
      <vt:lpstr>II. Fonctions polynômes du 2nd degré</vt:lpstr>
      <vt:lpstr>Géogébra</vt:lpstr>
      <vt:lpstr>II. Fonctions polynômes du 2nd degré</vt:lpstr>
      <vt:lpstr>II. Fonctions polynômes du 2nd degré</vt:lpstr>
      <vt:lpstr>II. Fonctions polynômes du 2nd degré</vt:lpstr>
      <vt:lpstr>II. Fonctions polynômes du 2nd degré</vt:lpstr>
      <vt:lpstr>Exercice 30 page 90:</vt:lpstr>
      <vt:lpstr>Exercice:</vt:lpstr>
      <vt:lpstr>III. Équations et inéquations</vt:lpstr>
      <vt:lpstr>V. Résolution graphique des…</vt:lpstr>
      <vt:lpstr>V. Résolution graphique des…</vt:lpstr>
      <vt:lpstr>V. Résolution graphique des…</vt:lpstr>
      <vt:lpstr>Exercice 71 page 95</vt:lpstr>
      <vt:lpstr>Exercice 67 page 94</vt:lpstr>
      <vt:lpstr>Exercice 80 page 97</vt:lpstr>
      <vt:lpstr>Présentation PowerPoint</vt:lpstr>
      <vt:lpstr>Présentation PowerPoint</vt:lpstr>
      <vt:lpstr>Bilan 1er degré et 2nd degré</vt:lpstr>
      <vt:lpstr>C’est fini =)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486</cp:revision>
  <cp:lastPrinted>2015-11-09T09:22:23Z</cp:lastPrinted>
  <dcterms:created xsi:type="dcterms:W3CDTF">2015-08-30T19:31:28Z</dcterms:created>
  <dcterms:modified xsi:type="dcterms:W3CDTF">2016-02-26T10:08:13Z</dcterms:modified>
</cp:coreProperties>
</file>