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2"/>
  </p:notesMasterIdLst>
  <p:handoutMasterIdLst>
    <p:handoutMasterId r:id="rId33"/>
  </p:handoutMasterIdLst>
  <p:sldIdLst>
    <p:sldId id="256" r:id="rId2"/>
    <p:sldId id="352" r:id="rId3"/>
    <p:sldId id="353" r:id="rId4"/>
    <p:sldId id="354" r:id="rId5"/>
    <p:sldId id="305" r:id="rId6"/>
    <p:sldId id="355" r:id="rId7"/>
    <p:sldId id="356" r:id="rId8"/>
    <p:sldId id="357" r:id="rId9"/>
    <p:sldId id="358" r:id="rId10"/>
    <p:sldId id="359" r:id="rId11"/>
    <p:sldId id="360" r:id="rId12"/>
    <p:sldId id="366" r:id="rId13"/>
    <p:sldId id="367" r:id="rId14"/>
    <p:sldId id="368" r:id="rId15"/>
    <p:sldId id="361" r:id="rId16"/>
    <p:sldId id="372" r:id="rId17"/>
    <p:sldId id="362" r:id="rId18"/>
    <p:sldId id="363" r:id="rId19"/>
    <p:sldId id="364" r:id="rId20"/>
    <p:sldId id="365" r:id="rId21"/>
    <p:sldId id="370" r:id="rId22"/>
    <p:sldId id="371" r:id="rId23"/>
    <p:sldId id="369" r:id="rId24"/>
    <p:sldId id="306" r:id="rId25"/>
    <p:sldId id="373" r:id="rId26"/>
    <p:sldId id="374" r:id="rId27"/>
    <p:sldId id="375" r:id="rId28"/>
    <p:sldId id="376" r:id="rId29"/>
    <p:sldId id="349" r:id="rId30"/>
    <p:sldId id="315" r:id="rId31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962400" cy="344091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7" y="3"/>
            <a:ext cx="3962400" cy="344091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7" y="6513910"/>
            <a:ext cx="3962400" cy="344090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F44DC291-E35A-4491-AF89-F9BD8858AD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211672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962400" cy="344091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7" y="3"/>
            <a:ext cx="3962400" cy="344091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7" rIns="91413" bIns="45707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13" tIns="45707" rIns="91413" bIns="457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7" y="6513910"/>
            <a:ext cx="3962400" cy="344090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793F514F-A7C8-427B-A303-21D3C5AE99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20376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89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076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50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14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847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180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534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059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011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04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87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768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81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796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113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31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30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334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123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955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80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767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77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57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61992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58705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05406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826112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62273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32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45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5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22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92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89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52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86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16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64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61E259-A82A-4652-B66A-7488AC197E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50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351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11" Type="http://schemas.openxmlformats.org/officeDocument/2006/relationships/image" Target="../media/image39.png"/><Relationship Id="rId5" Type="http://schemas.openxmlformats.org/officeDocument/2006/relationships/image" Target="../media/image331.png"/><Relationship Id="rId10" Type="http://schemas.openxmlformats.org/officeDocument/2006/relationships/image" Target="../media/image381.png"/><Relationship Id="rId4" Type="http://schemas.openxmlformats.org/officeDocument/2006/relationships/image" Target="../media/image38.png"/><Relationship Id="rId9" Type="http://schemas.openxmlformats.org/officeDocument/2006/relationships/image" Target="../media/image371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3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11" Type="http://schemas.openxmlformats.org/officeDocument/2006/relationships/image" Target="../media/image45.png"/><Relationship Id="rId5" Type="http://schemas.openxmlformats.org/officeDocument/2006/relationships/image" Target="../media/image331.png"/><Relationship Id="rId15" Type="http://schemas.openxmlformats.org/officeDocument/2006/relationships/image" Target="../media/image48.png"/><Relationship Id="rId10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371.png"/><Relationship Id="rId1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50.png"/><Relationship Id="rId7" Type="http://schemas.openxmlformats.org/officeDocument/2006/relationships/image" Target="../media/image5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0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Seconde 8</a:t>
            </a:r>
            <a:br>
              <a:rPr lang="fr-FR" dirty="0" smtClean="0"/>
            </a:br>
            <a:r>
              <a:rPr lang="fr-FR" sz="3600" dirty="0" smtClean="0"/>
              <a:t>Chapitre 5: Le premier degré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000" dirty="0" smtClean="0"/>
              <a:t>01/12/2015</a:t>
            </a:r>
            <a:endParaRPr lang="fr-FR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91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17 page 60: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2868" y="130570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endParaRPr lang="fr-FR" sz="2400" b="1" dirty="0" smtClean="0"/>
          </a:p>
          <a:p>
            <a:endParaRPr lang="fr-FR" sz="2000" dirty="0"/>
          </a:p>
          <a:p>
            <a:pPr marL="457200" lvl="1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910" y="60847"/>
            <a:ext cx="6913657" cy="657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68149" y="1305709"/>
                <a:ext cx="9490248" cy="3880773"/>
              </a:xfrm>
            </p:spPr>
            <p:txBody>
              <a:bodyPr/>
              <a:lstStyle/>
              <a:p>
                <a:r>
                  <a:rPr lang="fr-FR" sz="2000" dirty="0" smtClean="0"/>
                  <a:t>Dans un repère orthonormé, représenter les fonctions affines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000" dirty="0" err="1" smtClean="0"/>
                  <a:t>,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fr-FR" sz="2000" dirty="0" err="1" smtClean="0"/>
                  <a:t>,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fr-FR" sz="2000" dirty="0" smtClean="0"/>
                  <a:t> suivantes: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                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2800" b="1" dirty="0" smtClean="0">
                    <a:solidFill>
                      <a:srgbClr val="7030A0"/>
                    </a:solidFill>
                  </a:rPr>
                  <a:t>          </a:t>
                </a:r>
                <a:endParaRPr lang="fr-FR" sz="2800" b="1" dirty="0" smtClean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8149" y="1305709"/>
                <a:ext cx="9490248" cy="3880773"/>
              </a:xfrm>
              <a:blipFill rotWithShape="0">
                <a:blip r:embed="rId3"/>
                <a:stretch>
                  <a:fillRect l="-257" t="-942" r="-5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221" y="2344456"/>
            <a:ext cx="7887767" cy="406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8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Fonctions linéaires – fonctions affines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u="sng" dirty="0" smtClean="0"/>
                  <a:t>I.2. Droites parallèles ou sécantes:</a:t>
                </a:r>
              </a:p>
              <a:p>
                <a:r>
                  <a:rPr lang="fr-FR" sz="2000" u="sng" dirty="0" smtClean="0"/>
                  <a:t>Propriété:</a:t>
                </a:r>
                <a:r>
                  <a:rPr lang="fr-FR" sz="2000" dirty="0" smtClean="0"/>
                  <a:t> </a:t>
                </a:r>
                <a:br>
                  <a:rPr lang="fr-FR" sz="2000" dirty="0" smtClean="0"/>
                </a:br>
                <a:r>
                  <a:rPr lang="fr-FR" sz="2000" dirty="0" smtClean="0"/>
                  <a:t>Deux droites d’équations respectives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 err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fr-FR" sz="2400" b="1" i="1" dirty="0" err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 dirty="0" err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fr-FR" sz="2000" dirty="0" smtClean="0"/>
                  <a:t>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’=</m:t>
                    </m:r>
                    <m:r>
                      <a:rPr lang="fr-FR" sz="2400" b="1" i="1" dirty="0" err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err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fr-FR" sz="2400" b="1" i="1" dirty="0" err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 err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 dirty="0" err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- sont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parallèles</a:t>
                </a:r>
                <a:r>
                  <a:rPr lang="fr-FR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b="1" dirty="0" smtClean="0"/>
                  <a:t>si et seulement si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fr-FR" sz="2000" dirty="0" smtClean="0"/>
                  <a:t>;</a:t>
                </a:r>
                <a:br>
                  <a:rPr lang="fr-FR" sz="2000" dirty="0" smtClean="0"/>
                </a:br>
                <a:r>
                  <a:rPr lang="fr-FR" sz="2000" dirty="0" smtClean="0"/>
                  <a:t>- sont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sécantes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b="1" dirty="0" smtClean="0"/>
                  <a:t>si et seulement si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400" dirty="0" smtClean="0">
                    <a:solidFill>
                      <a:srgbClr val="FFC000"/>
                    </a:solidFill>
                  </a:rPr>
                  <a:t>’</a:t>
                </a:r>
                <a:r>
                  <a:rPr lang="fr-FR" sz="2000" dirty="0" smtClean="0"/>
                  <a:t>.</a:t>
                </a:r>
                <a:endParaRPr lang="fr-FR" sz="2000" dirty="0"/>
              </a:p>
              <a:p>
                <a:endParaRPr lang="en-US" sz="2000" dirty="0" smtClean="0"/>
              </a:p>
              <a:p>
                <a:r>
                  <a:rPr lang="fr-FR" sz="2000" dirty="0" smtClean="0"/>
                  <a:t>Autrement dit, deux droites sont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parallèles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2000" b="1" dirty="0" smtClean="0"/>
                  <a:t>si et seulement si </a:t>
                </a:r>
                <a:r>
                  <a:rPr lang="fr-FR" sz="2000" dirty="0" smtClean="0"/>
                  <a:t>elles ont le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même coefficient directeur</a:t>
                </a:r>
                <a:r>
                  <a:rPr lang="fr-FR" sz="2000" dirty="0" smtClean="0"/>
                  <a:t>.</a:t>
                </a:r>
              </a:p>
              <a:p>
                <a:pPr marL="457200" lvl="1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  <a:blipFill rotWithShape="0">
                <a:blip r:embed="rId3"/>
                <a:stretch>
                  <a:fillRect l="-1135" t="-1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80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Fonctions linéaires – fonctions affines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8" y="1510428"/>
                <a:ext cx="9920532" cy="38807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u="sng" dirty="0" smtClean="0"/>
                  <a:t>I.3. Alignement:</a:t>
                </a:r>
              </a:p>
              <a:p>
                <a:r>
                  <a:rPr lang="fr-FR" sz="2000" u="sng" dirty="0" smtClean="0"/>
                  <a:t>Propriété:</a:t>
                </a:r>
                <a:r>
                  <a:rPr lang="fr-FR" sz="2000" dirty="0" smtClean="0"/>
                  <a:t> </a:t>
                </a:r>
                <a:br>
                  <a:rPr lang="fr-FR" sz="2000" dirty="0" smtClean="0"/>
                </a:br>
                <a:r>
                  <a:rPr lang="fr-FR" sz="2000" dirty="0" smtClean="0"/>
                  <a:t>Trois points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/>
                  <a:t>,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2000" dirty="0" smtClean="0"/>
                  <a:t> et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sz="2000" dirty="0" smtClean="0"/>
                  <a:t> d’abscisses distinctes sont alignés:</a:t>
                </a:r>
                <a:br>
                  <a:rPr lang="fr-FR" sz="2000" dirty="0" smtClean="0"/>
                </a:br>
                <a:r>
                  <a:rPr lang="fr-FR" sz="2000" dirty="0" smtClean="0"/>
                  <a:t>- </a:t>
                </a:r>
                <a:r>
                  <a:rPr lang="fr-FR" sz="2000" b="1" dirty="0" smtClean="0"/>
                  <a:t>si et seulement si</a:t>
                </a:r>
                <a:r>
                  <a:rPr lang="fr-FR" sz="2000" dirty="0" smtClean="0"/>
                  <a:t> les coordonnées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sz="2000" dirty="0" smtClean="0"/>
                  <a:t> vérifient une équation de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- </a:t>
                </a:r>
                <a:r>
                  <a:rPr lang="fr-FR" sz="2000" b="1" dirty="0"/>
                  <a:t>si et seulement </a:t>
                </a:r>
                <a:r>
                  <a:rPr lang="fr-FR" sz="2000" b="1" dirty="0" smtClean="0"/>
                  <a:t>si</a:t>
                </a:r>
                <a:r>
                  <a:rPr lang="fr-FR" sz="2000" dirty="0" smtClean="0"/>
                  <a:t> les droites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sz="2000" dirty="0" smtClean="0"/>
                  <a:t>et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sz="2000" dirty="0" smtClean="0"/>
                  <a:t>ont le même coefficient directeur.</a:t>
                </a:r>
                <a:endParaRPr lang="fr-FR" sz="2000" dirty="0"/>
              </a:p>
              <a:p>
                <a:endParaRPr lang="en-US" sz="2000" dirty="0" smtClean="0"/>
              </a:p>
              <a:p>
                <a:pPr marL="457200" lvl="1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8" y="1510428"/>
                <a:ext cx="9920532" cy="3880773"/>
              </a:xfrm>
              <a:blipFill rotWithShape="0">
                <a:blip r:embed="rId3"/>
                <a:stretch>
                  <a:fillRect l="-983" t="-1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15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5402" y="1297886"/>
                <a:ext cx="4200998" cy="3880773"/>
              </a:xfrm>
            </p:spPr>
            <p:txBody>
              <a:bodyPr/>
              <a:lstStyle/>
              <a:p>
                <a:r>
                  <a:rPr lang="fr-FR" sz="2000" u="sng" dirty="0" smtClean="0"/>
                  <a:t>Propriété:</a:t>
                </a:r>
                <a:r>
                  <a:rPr lang="fr-FR" sz="2000" dirty="0"/>
                  <a:t> </a:t>
                </a:r>
                <a:br>
                  <a:rPr lang="fr-FR" sz="2000" dirty="0"/>
                </a:br>
                <a:r>
                  <a:rPr lang="fr-FR" sz="2000" dirty="0"/>
                  <a:t>Trois points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/>
                  <a:t>,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2000" dirty="0"/>
                  <a:t> et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sz="2000" dirty="0"/>
                  <a:t> d’abscisses distinctes sont alignés:</a:t>
                </a:r>
                <a:br>
                  <a:rPr lang="fr-FR" sz="2000" dirty="0"/>
                </a:br>
                <a:r>
                  <a:rPr lang="fr-FR" sz="2000" dirty="0"/>
                  <a:t>- </a:t>
                </a:r>
                <a:r>
                  <a:rPr lang="fr-FR" sz="2000" b="1" dirty="0"/>
                  <a:t>si et seulement si</a:t>
                </a:r>
                <a:r>
                  <a:rPr lang="fr-FR" sz="2000" dirty="0"/>
                  <a:t> les coordonnées de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sz="2000" dirty="0"/>
                  <a:t> vérifient une équation de </a:t>
                </a:r>
                <a14:m>
                  <m:oMath xmlns:m="http://schemas.openxmlformats.org/officeDocument/2006/math">
                    <m:r>
                      <a:rPr lang="fr-FR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/>
                  <a:t/>
                </a:r>
                <a:br>
                  <a:rPr lang="fr-FR" sz="2000" dirty="0"/>
                </a:br>
                <a:r>
                  <a:rPr lang="fr-FR" sz="2000" dirty="0"/>
                  <a:t>- </a:t>
                </a:r>
                <a:r>
                  <a:rPr lang="fr-FR" sz="2000" b="1" dirty="0"/>
                  <a:t>si et seulement si</a:t>
                </a:r>
                <a:r>
                  <a:rPr lang="fr-FR" sz="2000" dirty="0"/>
                  <a:t> les droites </a:t>
                </a:r>
                <a14:m>
                  <m:oMath xmlns:m="http://schemas.openxmlformats.org/officeDocument/2006/math">
                    <m:r>
                      <a:rPr lang="fr-FR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20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sz="2000" dirty="0"/>
                  <a:t>et </a:t>
                </a:r>
                <a14:m>
                  <m:oMath xmlns:m="http://schemas.openxmlformats.org/officeDocument/2006/math">
                    <m:r>
                      <a:rPr lang="fr-FR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fr-FR" sz="20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sz="2000" dirty="0"/>
                  <a:t>ont le même coefficient directeur.</a:t>
                </a:r>
              </a:p>
              <a:p>
                <a:endParaRPr lang="en-US" sz="2000" dirty="0" smtClean="0"/>
              </a:p>
              <a:p>
                <a:pPr marL="457200" lvl="1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02" y="1297886"/>
                <a:ext cx="4200998" cy="3880773"/>
              </a:xfrm>
              <a:blipFill rotWithShape="0">
                <a:blip r:embed="rId3"/>
                <a:stretch>
                  <a:fillRect l="-726" t="-1099" r="-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481" y="435184"/>
            <a:ext cx="7657219" cy="5606178"/>
          </a:xfrm>
          <a:prstGeom prst="rect">
            <a:avLst/>
          </a:prstGeom>
        </p:spPr>
      </p:pic>
      <p:sp>
        <p:nvSpPr>
          <p:cNvPr id="6" name="Cross 5"/>
          <p:cNvSpPr/>
          <p:nvPr/>
        </p:nvSpPr>
        <p:spPr>
          <a:xfrm>
            <a:off x="5785116" y="3329260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Cross 7"/>
          <p:cNvSpPr/>
          <p:nvPr/>
        </p:nvSpPr>
        <p:spPr>
          <a:xfrm>
            <a:off x="7847713" y="2622412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741031" y="1324654"/>
            <a:ext cx="8336669" cy="279967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ross 11"/>
          <p:cNvSpPr/>
          <p:nvPr/>
        </p:nvSpPr>
        <p:spPr>
          <a:xfrm>
            <a:off x="11260838" y="1270000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61253" y="2862032"/>
                <a:ext cx="1058597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b="1" dirty="0" smtClean="0"/>
                  <a:t>(-2;2)</a:t>
                </a:r>
                <a:endParaRPr lang="fr-FR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253" y="2862032"/>
                <a:ext cx="1058597" cy="453137"/>
              </a:xfrm>
              <a:prstGeom prst="rect">
                <a:avLst/>
              </a:prstGeom>
              <a:blipFill rotWithShape="0">
                <a:blip r:embed="rId5"/>
                <a:stretch>
                  <a:fillRect l="-1149" b="-1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68903" y="2183180"/>
                <a:ext cx="134647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b="1" dirty="0" smtClean="0"/>
                  <a:t>(1;3)</a:t>
                </a:r>
                <a:endParaRPr lang="fr-FR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903" y="2183180"/>
                <a:ext cx="1346472" cy="453137"/>
              </a:xfrm>
              <a:prstGeom prst="rect">
                <a:avLst/>
              </a:prstGeom>
              <a:blipFill rotWithShape="0">
                <a:blip r:embed="rId6"/>
                <a:stretch>
                  <a:fillRect l="-1357" b="-175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34448" y="862989"/>
                <a:ext cx="1147977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b="1" dirty="0" smtClean="0"/>
                  <a:t>(6;5)</a:t>
                </a:r>
                <a:endParaRPr lang="fr-FR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4448" y="862989"/>
                <a:ext cx="1147977" cy="453137"/>
              </a:xfrm>
              <a:prstGeom prst="rect">
                <a:avLst/>
              </a:prstGeom>
              <a:blipFill rotWithShape="0">
                <a:blip r:embed="rId7"/>
                <a:stretch>
                  <a:fillRect l="-1058" b="-175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Fonctions linéaires – fonctions affines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93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Exercice: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8149" y="1305709"/>
            <a:ext cx="9490248" cy="3880773"/>
          </a:xfrm>
        </p:spPr>
        <p:txBody>
          <a:bodyPr/>
          <a:lstStyle/>
          <a:p>
            <a:r>
              <a:rPr lang="fr-FR" sz="2000" dirty="0" smtClean="0"/>
              <a:t>On se place dans un repère.</a:t>
            </a:r>
            <a:br>
              <a:rPr lang="fr-FR" sz="2000" dirty="0" smtClean="0"/>
            </a:br>
            <a:r>
              <a:rPr lang="fr-FR" sz="2000" dirty="0" smtClean="0"/>
              <a:t>Indiquer si les 3 points sont alignés:</a:t>
            </a:r>
          </a:p>
          <a:p>
            <a:pPr lvl="1"/>
            <a:r>
              <a:rPr lang="fr-FR" sz="1800" dirty="0" smtClean="0"/>
              <a:t>A(-3;2)   	B(3;-2)     	C(6;-4).</a:t>
            </a:r>
          </a:p>
          <a:p>
            <a:pPr lvl="1"/>
            <a:r>
              <a:rPr lang="fr-FR" sz="1800" dirty="0" smtClean="0"/>
              <a:t>D(0;-1)     	E(3; 11) 		F(-3; -12).</a:t>
            </a:r>
          </a:p>
          <a:p>
            <a:pPr lvl="1"/>
            <a:r>
              <a:rPr lang="fr-FR" sz="1800" dirty="0" smtClean="0"/>
              <a:t>G(-2; 12)	H(1;-3)		K(2.53; -10.5)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15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771" y="156097"/>
            <a:ext cx="2969918" cy="6520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0841" y="4460432"/>
                <a:ext cx="2966619" cy="900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841" y="4460432"/>
                <a:ext cx="2966619" cy="9005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1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53 page 64: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16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30" y="1345538"/>
            <a:ext cx="5295698" cy="340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94965" cy="1320800"/>
          </a:xfrm>
        </p:spPr>
        <p:txBody>
          <a:bodyPr/>
          <a:lstStyle/>
          <a:p>
            <a:r>
              <a:rPr lang="fr-FR" dirty="0" smtClean="0"/>
              <a:t>II. Variation et signe d’une fonction affine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400" u="sng" dirty="0" smtClean="0"/>
                  <a:t>II.1. Variation d’une fonction affine:</a:t>
                </a:r>
              </a:p>
              <a:p>
                <a:r>
                  <a:rPr lang="fr-FR" sz="2000" u="sng" dirty="0" smtClean="0"/>
                  <a:t>Propriétés:</a:t>
                </a: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la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fonction affine </a:t>
                </a:r>
                <a:r>
                  <a:rPr lang="fr-FR" sz="2000" dirty="0" smtClean="0"/>
                  <a:t>définie sur </a:t>
                </a:r>
                <a:r>
                  <a:rPr lang="fr-FR" sz="2400" dirty="0" smtClean="0"/>
                  <a:t>ℝ</a:t>
                </a:r>
                <a:r>
                  <a:rPr lang="fr-FR" sz="2000" dirty="0" smtClean="0"/>
                  <a:t> par la relation:</a:t>
                </a:r>
                <a:endParaRPr lang="fr-FR" sz="2000" dirty="0"/>
              </a:p>
              <a:p>
                <a:pPr marL="457200" lvl="1" indent="0">
                  <a:buNone/>
                </a:pPr>
                <a:r>
                  <a:rPr lang="fr-FR" sz="2000" b="1" dirty="0" smtClean="0"/>
                  <a:t>              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           où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/>
                  <a:t> 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000" dirty="0"/>
                  <a:t> sont des réels fixés.</a:t>
                </a:r>
                <a:endParaRPr lang="fr-FR" sz="2000" dirty="0" smtClean="0"/>
              </a:p>
              <a:p>
                <a:pPr marL="0" indent="0">
                  <a:buNone/>
                </a:pPr>
                <a:endParaRPr lang="fr-FR" sz="2400" u="sng" dirty="0"/>
              </a:p>
              <a:p>
                <a:r>
                  <a:rPr lang="fr-FR" sz="2000" dirty="0" smtClean="0"/>
                  <a:t>Si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 smtClean="0"/>
                  <a:t> est positif, alors la fonction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000" dirty="0" smtClean="0"/>
                  <a:t> est croissante sur ℝ.</a:t>
                </a:r>
              </a:p>
              <a:p>
                <a:r>
                  <a:rPr lang="fr-FR" sz="2000" dirty="0"/>
                  <a:t>Si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/>
                  <a:t> est </a:t>
                </a:r>
                <a:r>
                  <a:rPr lang="fr-FR" sz="2000" dirty="0" smtClean="0"/>
                  <a:t>négatif, </a:t>
                </a:r>
                <a:r>
                  <a:rPr lang="fr-FR" sz="2000" dirty="0"/>
                  <a:t>alors la fonction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000" dirty="0"/>
                  <a:t> est </a:t>
                </a:r>
                <a:r>
                  <a:rPr lang="fr-FR" sz="2000" dirty="0" smtClean="0"/>
                  <a:t>décroissante </a:t>
                </a:r>
                <a:r>
                  <a:rPr lang="fr-FR" sz="2000" dirty="0"/>
                  <a:t>sur ℝ.</a:t>
                </a:r>
              </a:p>
              <a:p>
                <a:r>
                  <a:rPr lang="fr-FR" sz="2000" dirty="0"/>
                  <a:t>Si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000" dirty="0" smtClean="0"/>
                  <a:t>, </a:t>
                </a:r>
                <a:r>
                  <a:rPr lang="fr-FR" sz="2000" dirty="0"/>
                  <a:t>alors la fonction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000" dirty="0"/>
                  <a:t> est </a:t>
                </a:r>
                <a:r>
                  <a:rPr lang="fr-FR" sz="2000" dirty="0" smtClean="0"/>
                  <a:t>constante.</a:t>
                </a:r>
                <a:endParaRPr lang="fr-FR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  <a:blipFill rotWithShape="0">
                <a:blip r:embed="rId3"/>
                <a:stretch>
                  <a:fillRect l="-1135" t="-1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05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155" y="1270000"/>
            <a:ext cx="5217315" cy="4185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94965" cy="1320800"/>
          </a:xfrm>
        </p:spPr>
        <p:txBody>
          <a:bodyPr/>
          <a:lstStyle/>
          <a:p>
            <a:r>
              <a:rPr lang="fr-FR" dirty="0" smtClean="0"/>
              <a:t>II. Variation et signe d’une fonction affine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18</a:t>
            </a:fld>
            <a:endParaRPr lang="fr-FR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156503" y="1187351"/>
            <a:ext cx="5004858" cy="40362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52633" y="2590800"/>
            <a:ext cx="5080837" cy="25134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012285" y="2988859"/>
            <a:ext cx="5080837" cy="465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23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155" y="2469108"/>
            <a:ext cx="4581525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94965" cy="1320800"/>
          </a:xfrm>
        </p:spPr>
        <p:txBody>
          <a:bodyPr/>
          <a:lstStyle/>
          <a:p>
            <a:r>
              <a:rPr lang="fr-FR" dirty="0" smtClean="0"/>
              <a:t>II. Variation et signe d’une fonction affine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400" u="sng" dirty="0" smtClean="0"/>
                  <a:t>II.2. Signe d’une fonction affine:</a:t>
                </a:r>
              </a:p>
              <a:p>
                <a:r>
                  <a:rPr lang="fr-FR" sz="2000" u="sng" dirty="0" smtClean="0"/>
                  <a:t>Propriété:</a:t>
                </a: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la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fonction affine </a:t>
                </a:r>
                <a:r>
                  <a:rPr lang="fr-FR" sz="2000" dirty="0" smtClean="0"/>
                  <a:t>définie sur </a:t>
                </a:r>
                <a:r>
                  <a:rPr lang="fr-FR" sz="2400" dirty="0" smtClean="0"/>
                  <a:t>ℝ</a:t>
                </a:r>
                <a:r>
                  <a:rPr lang="fr-FR" sz="2000" dirty="0" smtClean="0"/>
                  <a:t> par la relation:</a:t>
                </a:r>
                <a:endParaRPr lang="fr-FR" sz="2000" dirty="0"/>
              </a:p>
              <a:p>
                <a:pPr marL="457200" lvl="1" indent="0">
                  <a:buNone/>
                </a:pPr>
                <a:r>
                  <a:rPr lang="fr-FR" sz="2000" b="1" dirty="0" smtClean="0"/>
                  <a:t>              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           </a:t>
                </a:r>
                <a:r>
                  <a:rPr lang="fr-FR" sz="2000" dirty="0" smtClean="0"/>
                  <a:t>avec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fr-FR" sz="2400" u="sng" dirty="0"/>
              </a:p>
              <a:p>
                <a:r>
                  <a:rPr lang="fr-FR" sz="2000" dirty="0" smtClean="0"/>
                  <a:t>Si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4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000" dirty="0" smtClean="0"/>
                  <a:t> </a:t>
                </a:r>
                <a:r>
                  <a:rPr lang="en-US" sz="2000" dirty="0" smtClean="0"/>
                  <a:t>:</a:t>
                </a:r>
                <a:endParaRPr lang="fr-FR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  <a:blipFill rotWithShape="0">
                <a:blip r:embed="rId4"/>
                <a:stretch>
                  <a:fillRect l="-1135" t="-1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19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590663" y="2634018"/>
            <a:ext cx="3430477" cy="410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592946" y="4685163"/>
            <a:ext cx="1712955" cy="2051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308185" y="2621317"/>
            <a:ext cx="1712955" cy="205114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6652107"/>
                  </p:ext>
                </p:extLst>
              </p:nvPr>
            </p:nvGraphicFramePr>
            <p:xfrm>
              <a:off x="414897" y="4104308"/>
              <a:ext cx="6832064" cy="128689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028052"/>
                    <a:gridCol w="4804012"/>
                  </a:tblGrid>
                  <a:tr h="6434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8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34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𝑺𝒊𝒈𝒏𝒆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𝒅𝒆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000" b="1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6652107"/>
                  </p:ext>
                </p:extLst>
              </p:nvPr>
            </p:nvGraphicFramePr>
            <p:xfrm>
              <a:off x="414897" y="4104308"/>
              <a:ext cx="6832064" cy="128689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028052"/>
                    <a:gridCol w="4804012"/>
                  </a:tblGrid>
                  <a:tr h="64344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0" t="-943" r="-237237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344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0" t="-100943" r="-237237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17827" y="4223498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827" y="4223498"/>
                <a:ext cx="83063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33057" y="4223498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057" y="4223498"/>
                <a:ext cx="830638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75442" y="4203490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442" y="4203490"/>
                <a:ext cx="830638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72692" y="4803685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692" y="4803685"/>
                <a:ext cx="83063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48465" y="4803685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465" y="4803685"/>
                <a:ext cx="830638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16842" y="4803685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842" y="4803685"/>
                <a:ext cx="830638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934970" y="4751738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970" y="4751738"/>
                <a:ext cx="830638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7333" y="5636525"/>
                <a:ext cx="66651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>
                    <a:solidFill>
                      <a:srgbClr val="FF000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, alors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5636525"/>
                <a:ext cx="6665163" cy="400110"/>
              </a:xfrm>
              <a:prstGeom prst="rect">
                <a:avLst/>
              </a:prstGeom>
              <a:blipFill rotWithShape="0">
                <a:blip r:embed="rId13"/>
                <a:stretch>
                  <a:fillRect l="-915" t="-10769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7333" y="6028370"/>
                <a:ext cx="66651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>
                    <a:solidFill>
                      <a:srgbClr val="00B05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sz="2000" dirty="0" smtClean="0">
                    <a:solidFill>
                      <a:srgbClr val="00B050"/>
                    </a:solidFill>
                  </a:rPr>
                  <a:t>, alors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fr-FR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6028370"/>
                <a:ext cx="6665163" cy="400110"/>
              </a:xfrm>
              <a:prstGeom prst="rect">
                <a:avLst/>
              </a:prstGeom>
              <a:blipFill rotWithShape="0">
                <a:blip r:embed="rId14"/>
                <a:stretch>
                  <a:fillRect l="-915" t="-10606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0305752" y="4523759"/>
            <a:ext cx="0" cy="29740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21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Chapitre 5: Le premier degré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6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8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155" y="2469108"/>
            <a:ext cx="4581525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94965" cy="1320800"/>
          </a:xfrm>
        </p:spPr>
        <p:txBody>
          <a:bodyPr/>
          <a:lstStyle/>
          <a:p>
            <a:r>
              <a:rPr lang="fr-FR" dirty="0" smtClean="0"/>
              <a:t>II. Variation et signe d’une fonction affine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400" u="sng" dirty="0" smtClean="0"/>
                  <a:t>II.2. Signe d’une fonction affine:</a:t>
                </a:r>
              </a:p>
              <a:p>
                <a:r>
                  <a:rPr lang="fr-FR" sz="2000" u="sng" dirty="0" smtClean="0"/>
                  <a:t>Propriété:</a:t>
                </a: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la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fonction affine </a:t>
                </a:r>
                <a:r>
                  <a:rPr lang="fr-FR" sz="2000" dirty="0" smtClean="0"/>
                  <a:t>définie sur </a:t>
                </a:r>
                <a:r>
                  <a:rPr lang="fr-FR" sz="2400" dirty="0" smtClean="0"/>
                  <a:t>ℝ</a:t>
                </a:r>
                <a:r>
                  <a:rPr lang="fr-FR" sz="2000" dirty="0" smtClean="0"/>
                  <a:t> par la relation:</a:t>
                </a:r>
                <a:endParaRPr lang="fr-FR" sz="2000" dirty="0"/>
              </a:p>
              <a:p>
                <a:pPr marL="457200" lvl="1" indent="0">
                  <a:buNone/>
                </a:pPr>
                <a:r>
                  <a:rPr lang="fr-FR" sz="2000" b="1" dirty="0" smtClean="0"/>
                  <a:t>              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           </a:t>
                </a:r>
                <a:r>
                  <a:rPr lang="fr-FR" sz="2000" dirty="0" smtClean="0"/>
                  <a:t>avec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fr-FR" sz="2400" u="sng" dirty="0"/>
              </a:p>
              <a:p>
                <a:r>
                  <a:rPr lang="fr-FR" sz="2000" dirty="0" smtClean="0"/>
                  <a:t>Si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000" dirty="0" smtClean="0"/>
                  <a:t> </a:t>
                </a:r>
                <a:r>
                  <a:rPr lang="en-US" sz="2000" dirty="0" smtClean="0"/>
                  <a:t>:</a:t>
                </a:r>
                <a:endParaRPr lang="fr-FR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  <a:blipFill rotWithShape="0">
                <a:blip r:embed="rId4"/>
                <a:stretch>
                  <a:fillRect l="-1135" t="-1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20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761054" y="3316406"/>
            <a:ext cx="4276271" cy="22167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/>
            </p:nvGraphicFramePr>
            <p:xfrm>
              <a:off x="414897" y="4104308"/>
              <a:ext cx="6832064" cy="128689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028052"/>
                    <a:gridCol w="4804012"/>
                  </a:tblGrid>
                  <a:tr h="6434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8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34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𝑺𝒊𝒈𝒏𝒆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𝒅𝒆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000" b="1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/>
            </p:nvGraphicFramePr>
            <p:xfrm>
              <a:off x="414897" y="4104308"/>
              <a:ext cx="6832064" cy="128689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028052"/>
                    <a:gridCol w="4804012"/>
                  </a:tblGrid>
                  <a:tr h="64344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0" t="-943" r="-237237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344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0" t="-100943" r="-237237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17827" y="4223498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827" y="4223498"/>
                <a:ext cx="83063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33057" y="4223498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057" y="4223498"/>
                <a:ext cx="830638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75442" y="4203490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442" y="4203490"/>
                <a:ext cx="830638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72692" y="4803685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692" y="4803685"/>
                <a:ext cx="83063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48465" y="4803685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465" y="4803685"/>
                <a:ext cx="830638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16842" y="4803685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842" y="4803685"/>
                <a:ext cx="830638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7333" y="5636525"/>
                <a:ext cx="66651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>
                    <a:solidFill>
                      <a:srgbClr val="00B05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sz="2000" dirty="0" smtClean="0">
                    <a:solidFill>
                      <a:srgbClr val="00B050"/>
                    </a:solidFill>
                  </a:rPr>
                  <a:t>, alors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fr-FR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5636525"/>
                <a:ext cx="6665163" cy="400110"/>
              </a:xfrm>
              <a:prstGeom prst="rect">
                <a:avLst/>
              </a:prstGeom>
              <a:blipFill rotWithShape="0">
                <a:blip r:embed="rId13"/>
                <a:stretch>
                  <a:fillRect l="-915" t="-10769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7333" y="6028370"/>
                <a:ext cx="66651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>
                    <a:solidFill>
                      <a:srgbClr val="FF000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, alors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6028370"/>
                <a:ext cx="6665163" cy="400110"/>
              </a:xfrm>
              <a:prstGeom prst="rect">
                <a:avLst/>
              </a:prstGeom>
              <a:blipFill rotWithShape="0">
                <a:blip r:embed="rId14"/>
                <a:stretch>
                  <a:fillRect l="-915" t="-10606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7761054" y="3316406"/>
            <a:ext cx="2644483" cy="13694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414639" y="4691418"/>
            <a:ext cx="2644483" cy="13694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055752" y="4760047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752" y="4760047"/>
                <a:ext cx="830638" cy="461665"/>
              </a:xfrm>
              <a:prstGeom prst="rect">
                <a:avLst/>
              </a:prstGeom>
              <a:blipFill rotWithShape="0">
                <a:blip r:embed="rId1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10426534" y="4532068"/>
            <a:ext cx="0" cy="29740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54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37 page 62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21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6660108" y="2197290"/>
            <a:ext cx="5455533" cy="3844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380247"/>
            <a:ext cx="73437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41 page 63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22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6660108" y="2197290"/>
            <a:ext cx="5455533" cy="3844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5" y="1407852"/>
            <a:ext cx="6177278" cy="1594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400942"/>
                  </p:ext>
                </p:extLst>
              </p:nvPr>
            </p:nvGraphicFramePr>
            <p:xfrm>
              <a:off x="892568" y="3157313"/>
              <a:ext cx="4184399" cy="91873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00256"/>
                    <a:gridCol w="2784143"/>
                  </a:tblGrid>
                  <a:tr h="4615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0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723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𝑺𝒊𝒈𝒏𝒆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𝒅𝒆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400942"/>
                  </p:ext>
                </p:extLst>
              </p:nvPr>
            </p:nvGraphicFramePr>
            <p:xfrm>
              <a:off x="892568" y="3157313"/>
              <a:ext cx="4184399" cy="91873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00256"/>
                    <a:gridCol w="2784143"/>
                  </a:tblGrid>
                  <a:tr h="4615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35" t="-1316" r="-199565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35" t="-101316" r="-199565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3555300"/>
                  </p:ext>
                </p:extLst>
              </p:nvPr>
            </p:nvGraphicFramePr>
            <p:xfrm>
              <a:off x="6392616" y="3143828"/>
              <a:ext cx="4184399" cy="91873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27551"/>
                    <a:gridCol w="2756848"/>
                  </a:tblGrid>
                  <a:tr h="4615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0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723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𝑺𝒊𝒈𝒏𝒆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𝒅𝒆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3555300"/>
                  </p:ext>
                </p:extLst>
              </p:nvPr>
            </p:nvGraphicFramePr>
            <p:xfrm>
              <a:off x="6392616" y="3143828"/>
              <a:ext cx="4184399" cy="91873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27551"/>
                    <a:gridCol w="2756848"/>
                  </a:tblGrid>
                  <a:tr h="4615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26" t="-1316" r="-193617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26" t="-101316" r="-193617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0104194"/>
                  </p:ext>
                </p:extLst>
              </p:nvPr>
            </p:nvGraphicFramePr>
            <p:xfrm>
              <a:off x="890895" y="3043452"/>
              <a:ext cx="8169545" cy="183313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787125"/>
                    <a:gridCol w="5382420"/>
                  </a:tblGrid>
                  <a:tr h="4615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0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723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𝑺𝒊𝒈𝒏𝒆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𝒅𝒆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723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𝑺𝒊𝒈𝒏𝒆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𝒅𝒆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7239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𝑺𝒊𝒈𝒏𝒆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𝒅𝒆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0104194"/>
                  </p:ext>
                </p:extLst>
              </p:nvPr>
            </p:nvGraphicFramePr>
            <p:xfrm>
              <a:off x="890895" y="3043452"/>
              <a:ext cx="8169545" cy="183313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787125"/>
                    <a:gridCol w="5382420"/>
                  </a:tblGrid>
                  <a:tr h="4615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19" t="-1316" r="-19387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19" t="-102667" r="-193873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19" t="-202667" r="-193873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19" t="-302667" r="-193873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6041382"/>
                  </p:ext>
                </p:extLst>
              </p:nvPr>
            </p:nvGraphicFramePr>
            <p:xfrm>
              <a:off x="1075801" y="3306100"/>
              <a:ext cx="8169545" cy="183313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787125"/>
                    <a:gridCol w="5382420"/>
                  </a:tblGrid>
                  <a:tr h="4615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0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723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𝑺𝒊𝒈𝒏𝒆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𝒅𝒆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723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𝑺𝒊𝒈𝒏𝒆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𝒅𝒆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7239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𝑺𝒊𝒈𝒏𝒆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𝒅𝒆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6041382"/>
                  </p:ext>
                </p:extLst>
              </p:nvPr>
            </p:nvGraphicFramePr>
            <p:xfrm>
              <a:off x="1075801" y="3306100"/>
              <a:ext cx="8169545" cy="183313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787125"/>
                    <a:gridCol w="5382420"/>
                  </a:tblGrid>
                  <a:tr h="46153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19" t="-1316" r="-19387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19" t="-102667" r="-193873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19" t="-200000" r="-193873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19" t="-304000" r="-193873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5494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55" y="159212"/>
            <a:ext cx="8596668" cy="1320800"/>
          </a:xfrm>
        </p:spPr>
        <p:txBody>
          <a:bodyPr/>
          <a:lstStyle/>
          <a:p>
            <a:r>
              <a:rPr lang="fr-FR" dirty="0"/>
              <a:t>III. Équations et inéquations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93011"/>
                <a:ext cx="11011470" cy="492928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FR" sz="2400" u="sng" dirty="0" smtClean="0"/>
                  <a:t>III.1. Résolution graphique:</a:t>
                </a:r>
              </a:p>
              <a:p>
                <a:pPr lvl="1"/>
                <a:r>
                  <a:rPr lang="fr-FR" sz="2000" dirty="0" smtClean="0"/>
                  <a:t>Soit </a:t>
                </a:r>
                <a:r>
                  <a:rPr lang="fr-FR" sz="2000" b="1" i="1" dirty="0" smtClean="0">
                    <a:solidFill>
                      <a:srgbClr val="00B050"/>
                    </a:solidFill>
                  </a:rPr>
                  <a:t>f</a:t>
                </a:r>
                <a:r>
                  <a:rPr lang="fr-FR" sz="2000" dirty="0" smtClean="0"/>
                  <a:t> une </a:t>
                </a:r>
                <a:r>
                  <a:rPr lang="fr-FR" sz="2000" b="1" dirty="0">
                    <a:solidFill>
                      <a:srgbClr val="00B050"/>
                    </a:solidFill>
                  </a:rPr>
                  <a:t>fonction affine </a:t>
                </a:r>
                <a:r>
                  <a:rPr lang="fr-FR" sz="2000" dirty="0" smtClean="0"/>
                  <a:t>dont la droite représentative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b="1" dirty="0">
                            <a:solidFill>
                              <a:srgbClr val="00B050"/>
                            </a:solidFill>
                            <a:latin typeface="French Script MT" panose="03020402040607040605" pitchFamily="66" charset="0"/>
                          </a:rPr>
                          <m:t>D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fr-FR" sz="2000" dirty="0" smtClean="0"/>
                  <a:t>) </a:t>
                </a:r>
                <a:br>
                  <a:rPr lang="fr-FR" sz="2000" dirty="0" smtClean="0"/>
                </a:br>
                <a:r>
                  <a:rPr lang="fr-FR" sz="2000" dirty="0" smtClean="0"/>
                  <a:t>est tracée dans un repère.</a:t>
                </a:r>
                <a:endParaRPr lang="fr-FR" sz="2000" dirty="0"/>
              </a:p>
              <a:p>
                <a:pPr lvl="1"/>
                <a:r>
                  <a:rPr lang="fr-FR" sz="2000" dirty="0" smtClean="0"/>
                  <a:t>On cherche à résoudre graphiquement l’équation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fr-FR" sz="2000" b="1" dirty="0" smtClean="0">
                  <a:solidFill>
                    <a:srgbClr val="FFC000"/>
                  </a:solidFill>
                </a:endParaRPr>
              </a:p>
              <a:p>
                <a:pPr lvl="1"/>
                <a:endParaRPr lang="fr-FR" sz="2000" dirty="0"/>
              </a:p>
              <a:p>
                <a:pPr lvl="1"/>
                <a:endParaRPr lang="fr-FR" sz="2000" dirty="0" smtClean="0"/>
              </a:p>
              <a:p>
                <a:pPr lvl="1"/>
                <a:endParaRPr lang="fr-FR" sz="2000" dirty="0" smtClean="0"/>
              </a:p>
              <a:p>
                <a:pPr marL="457200" lvl="1" indent="0">
                  <a:buNone/>
                </a:pPr>
                <a:endParaRPr lang="fr-FR" sz="2000" dirty="0" smtClean="0"/>
              </a:p>
              <a:p>
                <a:pPr lvl="1"/>
                <a:r>
                  <a:rPr lang="fr-FR" sz="2000" dirty="0" smtClean="0"/>
                  <a:t>L’ensemble des solutions se note en utilisant </a:t>
                </a:r>
                <a:br>
                  <a:rPr lang="fr-FR" sz="2000" dirty="0" smtClean="0"/>
                </a:br>
                <a:r>
                  <a:rPr lang="fr-FR" sz="2000" dirty="0" smtClean="0"/>
                  <a:t>l’écriture des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intervalles</a:t>
                </a:r>
                <a:r>
                  <a:rPr lang="fr-FR" sz="2000" dirty="0" smtClean="0"/>
                  <a:t>.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=]−∞;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</m:t>
                    </m:r>
                  </m:oMath>
                </a14:m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endParaRPr lang="fr-FR" sz="2000" dirty="0" smtClean="0"/>
              </a:p>
              <a:p>
                <a:pPr lvl="1"/>
                <a:endParaRPr lang="fr-FR" sz="2000" dirty="0" smtClean="0"/>
              </a:p>
              <a:p>
                <a:pPr lvl="1"/>
                <a:endParaRPr lang="fr-FR" sz="2000" dirty="0"/>
              </a:p>
              <a:p>
                <a:pPr lvl="1"/>
                <a:endParaRPr lang="fr-FR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3011"/>
                <a:ext cx="11011470" cy="4929289"/>
              </a:xfrm>
              <a:blipFill rotWithShape="0">
                <a:blip r:embed="rId3"/>
                <a:stretch>
                  <a:fillRect l="-443" t="-17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05163" y="5774662"/>
            <a:ext cx="683339" cy="365125"/>
          </a:xfrm>
        </p:spPr>
        <p:txBody>
          <a:bodyPr/>
          <a:lstStyle/>
          <a:p>
            <a:fld id="{3A61E259-A82A-4652-B66A-7488AC197EC8}" type="slidenum">
              <a:rPr lang="fr-FR" smtClean="0"/>
              <a:t>23</a:t>
            </a:fld>
            <a:endParaRPr lang="fr-FR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936" y="3065339"/>
            <a:ext cx="4369258" cy="29553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56177" y="5217699"/>
                <a:ext cx="79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177" y="5217699"/>
                <a:ext cx="79157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451110" y="2538891"/>
                <a:ext cx="834437" cy="486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3200" b="1" dirty="0">
                            <a:solidFill>
                              <a:srgbClr val="00B050"/>
                            </a:solidFill>
                            <a:latin typeface="French Script MT" panose="03020402040607040605" pitchFamily="66" charset="0"/>
                          </a:rPr>
                          <m:t>D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fr-FR" sz="2400" dirty="0"/>
                  <a:t>)</a:t>
                </a:r>
                <a:endParaRPr lang="fr-FR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110" y="2538891"/>
                <a:ext cx="834437" cy="486480"/>
              </a:xfrm>
              <a:prstGeom prst="rect">
                <a:avLst/>
              </a:prstGeom>
              <a:blipFill rotWithShape="0">
                <a:blip r:embed="rId6"/>
                <a:stretch>
                  <a:fillRect l="-10949" t="-8750" r="-8029" b="-237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6619875" y="3867150"/>
            <a:ext cx="4302125" cy="635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1250" y="2805591"/>
                <a:ext cx="2501900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fr-FR" sz="24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r>
                  <a:rPr lang="fr-FR" sz="2400" b="1" i="1" dirty="0" smtClean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fr-FR" sz="2400" b="1" i="1" dirty="0" smtClean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</a:br>
                <a:endParaRPr lang="fr-FR" sz="2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250" y="2805591"/>
                <a:ext cx="2501900" cy="461729"/>
              </a:xfrm>
              <a:prstGeom prst="rect">
                <a:avLst/>
              </a:prstGeom>
              <a:blipFill rotWithShape="0"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6619875" y="5181423"/>
            <a:ext cx="2008194" cy="44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568408" y="3025371"/>
            <a:ext cx="2863086" cy="31144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572464" y="3642667"/>
                <a:ext cx="36387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464" y="3642667"/>
                <a:ext cx="363871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5000" r="-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ross 18"/>
          <p:cNvSpPr/>
          <p:nvPr/>
        </p:nvSpPr>
        <p:spPr>
          <a:xfrm>
            <a:off x="8539970" y="3792076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628069" y="3896248"/>
            <a:ext cx="1" cy="12566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87228" y="4820939"/>
            <a:ext cx="78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[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0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11" grpId="0"/>
      <p:bldP spid="30" grpId="0" animBg="1"/>
      <p:bldP spid="19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19" y="131509"/>
            <a:ext cx="8596668" cy="1320800"/>
          </a:xfrm>
        </p:spPr>
        <p:txBody>
          <a:bodyPr/>
          <a:lstStyle/>
          <a:p>
            <a:r>
              <a:rPr lang="fr-FR" dirty="0" smtClean="0"/>
              <a:t>III. Équations et inéquations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58719" y="791909"/>
                <a:ext cx="8596668" cy="52364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:r>
                  <a:rPr lang="fr-FR" sz="2400" u="sng" dirty="0" smtClean="0"/>
                  <a:t>III.2. Résolution algébrique:</a:t>
                </a:r>
              </a:p>
              <a:p>
                <a:r>
                  <a:rPr lang="fr-FR" sz="2000" dirty="0"/>
                  <a:t>Soit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la </a:t>
                </a:r>
                <a:r>
                  <a:rPr lang="fr-FR" sz="2000" b="1" dirty="0">
                    <a:solidFill>
                      <a:srgbClr val="00B050"/>
                    </a:solidFill>
                  </a:rPr>
                  <a:t>fonction affine </a:t>
                </a:r>
                <a:r>
                  <a:rPr lang="fr-FR" sz="2000" dirty="0"/>
                  <a:t>définie sur </a:t>
                </a:r>
                <a:r>
                  <a:rPr lang="fr-FR" sz="2400" dirty="0"/>
                  <a:t>ℝ</a:t>
                </a:r>
                <a:r>
                  <a:rPr lang="fr-FR" sz="2000" dirty="0"/>
                  <a:t> par la relation</a:t>
                </a:r>
                <a:r>
                  <a:rPr lang="fr-FR" sz="2000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 + 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           avec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fr-FR" sz="2000" dirty="0"/>
              </a:p>
              <a:p>
                <a:pPr marL="342900" lvl="1" indent="-342900"/>
                <a:r>
                  <a:rPr lang="fr-FR" sz="2000" dirty="0"/>
                  <a:t>On cherche à résoudre </a:t>
                </a:r>
                <a:r>
                  <a:rPr lang="fr-FR" sz="2000" dirty="0" smtClean="0"/>
                  <a:t>algébriquement l’équation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20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fr-FR" sz="2000" b="1" dirty="0">
                  <a:solidFill>
                    <a:srgbClr val="FFC000"/>
                  </a:solidFill>
                </a:endParaRPr>
              </a:p>
              <a:p>
                <a:r>
                  <a:rPr lang="fr-FR" sz="2000" dirty="0" smtClean="0"/>
                  <a:t>1. On cherche la racine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sz="2000" dirty="0" smtClean="0"/>
                  <a:t> tel que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000" dirty="0" smtClean="0"/>
                  <a:t> </a:t>
                </a:r>
                <a:br>
                  <a:rPr lang="fr-FR" sz="2000" dirty="0" smtClean="0"/>
                </a:b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b>
                      <m:sSubPr>
                        <m:ctrlPr>
                          <a:rPr lang="fr-FR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2000" b="1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⇔   </m:t>
                    </m:r>
                    <m:r>
                      <a:rPr 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b>
                      <m:sSubPr>
                        <m:ctrlPr>
                          <a:rPr lang="fr-FR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fr-FR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fr-FR" sz="2000" b="1" dirty="0" smtClean="0"/>
              </a:p>
              <a:p>
                <a:pPr marL="342900" lvl="1" indent="-342900"/>
                <a:r>
                  <a:rPr lang="fr-FR" sz="2000" dirty="0" smtClean="0"/>
                  <a:t>2. Si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fr-FR" sz="1800" dirty="0" smtClean="0"/>
                  <a:t>, alors </a:t>
                </a:r>
                <a14:m>
                  <m:oMath xmlns:m="http://schemas.openxmlformats.org/officeDocument/2006/math">
                    <m:r>
                      <a:rPr lang="fr-FR" sz="1800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1800" dirty="0" smtClean="0"/>
                  <a:t> est ……………………….</a:t>
                </a:r>
                <a:br>
                  <a:rPr lang="fr-FR" sz="1800" dirty="0" smtClean="0"/>
                </a:br>
                <a:r>
                  <a:rPr lang="fr-FR" sz="1800" dirty="0" smtClean="0"/>
                  <a:t>L’ensemble des solutions de l’inéquations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20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1800" dirty="0" smtClean="0"/>
                  <a:t> se note</a:t>
                </a:r>
                <a:br>
                  <a:rPr lang="fr-FR" sz="1800" dirty="0" smtClean="0"/>
                </a:br>
                <a:r>
                  <a:rPr lang="fr-FR" sz="1800" dirty="0" smtClean="0"/>
                  <a:t/>
                </a:r>
                <a:br>
                  <a:rPr lang="fr-FR" sz="1800" dirty="0" smtClean="0"/>
                </a:br>
                <a14:m>
                  <m:oMath xmlns:m="http://schemas.openxmlformats.org/officeDocument/2006/math"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1800" dirty="0" smtClean="0"/>
                  <a:t/>
                </a:r>
                <a:br>
                  <a:rPr lang="fr-FR" sz="1800" dirty="0" smtClean="0"/>
                </a:br>
                <a:endParaRPr lang="fr-FR" sz="1800" dirty="0" smtClean="0"/>
              </a:p>
              <a:p>
                <a:pPr lvl="1"/>
                <a:endParaRPr lang="fr-FR" sz="1800" dirty="0" smtClean="0"/>
              </a:p>
              <a:p>
                <a:pPr lvl="1"/>
                <a:endParaRPr lang="fr-FR" sz="18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19" y="791909"/>
                <a:ext cx="8596668" cy="5236499"/>
              </a:xfrm>
              <a:prstGeom prst="rect">
                <a:avLst/>
              </a:prstGeom>
              <a:blipFill rotWithShape="0">
                <a:blip r:embed="rId3"/>
                <a:stretch>
                  <a:fillRect l="-1064" t="-9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255" y="2421608"/>
            <a:ext cx="4581525" cy="4267200"/>
          </a:xfrm>
          <a:prstGeom prst="rect">
            <a:avLst/>
          </a:prstGeom>
        </p:spPr>
      </p:pic>
      <p:sp>
        <p:nvSpPr>
          <p:cNvPr id="27" name="Slide Number Placeholder 6"/>
          <p:cNvSpPr txBox="1">
            <a:spLocks/>
          </p:cNvSpPr>
          <p:nvPr/>
        </p:nvSpPr>
        <p:spPr>
          <a:xfrm>
            <a:off x="8412863" y="5993861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61E259-A82A-4652-B66A-7488AC197EC8}" type="slidenum">
              <a:rPr lang="fr-FR" smtClean="0"/>
              <a:pPr/>
              <a:t>24</a:t>
            </a:fld>
            <a:endParaRPr lang="fr-FR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8412863" y="2586517"/>
            <a:ext cx="3430477" cy="4102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415146" y="4637662"/>
            <a:ext cx="1712955" cy="2051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0130385" y="2573816"/>
            <a:ext cx="1712955" cy="205114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757170" y="4704237"/>
                <a:ext cx="83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70" y="4704237"/>
                <a:ext cx="830638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10127952" y="4476258"/>
            <a:ext cx="0" cy="29740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587808" y="2586516"/>
                <a:ext cx="1244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808" y="2586516"/>
                <a:ext cx="124460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43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436" y="177316"/>
            <a:ext cx="5811028" cy="653038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954893"/>
              </p:ext>
            </p:extLst>
          </p:nvPr>
        </p:nvGraphicFramePr>
        <p:xfrm>
          <a:off x="281549" y="2160589"/>
          <a:ext cx="5791705" cy="2280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948"/>
                <a:gridCol w="4651757"/>
              </a:tblGrid>
              <a:tr h="456168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1881"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1881"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18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18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79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2472"/>
          </a:xfrm>
        </p:spPr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75745" y="1205637"/>
            <a:ext cx="8598256" cy="576262"/>
          </a:xfrm>
        </p:spPr>
        <p:txBody>
          <a:bodyPr/>
          <a:lstStyle/>
          <a:p>
            <a:r>
              <a:rPr lang="fr-FR" dirty="0" smtClean="0"/>
              <a:t>Factoriser puis résoudre les inéquations suivantes: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89250" y="2099646"/>
                <a:ext cx="4185623" cy="330411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89250" y="2099646"/>
                <a:ext cx="4185623" cy="3304117"/>
              </a:xfrm>
              <a:blipFill rotWithShape="0">
                <a:blip r:embed="rId2"/>
                <a:stretch>
                  <a:fillRect l="-2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948193" y="2099646"/>
                <a:ext cx="4185617" cy="330411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948193" y="2099646"/>
                <a:ext cx="4185617" cy="3304117"/>
              </a:xfrm>
              <a:blipFill rotWithShape="0">
                <a:blip r:embed="rId3"/>
                <a:stretch>
                  <a:fillRect l="-4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4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2472"/>
          </a:xfrm>
        </p:spPr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77334" y="1392072"/>
                <a:ext cx="9760469" cy="330411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77334" y="1392072"/>
                <a:ext cx="9760469" cy="3304117"/>
              </a:xfrm>
              <a:blipFill rotWithShape="0">
                <a:blip r:embed="rId2"/>
                <a:stretch>
                  <a:fillRect l="-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27</a:t>
            </a:fld>
            <a:endParaRPr lang="fr-FR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897410"/>
              </p:ext>
            </p:extLst>
          </p:nvPr>
        </p:nvGraphicFramePr>
        <p:xfrm>
          <a:off x="677334" y="3655180"/>
          <a:ext cx="5791705" cy="1823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948"/>
                <a:gridCol w="4651757"/>
              </a:tblGrid>
              <a:tr h="45659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1881"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18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18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70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2472"/>
          </a:xfrm>
        </p:spPr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28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207" y="1392072"/>
            <a:ext cx="7477125" cy="2971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13537" y="4363872"/>
                <a:ext cx="6940235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 err="1" smtClean="0"/>
                  <a:t>is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called</a:t>
                </a:r>
                <a:r>
                  <a:rPr lang="fr-FR" sz="2400" dirty="0" smtClean="0"/>
                  <a:t> the « </a:t>
                </a:r>
                <a:r>
                  <a:rPr lang="fr-FR" sz="2400" b="1" dirty="0" err="1" smtClean="0">
                    <a:solidFill>
                      <a:srgbClr val="0070C0"/>
                    </a:solidFill>
                  </a:rPr>
                  <a:t>slope</a:t>
                </a:r>
                <a:r>
                  <a:rPr lang="fr-FR" sz="2400" dirty="0" smtClean="0"/>
                  <a:t> »or the « </a:t>
                </a:r>
                <a:r>
                  <a:rPr lang="fr-FR" sz="2400" b="1" dirty="0" smtClean="0">
                    <a:solidFill>
                      <a:srgbClr val="0070C0"/>
                    </a:solidFill>
                  </a:rPr>
                  <a:t>gradient</a:t>
                </a:r>
                <a:r>
                  <a:rPr lang="fr-FR" sz="2400" dirty="0" smtClean="0"/>
                  <a:t> »</a:t>
                </a:r>
                <a:endParaRPr lang="fr-FR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537" y="4363872"/>
                <a:ext cx="6940235" cy="573427"/>
              </a:xfrm>
              <a:prstGeom prst="rect">
                <a:avLst/>
              </a:prstGeom>
              <a:blipFill rotWithShape="0">
                <a:blip r:embed="rId3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113536" y="4937299"/>
                <a:ext cx="6940235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 err="1" smtClean="0"/>
                  <a:t>is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called</a:t>
                </a:r>
                <a:r>
                  <a:rPr lang="fr-FR" sz="2400" dirty="0" smtClean="0"/>
                  <a:t> the «</a:t>
                </a:r>
                <a:r>
                  <a:rPr lang="fr-FR" sz="2400" b="1" dirty="0" smtClean="0">
                    <a:solidFill>
                      <a:srgbClr val="0070C0"/>
                    </a:solidFill>
                  </a:rPr>
                  <a:t> y-</a:t>
                </a:r>
                <a:r>
                  <a:rPr lang="fr-FR" sz="2400" b="1" dirty="0" err="1" smtClean="0">
                    <a:solidFill>
                      <a:srgbClr val="0070C0"/>
                    </a:solidFill>
                  </a:rPr>
                  <a:t>intercept</a:t>
                </a:r>
                <a:r>
                  <a:rPr lang="fr-FR" sz="2400" dirty="0" smtClean="0"/>
                  <a:t> »</a:t>
                </a:r>
                <a:endParaRPr lang="fr-FR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536" y="4937299"/>
                <a:ext cx="6940235" cy="573427"/>
              </a:xfrm>
              <a:prstGeom prst="rect">
                <a:avLst/>
              </a:prstGeom>
              <a:blipFill rotWithShape="0">
                <a:blip r:embed="rId4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08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suite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venir…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9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5: Le premier degré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01/12/2015</a:t>
            </a:r>
          </a:p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31" y="1795464"/>
            <a:ext cx="6974532" cy="28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Géogébra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914770"/>
            <a:ext cx="10179903" cy="4515773"/>
          </a:xfrm>
        </p:spPr>
        <p:txBody>
          <a:bodyPr>
            <a:normAutofit/>
          </a:bodyPr>
          <a:lstStyle/>
          <a:p>
            <a:r>
              <a:rPr lang="en-US" dirty="0" smtClean="0"/>
              <a:t>???</a:t>
            </a:r>
            <a:endParaRPr lang="fr-FR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30</a:t>
            </a:fld>
            <a:endParaRPr lang="fr-FR"/>
          </a:p>
        </p:txBody>
      </p:sp>
      <p:pic>
        <p:nvPicPr>
          <p:cNvPr id="8" name="Picture 6" descr="GeoGebra pour Tablet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19" y="2434431"/>
            <a:ext cx="48768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2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5: Le premier degré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01/12/2015</a:t>
            </a:r>
          </a:p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14439"/>
            <a:ext cx="9667669" cy="768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268" y="2153787"/>
            <a:ext cx="4846519" cy="24707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44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Fonctions linéaires – fonctions affines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u="sng" dirty="0" smtClean="0"/>
                  <a:t>I.1. Définitions:</a:t>
                </a:r>
              </a:p>
              <a:p>
                <a:r>
                  <a:rPr lang="fr-FR" sz="2000" dirty="0" smtClean="0"/>
                  <a:t>Une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fonction affine </a:t>
                </a:r>
                <a:r>
                  <a:rPr lang="fr-FR" sz="2000" dirty="0" smtClean="0"/>
                  <a:t>est une fonction définie sur </a:t>
                </a:r>
                <a:r>
                  <a:rPr lang="fr-FR" sz="2400" dirty="0" smtClean="0"/>
                  <a:t>ℝ</a:t>
                </a:r>
                <a:r>
                  <a:rPr lang="fr-FR" sz="2000" dirty="0" smtClean="0"/>
                  <a:t> par la relation:</a:t>
                </a:r>
              </a:p>
              <a:p>
                <a:endParaRPr lang="fr-FR" sz="2000" dirty="0"/>
              </a:p>
              <a:p>
                <a:pPr marL="457200" lvl="1" indent="0">
                  <a:buNone/>
                </a:pPr>
                <a:r>
                  <a:rPr lang="fr-FR" sz="2000" b="1" dirty="0" smtClean="0"/>
                  <a:t>              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           où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/>
                  <a:t> 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000" dirty="0"/>
                  <a:t> sont des réels fixés.</a:t>
                </a:r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  <a:blipFill rotWithShape="0">
                <a:blip r:embed="rId3"/>
                <a:stretch>
                  <a:fillRect l="-1135" t="-1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1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Fonctions linéaires – fonctions affines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dirty="0" smtClean="0"/>
                  <a:t>		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400" dirty="0" smtClean="0"/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r>
                  <a:rPr lang="fr-FR" sz="2400" u="sng" dirty="0" smtClean="0"/>
                  <a:t>Cas particuliers:</a:t>
                </a:r>
              </a:p>
              <a:p>
                <a:r>
                  <a:rPr lang="fr-FR" sz="2000" dirty="0" smtClean="0"/>
                  <a:t>Si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b="1" dirty="0" smtClean="0"/>
                  <a:t> </a:t>
                </a:r>
                <a:r>
                  <a:rPr lang="fr-FR" sz="2000" dirty="0" smtClean="0"/>
                  <a:t>on dit que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000" dirty="0" smtClean="0"/>
                  <a:t> est une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fonction constante</a:t>
                </a:r>
                <a:r>
                  <a:rPr lang="fr-FR" sz="2000" dirty="0" smtClean="0"/>
                  <a:t>.</a:t>
                </a:r>
                <a:br>
                  <a:rPr lang="fr-FR" sz="2000" dirty="0" smtClean="0"/>
                </a:br>
                <a14:m>
                  <m:oMath xmlns:m="http://schemas.openxmlformats.org/officeDocument/2006/math">
                    <m:r>
                      <a:rPr lang="fr-FR" sz="2000" b="1" i="1" dirty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0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fr-FR" sz="2000" dirty="0" smtClean="0"/>
              </a:p>
              <a:p>
                <a:endParaRPr lang="fr-FR" sz="2000" dirty="0" smtClean="0"/>
              </a:p>
              <a:p>
                <a:r>
                  <a:rPr lang="fr-FR" sz="2000" dirty="0"/>
                  <a:t>Si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b="1" dirty="0"/>
                  <a:t> </a:t>
                </a:r>
                <a:r>
                  <a:rPr lang="fr-FR" sz="2000" dirty="0"/>
                  <a:t>on dit que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000" dirty="0"/>
                  <a:t> est une </a:t>
                </a:r>
                <a:r>
                  <a:rPr lang="fr-FR" sz="2000" b="1" dirty="0">
                    <a:solidFill>
                      <a:srgbClr val="00B050"/>
                    </a:solidFill>
                  </a:rPr>
                  <a:t>fonction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linéaire</a:t>
                </a:r>
                <a:r>
                  <a:rPr lang="fr-FR" sz="2000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dirty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fr-FR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0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000" b="1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fr-FR" sz="20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sz="20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2000" dirty="0"/>
              </a:p>
              <a:p>
                <a:endParaRPr lang="fr-FR" sz="2000" dirty="0"/>
              </a:p>
              <a:p>
                <a:pPr marL="457200" lvl="1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  <a:blipFill rotWithShape="0">
                <a:blip r:embed="rId3"/>
                <a:stretch>
                  <a:fillRect l="-11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51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Fonctions linéaires – fonctions affines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u="sng" dirty="0" smtClean="0"/>
                  <a:t>I.1. Définitions:</a:t>
                </a:r>
              </a:p>
              <a:p>
                <a:r>
                  <a:rPr lang="fr-FR" sz="2000" dirty="0" smtClean="0"/>
                  <a:t>Une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fonction affine </a:t>
                </a:r>
                <a:r>
                  <a:rPr lang="fr-FR" sz="2000" dirty="0" smtClean="0"/>
                  <a:t>est représentée par une droite.</a:t>
                </a:r>
                <a:br>
                  <a:rPr lang="fr-FR" sz="2000" dirty="0" smtClean="0"/>
                </a:b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Cette droite a pour équation:</a:t>
                </a:r>
                <a:br>
                  <a:rPr lang="fr-FR" sz="2000" dirty="0" smtClean="0"/>
                </a:br>
                <a:r>
                  <a:rPr lang="fr-FR" sz="2000" dirty="0" smtClean="0"/>
                  <a:t>							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fr-FR" sz="2400" b="1" dirty="0" smtClean="0"/>
              </a:p>
              <a:p>
                <a:endParaRPr lang="fr-FR" sz="2000" dirty="0"/>
              </a:p>
              <a:p>
                <a:pPr marL="457200" lvl="1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8" y="1510428"/>
                <a:ext cx="8596668" cy="3880773"/>
              </a:xfrm>
              <a:blipFill rotWithShape="0">
                <a:blip r:embed="rId3"/>
                <a:stretch>
                  <a:fillRect l="-1135" t="-12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24083" y="3998795"/>
                <a:ext cx="3698543" cy="453137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dirty="0" smtClean="0"/>
                  <a:t> est le coefficient directeur</a:t>
                </a:r>
                <a:endParaRPr lang="fr-F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083" y="3998795"/>
                <a:ext cx="3698543" cy="453137"/>
              </a:xfrm>
              <a:prstGeom prst="rect">
                <a:avLst/>
              </a:prstGeom>
              <a:blipFill rotWithShape="0">
                <a:blip r:embed="rId4"/>
                <a:stretch>
                  <a:fillRect b="-1578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66527" y="3998794"/>
                <a:ext cx="3698543" cy="453137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dirty="0" smtClean="0"/>
                  <a:t> est l’ordonnée à l’origine</a:t>
                </a:r>
                <a:endParaRPr lang="fr-F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527" y="3998794"/>
                <a:ext cx="3698543" cy="453137"/>
              </a:xfrm>
              <a:prstGeom prst="rect">
                <a:avLst/>
              </a:prstGeom>
              <a:blipFill rotWithShape="0">
                <a:blip r:embed="rId5"/>
                <a:stretch>
                  <a:fillRect b="-1578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3473354" y="3289110"/>
            <a:ext cx="1221476" cy="70968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0"/>
          </p:cNvCxnSpPr>
          <p:nvPr/>
        </p:nvCxnSpPr>
        <p:spPr>
          <a:xfrm flipH="1" flipV="1">
            <a:off x="5766527" y="3289110"/>
            <a:ext cx="1849272" cy="70968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83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Fonctions linéaires – fonctions affines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8" y="1305709"/>
                <a:ext cx="8596668" cy="3880773"/>
              </a:xfrm>
            </p:spPr>
            <p:txBody>
              <a:bodyPr/>
              <a:lstStyle/>
              <a:p>
                <a:r>
                  <a:rPr lang="fr-FR" sz="2000" u="sng" dirty="0" smtClean="0"/>
                  <a:t>Exemples:</a:t>
                </a:r>
                <a:r>
                  <a:rPr lang="fr-FR" sz="2000" dirty="0" smtClean="0"/>
                  <a:t> * Tracer la droite (</a:t>
                </a:r>
                <a:r>
                  <a:rPr lang="fr-FR" sz="3200" b="1" dirty="0" smtClean="0">
                    <a:solidFill>
                      <a:srgbClr val="00B050"/>
                    </a:solidFill>
                    <a:latin typeface="French Script MT" panose="03020402040607040605" pitchFamily="66" charset="0"/>
                  </a:rPr>
                  <a:t>D</a:t>
                </a:r>
                <a:r>
                  <a:rPr lang="fr-FR" sz="2000" dirty="0" smtClean="0">
                    <a:latin typeface="Edwardian Script ITC" panose="030303020407070D0804" pitchFamily="66" charset="0"/>
                  </a:rPr>
                  <a:t> </a:t>
                </a:r>
                <a:r>
                  <a:rPr lang="fr-FR" sz="2000" dirty="0" smtClean="0"/>
                  <a:t>) d’équation: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sz="2400" b="1" dirty="0" smtClean="0">
                    <a:solidFill>
                      <a:srgbClr val="FF0000"/>
                    </a:solidFill>
                  </a:rPr>
                </a:br>
                <a:r>
                  <a:rPr lang="en-US" sz="2400" b="1" dirty="0" smtClean="0">
                    <a:solidFill>
                      <a:srgbClr val="FF0000"/>
                    </a:solidFill>
                  </a:rPr>
                  <a:t>              </a:t>
                </a:r>
                <a:r>
                  <a:rPr lang="fr-FR" sz="2000" dirty="0" smtClean="0"/>
                  <a:t>* </a:t>
                </a:r>
                <a:r>
                  <a:rPr lang="fr-FR" sz="2000" dirty="0"/>
                  <a:t>Tracer la droite </a:t>
                </a:r>
                <a:r>
                  <a:rPr lang="fr-FR" sz="2000" dirty="0" smtClean="0"/>
                  <a:t>(</a:t>
                </a:r>
                <a:r>
                  <a:rPr lang="fr-FR" sz="3200" b="1" dirty="0">
                    <a:solidFill>
                      <a:srgbClr val="FFC000"/>
                    </a:solidFill>
                    <a:latin typeface="French Script MT" panose="03020402040607040605" pitchFamily="66" charset="0"/>
                  </a:rPr>
                  <a:t>P</a:t>
                </a:r>
                <a:r>
                  <a:rPr lang="fr-FR" sz="2000" dirty="0" smtClean="0">
                    <a:latin typeface="Edwardian Script ITC" panose="030303020407070D0804" pitchFamily="66" charset="0"/>
                  </a:rPr>
                  <a:t> </a:t>
                </a:r>
                <a:r>
                  <a:rPr lang="fr-FR" sz="2000" dirty="0" smtClean="0"/>
                  <a:t>) </a:t>
                </a:r>
                <a:r>
                  <a:rPr lang="fr-FR" sz="2000" dirty="0"/>
                  <a:t>d’équation: </a:t>
                </a:r>
                <a14:m>
                  <m:oMath xmlns:m="http://schemas.openxmlformats.org/officeDocument/2006/math">
                    <m:r>
                      <a:rPr lang="en-US" sz="2400" b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400" b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/>
                </a:r>
                <a:br>
                  <a:rPr lang="en-US" sz="2400" b="1" dirty="0">
                    <a:solidFill>
                      <a:srgbClr val="FF0000"/>
                    </a:solidFill>
                  </a:rPr>
                </a:br>
                <a:r>
                  <a:rPr lang="en-US" sz="24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sz="2400" b="1" dirty="0" smtClean="0">
                    <a:solidFill>
                      <a:srgbClr val="FF0000"/>
                    </a:solidFill>
                  </a:rPr>
                </a:br>
                <a:endParaRPr lang="fr-FR" sz="2400" b="1" dirty="0" smtClean="0"/>
              </a:p>
              <a:p>
                <a:endParaRPr lang="fr-FR" sz="2000" dirty="0"/>
              </a:p>
              <a:p>
                <a:pPr marL="457200" lvl="1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8" y="1305709"/>
                <a:ext cx="8596668" cy="3880773"/>
              </a:xfrm>
              <a:blipFill rotWithShape="0">
                <a:blip r:embed="rId3"/>
                <a:stretch>
                  <a:fillRect l="-355" t="-1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608" y="2394493"/>
            <a:ext cx="6805187" cy="4126686"/>
          </a:xfrm>
          <a:prstGeom prst="rect">
            <a:avLst/>
          </a:prstGeom>
        </p:spPr>
      </p:pic>
      <p:sp>
        <p:nvSpPr>
          <p:cNvPr id="11" name="Cross 10"/>
          <p:cNvSpPr/>
          <p:nvPr/>
        </p:nvSpPr>
        <p:spPr>
          <a:xfrm>
            <a:off x="4303026" y="3716323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ross 11"/>
          <p:cNvSpPr/>
          <p:nvPr/>
        </p:nvSpPr>
        <p:spPr>
          <a:xfrm>
            <a:off x="3022866" y="4360535"/>
            <a:ext cx="180961" cy="183747"/>
          </a:xfrm>
          <a:prstGeom prst="plus">
            <a:avLst>
              <a:gd name="adj" fmla="val 46659"/>
            </a:avLst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Cross 12"/>
          <p:cNvSpPr/>
          <p:nvPr/>
        </p:nvSpPr>
        <p:spPr>
          <a:xfrm>
            <a:off x="5585091" y="3068945"/>
            <a:ext cx="180961" cy="183747"/>
          </a:xfrm>
          <a:prstGeom prst="plus">
            <a:avLst>
              <a:gd name="adj" fmla="val 4665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613166" y="2372993"/>
            <a:ext cx="5619750" cy="28134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ross 16"/>
          <p:cNvSpPr/>
          <p:nvPr/>
        </p:nvSpPr>
        <p:spPr>
          <a:xfrm>
            <a:off x="4293500" y="5629075"/>
            <a:ext cx="180961" cy="183747"/>
          </a:xfrm>
          <a:prstGeom prst="plus">
            <a:avLst>
              <a:gd name="adj" fmla="val 46659"/>
            </a:avLst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106876" y="2394493"/>
            <a:ext cx="1359547" cy="414818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ross 18"/>
          <p:cNvSpPr/>
          <p:nvPr/>
        </p:nvSpPr>
        <p:spPr>
          <a:xfrm>
            <a:off x="4936152" y="3716322"/>
            <a:ext cx="180961" cy="183747"/>
          </a:xfrm>
          <a:prstGeom prst="plus">
            <a:avLst>
              <a:gd name="adj" fmla="val 46659"/>
            </a:avLst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6136957"/>
                  </p:ext>
                </p:extLst>
              </p:nvPr>
            </p:nvGraphicFramePr>
            <p:xfrm>
              <a:off x="8856842" y="1884829"/>
              <a:ext cx="2791881" cy="7416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30627"/>
                    <a:gridCol w="930627"/>
                    <a:gridCol w="930627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fr-FR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6136957"/>
                  </p:ext>
                </p:extLst>
              </p:nvPr>
            </p:nvGraphicFramePr>
            <p:xfrm>
              <a:off x="8856842" y="1884829"/>
              <a:ext cx="2791881" cy="7416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30627"/>
                    <a:gridCol w="930627"/>
                    <a:gridCol w="93062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654" t="-1639" r="-201307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654" t="-1639" r="-101307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0654" t="-1639" r="-1307" b="-10819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654" t="-101639" r="-201307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654" t="-101639" r="-101307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0654" t="-101639" r="-1307" b="-819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5664197" y="3174206"/>
            <a:ext cx="656431" cy="794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031581" y="3802856"/>
            <a:ext cx="3969" cy="1924051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04681" y="3174603"/>
            <a:ext cx="27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1</a:t>
            </a:r>
            <a:endParaRPr lang="fr-FR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38405" y="4643235"/>
                <a:ext cx="3463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405" y="4643235"/>
                <a:ext cx="34639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V="1">
            <a:off x="6314809" y="2822852"/>
            <a:ext cx="5819" cy="351355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50516" y="2693061"/>
                <a:ext cx="346395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16" y="2693061"/>
                <a:ext cx="346395" cy="6109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4373061" y="5726907"/>
            <a:ext cx="656431" cy="794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13545" y="5727304"/>
            <a:ext cx="27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1</a:t>
            </a:r>
            <a:endParaRPr lang="fr-FR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933174" y="3531656"/>
                <a:ext cx="3463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174" y="3531656"/>
                <a:ext cx="34639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869858" y="5542638"/>
                <a:ext cx="3463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858" y="5542638"/>
                <a:ext cx="346395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385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1781987" y="4360535"/>
            <a:ext cx="1012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</a:t>
            </a:r>
            <a:r>
              <a:rPr lang="fr-FR" sz="2800" b="1" dirty="0">
                <a:solidFill>
                  <a:srgbClr val="00B050"/>
                </a:solidFill>
                <a:latin typeface="French Script MT" panose="03020402040607040605" pitchFamily="66" charset="0"/>
              </a:rPr>
              <a:t>D</a:t>
            </a:r>
            <a:r>
              <a:rPr lang="fr-FR" dirty="0">
                <a:latin typeface="Edwardian Script ITC" panose="030303020407070D0804" pitchFamily="66" charset="0"/>
              </a:rPr>
              <a:t> </a:t>
            </a:r>
            <a:r>
              <a:rPr lang="fr-FR" dirty="0"/>
              <a:t>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76569" y="2378626"/>
            <a:ext cx="1012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</a:t>
            </a:r>
            <a:r>
              <a:rPr lang="fr-FR" sz="2800" b="1" dirty="0">
                <a:solidFill>
                  <a:srgbClr val="FFC000"/>
                </a:solidFill>
                <a:latin typeface="French Script MT" panose="03020402040607040605" pitchFamily="66" charset="0"/>
              </a:rPr>
              <a:t>P</a:t>
            </a:r>
            <a:r>
              <a:rPr lang="fr-FR" dirty="0" smtClean="0">
                <a:latin typeface="Edwardian Script ITC" panose="030303020407070D0804" pitchFamily="66" charset="0"/>
              </a:rPr>
              <a:t> 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165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9" grpId="0" animBg="1"/>
      <p:bldP spid="33" grpId="0"/>
      <p:bldP spid="34" grpId="0"/>
      <p:bldP spid="36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Fonctions linéaires – fonctions affines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72868" y="1305709"/>
                <a:ext cx="8596668" cy="3880773"/>
              </a:xfrm>
            </p:spPr>
            <p:txBody>
              <a:bodyPr/>
              <a:lstStyle/>
              <a:p>
                <a:r>
                  <a:rPr lang="fr-FR" sz="2000" u="sng" dirty="0" smtClean="0"/>
                  <a:t>Exemple:</a:t>
                </a:r>
                <a:r>
                  <a:rPr lang="fr-FR" sz="2000" dirty="0" smtClean="0"/>
                  <a:t> Tracer la droite (</a:t>
                </a:r>
                <a:r>
                  <a:rPr lang="fr-FR" sz="3200" b="1" dirty="0" smtClean="0">
                    <a:solidFill>
                      <a:srgbClr val="FFC000"/>
                    </a:solidFill>
                    <a:latin typeface="French Script MT" panose="03020402040607040605" pitchFamily="66" charset="0"/>
                  </a:rPr>
                  <a:t>D</a:t>
                </a:r>
                <a:r>
                  <a:rPr lang="fr-FR" sz="2000" dirty="0" smtClean="0">
                    <a:latin typeface="Edwardian Script ITC" panose="030303020407070D0804" pitchFamily="66" charset="0"/>
                  </a:rPr>
                  <a:t> </a:t>
                </a:r>
                <a:r>
                  <a:rPr lang="fr-FR" sz="2000" dirty="0" smtClean="0"/>
                  <a:t>) d’équation: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sz="2400" b="1" dirty="0" smtClean="0">
                    <a:solidFill>
                      <a:srgbClr val="FF0000"/>
                    </a:solidFill>
                  </a:rPr>
                </a:br>
                <a:endParaRPr lang="fr-FR" sz="2400" b="1" dirty="0" smtClean="0"/>
              </a:p>
              <a:p>
                <a:endParaRPr lang="fr-FR" sz="2000" dirty="0"/>
              </a:p>
              <a:p>
                <a:pPr marL="457200" lvl="1" indent="0">
                  <a:buNone/>
                </a:pPr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68" y="1305709"/>
                <a:ext cx="8596668" cy="3880773"/>
              </a:xfrm>
              <a:blipFill rotWithShape="0">
                <a:blip r:embed="rId3"/>
                <a:stretch>
                  <a:fillRect l="-355" t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608" y="2394493"/>
            <a:ext cx="6805187" cy="4126686"/>
          </a:xfrm>
          <a:prstGeom prst="rect">
            <a:avLst/>
          </a:prstGeom>
        </p:spPr>
      </p:pic>
      <p:sp>
        <p:nvSpPr>
          <p:cNvPr id="17" name="Cross 16"/>
          <p:cNvSpPr/>
          <p:nvPr/>
        </p:nvSpPr>
        <p:spPr>
          <a:xfrm>
            <a:off x="5581262" y="4357720"/>
            <a:ext cx="180961" cy="183747"/>
          </a:xfrm>
          <a:prstGeom prst="plus">
            <a:avLst>
              <a:gd name="adj" fmla="val 46659"/>
            </a:avLst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002505" y="2226647"/>
            <a:ext cx="5984217" cy="404015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ross 18"/>
          <p:cNvSpPr/>
          <p:nvPr/>
        </p:nvSpPr>
        <p:spPr>
          <a:xfrm>
            <a:off x="7521525" y="3080290"/>
            <a:ext cx="180961" cy="183747"/>
          </a:xfrm>
          <a:prstGeom prst="plus">
            <a:avLst>
              <a:gd name="adj" fmla="val 46659"/>
            </a:avLst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7612006" y="3170379"/>
            <a:ext cx="4053" cy="1303073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633585" y="3575080"/>
                <a:ext cx="2063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585" y="3575080"/>
                <a:ext cx="2063235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5687340" y="4441352"/>
            <a:ext cx="1953397" cy="16484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20486" y="2478294"/>
                <a:ext cx="1001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486" y="2478294"/>
                <a:ext cx="1001039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829" r="-54878" b="-2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70703" y="3818803"/>
                <a:ext cx="1001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703" y="3818803"/>
                <a:ext cx="1001039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220" r="-50610"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124586" y="4494935"/>
                <a:ext cx="2063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86" y="4494935"/>
                <a:ext cx="2063235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1814" y="2918235"/>
                <a:ext cx="2966619" cy="900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14" y="2918235"/>
                <a:ext cx="2966619" cy="90056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34" grpId="0"/>
      <p:bldP spid="32" grpId="0"/>
      <p:bldP spid="37" grpId="0"/>
      <p:bldP spid="38" grpId="0"/>
      <p:bldP spid="20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578</Words>
  <Application>Microsoft Office PowerPoint</Application>
  <PresentationFormat>Widescreen</PresentationFormat>
  <Paragraphs>210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Edwardian Script ITC</vt:lpstr>
      <vt:lpstr>French Script MT</vt:lpstr>
      <vt:lpstr>Trebuchet MS</vt:lpstr>
      <vt:lpstr>Wingdings 3</vt:lpstr>
      <vt:lpstr>Facet</vt:lpstr>
      <vt:lpstr>Seconde 8 Chapitre 5: Le premier degré</vt:lpstr>
      <vt:lpstr>Chapitre 5: Le premier degré</vt:lpstr>
      <vt:lpstr>Chapitre 5: Le premier degré</vt:lpstr>
      <vt:lpstr>Chapitre 5: Le premier degré</vt:lpstr>
      <vt:lpstr>I. Fonctions linéaires – fonctions affines</vt:lpstr>
      <vt:lpstr>I. Fonctions linéaires – fonctions affines</vt:lpstr>
      <vt:lpstr>I. Fonctions linéaires – fonctions affines</vt:lpstr>
      <vt:lpstr>I. Fonctions linéaires – fonctions affines</vt:lpstr>
      <vt:lpstr>I. Fonctions linéaires – fonctions affines</vt:lpstr>
      <vt:lpstr>Exercice 17 page 60:</vt:lpstr>
      <vt:lpstr>Exercice:</vt:lpstr>
      <vt:lpstr>I. Fonctions linéaires – fonctions affines</vt:lpstr>
      <vt:lpstr>I. Fonctions linéaires – fonctions affines</vt:lpstr>
      <vt:lpstr>I. Fonctions linéaires – fonctions affines</vt:lpstr>
      <vt:lpstr>Exercice:</vt:lpstr>
      <vt:lpstr>Exercice 53 page 64:</vt:lpstr>
      <vt:lpstr>II. Variation et signe d’une fonction affine</vt:lpstr>
      <vt:lpstr>II. Variation et signe d’une fonction affine</vt:lpstr>
      <vt:lpstr>II. Variation et signe d’une fonction affine</vt:lpstr>
      <vt:lpstr>II. Variation et signe d’une fonction affine</vt:lpstr>
      <vt:lpstr>Exercice 37 page 62</vt:lpstr>
      <vt:lpstr>Exercice 41 page 63</vt:lpstr>
      <vt:lpstr>III. Équations et inéquations</vt:lpstr>
      <vt:lpstr>III. Équations et inéquations</vt:lpstr>
      <vt:lpstr>Exercice</vt:lpstr>
      <vt:lpstr>Exercice</vt:lpstr>
      <vt:lpstr>Exercice</vt:lpstr>
      <vt:lpstr>Exercice</vt:lpstr>
      <vt:lpstr>La suite</vt:lpstr>
      <vt:lpstr>Géogébra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Seconde</dc:title>
  <dc:creator>Jean-Louis FELT</dc:creator>
  <cp:lastModifiedBy>Jean-Louis FELT</cp:lastModifiedBy>
  <cp:revision>416</cp:revision>
  <cp:lastPrinted>2015-11-09T09:22:23Z</cp:lastPrinted>
  <dcterms:created xsi:type="dcterms:W3CDTF">2015-08-30T19:31:28Z</dcterms:created>
  <dcterms:modified xsi:type="dcterms:W3CDTF">2015-12-11T12:43:26Z</dcterms:modified>
</cp:coreProperties>
</file>