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61" r:id="rId4"/>
    <p:sldId id="305" r:id="rId5"/>
    <p:sldId id="352" r:id="rId6"/>
    <p:sldId id="353" r:id="rId7"/>
    <p:sldId id="354" r:id="rId8"/>
    <p:sldId id="355" r:id="rId9"/>
    <p:sldId id="356" r:id="rId10"/>
    <p:sldId id="306" r:id="rId11"/>
    <p:sldId id="357" r:id="rId12"/>
    <p:sldId id="358" r:id="rId13"/>
    <p:sldId id="359" r:id="rId14"/>
    <p:sldId id="360" r:id="rId15"/>
    <p:sldId id="307" r:id="rId16"/>
    <p:sldId id="308" r:id="rId17"/>
    <p:sldId id="363" r:id="rId18"/>
    <p:sldId id="364" r:id="rId19"/>
    <p:sldId id="365" r:id="rId20"/>
    <p:sldId id="366" r:id="rId21"/>
    <p:sldId id="368" r:id="rId22"/>
    <p:sldId id="351" r:id="rId23"/>
    <p:sldId id="369" r:id="rId24"/>
    <p:sldId id="370" r:id="rId25"/>
    <p:sldId id="371" r:id="rId26"/>
    <p:sldId id="373" r:id="rId27"/>
    <p:sldId id="372" r:id="rId28"/>
    <p:sldId id="367" r:id="rId29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7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7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F44DC291-E35A-4491-AF89-F9BD8858AD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11672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7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7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793F514F-A7C8-427B-A303-21D3C5AE9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20376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78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20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681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1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7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49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536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228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713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88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6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54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40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60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1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77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9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0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Seconde 8</a:t>
            </a:r>
            <a:br>
              <a:rPr lang="fr-FR" dirty="0" smtClean="0"/>
            </a:br>
            <a:r>
              <a:rPr lang="fr-FR" sz="3600" dirty="0" smtClean="0"/>
              <a:t>Chapitre 4: Les statistiques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000" dirty="0" smtClean="0"/>
              <a:t>17/11/2015</a:t>
            </a:r>
            <a:endParaRPr lang="fr-FR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000" dirty="0" smtClean="0"/>
              <a:t>Chapitre 2 : L’espace </a:t>
            </a:r>
            <a:endParaRPr lang="fr-FR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88928" y="1462089"/>
                <a:ext cx="8596668" cy="3880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fr-FR" sz="2800" u="sng" dirty="0" smtClean="0"/>
                  <a:t>II.1 Moyenne:</a:t>
                </a:r>
              </a:p>
              <a:p>
                <a:pPr marL="457200" lvl="1" indent="0">
                  <a:buNone/>
                </a:pPr>
                <a:r>
                  <a:rPr lang="fr-FR" sz="2000" u="sng" dirty="0" smtClean="0"/>
                  <a:t>Définition:</a:t>
                </a:r>
              </a:p>
              <a:p>
                <a:pPr lvl="1"/>
                <a:r>
                  <a:rPr lang="fr-FR" sz="1800" dirty="0" smtClean="0"/>
                  <a:t>La </a:t>
                </a:r>
                <a:r>
                  <a:rPr lang="fr-FR" sz="1800" b="1" dirty="0" smtClean="0">
                    <a:solidFill>
                      <a:srgbClr val="0070C0"/>
                    </a:solidFill>
                  </a:rPr>
                  <a:t>moyenne</a:t>
                </a:r>
                <a:r>
                  <a:rPr lang="fr-FR" sz="1800" dirty="0"/>
                  <a:t> </a:t>
                </a:r>
                <a:r>
                  <a:rPr lang="fr-FR" sz="1800" dirty="0" smtClean="0"/>
                  <a:t>d’une série statistique est la somme des valeurs de la </a:t>
                </a:r>
                <a:r>
                  <a:rPr lang="fr-FR" sz="1800" smtClean="0"/>
                  <a:t>série divisée </a:t>
                </a:r>
                <a:r>
                  <a:rPr lang="fr-FR" sz="1800" dirty="0" smtClean="0"/>
                  <a:t>par l’effectif total.</a:t>
                </a:r>
              </a:p>
              <a:p>
                <a:pPr lvl="1"/>
                <a:r>
                  <a:rPr lang="fr-FR" sz="1800" dirty="0" smtClean="0"/>
                  <a:t>La moyenne est notée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fr-FR" sz="1800" dirty="0" smtClean="0"/>
                  <a:t>  ( on dit x barre )</a:t>
                </a:r>
                <a:endParaRPr lang="fr-FR" sz="1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8" y="1462089"/>
                <a:ext cx="8596668" cy="3880773"/>
              </a:xfrm>
              <a:prstGeom prst="rect">
                <a:avLst/>
              </a:prstGeom>
              <a:blipFill rotWithShape="0">
                <a:blip r:embed="rId3"/>
                <a:stretch>
                  <a:fillRect l="-1417" t="-15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800" u="sng" dirty="0" smtClean="0"/>
              <a:t>II.1 Moyenne:</a:t>
            </a:r>
          </a:p>
          <a:p>
            <a:pPr marL="457200" lvl="1" indent="0">
              <a:buNone/>
            </a:pPr>
            <a:r>
              <a:rPr lang="fr-FR" sz="2000" u="sng" dirty="0" smtClean="0"/>
              <a:t>Exemple:</a:t>
            </a:r>
          </a:p>
          <a:p>
            <a:pPr lvl="1"/>
            <a:r>
              <a:rPr lang="en-US" sz="1800" dirty="0" smtClean="0"/>
              <a:t>Milieu de 2 points:</a:t>
            </a:r>
          </a:p>
          <a:p>
            <a:pPr lvl="1"/>
            <a:endParaRPr lang="en-US" sz="1800" dirty="0"/>
          </a:p>
          <a:p>
            <a:pPr lvl="1"/>
            <a:endParaRPr lang="fr-FR" sz="1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38460" y="3289590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8436" y="3431380"/>
            <a:ext cx="6577652" cy="2919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1160" y="3311036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6617" y="4274588"/>
                <a:ext cx="2578101" cy="102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7" y="4274588"/>
                <a:ext cx="2578101" cy="10245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83705" y="3554873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05" y="3554873"/>
                <a:ext cx="70951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6405" y="3567894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05" y="3567894"/>
                <a:ext cx="70951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7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800" u="sng" dirty="0" smtClean="0"/>
              <a:t>II.1 Moyenne:</a:t>
            </a:r>
          </a:p>
          <a:p>
            <a:pPr marL="457200" lvl="1" indent="0">
              <a:buNone/>
            </a:pPr>
            <a:r>
              <a:rPr lang="fr-FR" sz="2000" u="sng" dirty="0" smtClean="0"/>
              <a:t>Exemple: NBA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fr-FR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68" y="2460624"/>
            <a:ext cx="8520222" cy="3292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87262" y="4106860"/>
            <a:ext cx="691238" cy="16462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6545191" y="4103022"/>
            <a:ext cx="691238" cy="16462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6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800" u="sng" dirty="0" smtClean="0"/>
              <a:t>II.2 Médiane:</a:t>
            </a:r>
          </a:p>
          <a:p>
            <a:pPr marL="457200" lvl="1" indent="0">
              <a:buNone/>
            </a:pPr>
            <a:r>
              <a:rPr lang="fr-FR" sz="2000" u="sng" dirty="0" smtClean="0"/>
              <a:t>Définition:</a:t>
            </a:r>
          </a:p>
          <a:p>
            <a:pPr lvl="1"/>
            <a:r>
              <a:rPr lang="fr-FR" sz="1800" dirty="0" smtClean="0"/>
              <a:t>La </a:t>
            </a:r>
            <a:r>
              <a:rPr lang="fr-FR" sz="1800" b="1" dirty="0" smtClean="0">
                <a:solidFill>
                  <a:srgbClr val="0070C0"/>
                </a:solidFill>
              </a:rPr>
              <a:t>médiane </a:t>
            </a:r>
            <a:r>
              <a:rPr lang="fr-FR" sz="1800" b="1" dirty="0" smtClean="0">
                <a:solidFill>
                  <a:schemeClr val="tx1"/>
                </a:solidFill>
              </a:rPr>
              <a:t>m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/>
              <a:t>d’une </a:t>
            </a:r>
            <a:r>
              <a:rPr lang="fr-FR" sz="1800" dirty="0"/>
              <a:t>série statistique </a:t>
            </a:r>
            <a:r>
              <a:rPr lang="fr-FR" sz="1800" dirty="0" smtClean="0"/>
              <a:t>est une valeur du caractère étudié telle que </a:t>
            </a:r>
            <a:r>
              <a:rPr lang="fr-FR" sz="1800" b="1" dirty="0" smtClean="0">
                <a:solidFill>
                  <a:srgbClr val="00B050"/>
                </a:solidFill>
              </a:rPr>
              <a:t>la moitié </a:t>
            </a:r>
            <a:r>
              <a:rPr lang="fr-FR" sz="1800" dirty="0" smtClean="0"/>
              <a:t>de l’effectif ait des valeurs </a:t>
            </a:r>
            <a:r>
              <a:rPr lang="fr-FR" sz="1800" b="1" dirty="0" smtClean="0">
                <a:solidFill>
                  <a:srgbClr val="00B050"/>
                </a:solidFill>
              </a:rPr>
              <a:t>inférieures</a:t>
            </a:r>
            <a:r>
              <a:rPr lang="fr-FR" sz="1800" dirty="0" smtClean="0"/>
              <a:t> à </a:t>
            </a:r>
            <a:r>
              <a:rPr lang="fr-FR" sz="1800" b="1" dirty="0" smtClean="0">
                <a:solidFill>
                  <a:schemeClr val="tx1"/>
                </a:solidFill>
              </a:rPr>
              <a:t>m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/>
              <a:t>et </a:t>
            </a:r>
            <a:r>
              <a:rPr lang="fr-FR" sz="1800" b="1" dirty="0" smtClean="0"/>
              <a:t>l’</a:t>
            </a:r>
            <a:r>
              <a:rPr lang="fr-FR" sz="1800" b="1" dirty="0" smtClean="0">
                <a:solidFill>
                  <a:srgbClr val="00B050"/>
                </a:solidFill>
              </a:rPr>
              <a:t>autre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b="1" dirty="0" smtClean="0">
                <a:solidFill>
                  <a:srgbClr val="00B050"/>
                </a:solidFill>
              </a:rPr>
              <a:t>moitié</a:t>
            </a:r>
            <a:r>
              <a:rPr lang="fr-FR" sz="1800" dirty="0" smtClean="0"/>
              <a:t> des valeurs </a:t>
            </a:r>
            <a:r>
              <a:rPr lang="fr-FR" sz="1800" b="1" dirty="0" smtClean="0">
                <a:solidFill>
                  <a:srgbClr val="00B050"/>
                </a:solidFill>
              </a:rPr>
              <a:t>supérieures</a:t>
            </a:r>
            <a:r>
              <a:rPr lang="fr-FR" sz="1800" dirty="0" smtClean="0"/>
              <a:t> à </a:t>
            </a:r>
            <a:r>
              <a:rPr lang="fr-FR" sz="1800" b="1" dirty="0" smtClean="0">
                <a:solidFill>
                  <a:schemeClr val="tx1"/>
                </a:solidFill>
              </a:rPr>
              <a:t>m</a:t>
            </a:r>
            <a:r>
              <a:rPr lang="fr-FR" sz="1800" dirty="0" smtClean="0"/>
              <a:t>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5113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800" u="sng" dirty="0" smtClean="0"/>
              <a:t>II.2 Médiane:</a:t>
            </a:r>
          </a:p>
          <a:p>
            <a:pPr marL="457200" lvl="1" indent="0">
              <a:buNone/>
            </a:pPr>
            <a:r>
              <a:rPr lang="fr-FR" sz="2000" u="sng" dirty="0" smtClean="0"/>
              <a:t>Exemple: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604517"/>
            <a:ext cx="10667078" cy="2738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32561" y="3214048"/>
            <a:ext cx="0" cy="2704227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2" y="5548942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99962" y="5579697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05715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/>
              <a:t>II. Indicateurs de position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800" u="sng" dirty="0" smtClean="0"/>
              <a:t>Moyenne Vs Médiane:</a:t>
            </a:r>
          </a:p>
          <a:p>
            <a:pPr lvl="1"/>
            <a:endParaRPr lang="en-US" sz="4000" dirty="0" smtClean="0"/>
          </a:p>
          <a:p>
            <a:pPr lvl="1"/>
            <a:r>
              <a:rPr lang="en-US" sz="5400" dirty="0" smtClean="0"/>
              <a:t>31 x </a:t>
            </a:r>
            <a:endParaRPr lang="en-US" sz="5400" dirty="0"/>
          </a:p>
          <a:p>
            <a:pPr lvl="1"/>
            <a:endParaRPr lang="fr-FR" sz="1800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30" y="2341562"/>
            <a:ext cx="31908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/>
              <a:t>II. Indicateurs de position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Une répartition possible:</a:t>
            </a:r>
          </a:p>
          <a:p>
            <a:pPr lvl="1"/>
            <a:r>
              <a:rPr lang="fr-FR" dirty="0" smtClean="0"/>
              <a:t>10 euros chacun.</a:t>
            </a:r>
          </a:p>
          <a:p>
            <a:endParaRPr lang="fr-FR" dirty="0"/>
          </a:p>
          <a:p>
            <a:r>
              <a:rPr lang="fr-FR" dirty="0" smtClean="0"/>
              <a:t>Une autre répartition:</a:t>
            </a:r>
            <a:endParaRPr lang="fr-FR" dirty="0"/>
          </a:p>
          <a:p>
            <a:pPr lvl="1"/>
            <a:r>
              <a:rPr lang="fr-FR" dirty="0" smtClean="0"/>
              <a:t>Trier par âge.</a:t>
            </a:r>
          </a:p>
          <a:p>
            <a:pPr lvl="1"/>
            <a:r>
              <a:rPr lang="fr-FR" dirty="0" smtClean="0"/>
              <a:t>Médiane: 	50% de la classe (les plus jeunes) à une somme &lt;= 0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7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88928" y="1462089"/>
                <a:ext cx="8596668" cy="3880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fr-FR" sz="2800" u="sng" dirty="0" smtClean="0"/>
                  <a:t>II.3 Quartile:</a:t>
                </a:r>
              </a:p>
              <a:p>
                <a:pPr marL="457200" lvl="1" indent="0">
                  <a:buNone/>
                </a:pPr>
                <a:r>
                  <a:rPr lang="fr-FR" sz="2000" u="sng" dirty="0" smtClean="0"/>
                  <a:t>Définitions:</a:t>
                </a:r>
              </a:p>
              <a:p>
                <a:pPr lvl="1"/>
                <a:r>
                  <a:rPr lang="fr-FR" sz="1800" dirty="0" smtClean="0"/>
                  <a:t>Le </a:t>
                </a:r>
                <a:r>
                  <a:rPr lang="fr-FR" sz="1800" b="1" dirty="0" smtClean="0">
                    <a:solidFill>
                      <a:srgbClr val="0070C0"/>
                    </a:solidFill>
                  </a:rPr>
                  <a:t>premier quartile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1800" dirty="0" smtClean="0"/>
                  <a:t> est la plus petite valeur de la série</a:t>
                </a:r>
                <a:r>
                  <a:rPr lang="en-US" sz="1800" dirty="0" smtClean="0"/>
                  <a:t> </a:t>
                </a:r>
                <a:r>
                  <a:rPr lang="fr-FR" sz="1800" dirty="0" smtClean="0"/>
                  <a:t>statistique telle qu’au moins </a:t>
                </a:r>
                <a:r>
                  <a:rPr lang="fr-FR" sz="1800" b="1" dirty="0" smtClean="0">
                    <a:solidFill>
                      <a:srgbClr val="00B050"/>
                    </a:solidFill>
                  </a:rPr>
                  <a:t>un quart </a:t>
                </a:r>
                <a:r>
                  <a:rPr lang="fr-FR" sz="1800" dirty="0" smtClean="0"/>
                  <a:t>des individus ont une valeur de la série qui lui est inférieure ou égale.</a:t>
                </a:r>
              </a:p>
              <a:p>
                <a:pPr lvl="1"/>
                <a:r>
                  <a:rPr lang="fr-FR" sz="1800" dirty="0" smtClean="0"/>
                  <a:t>Le </a:t>
                </a:r>
                <a:r>
                  <a:rPr lang="fr-FR" sz="1800" b="1" dirty="0" smtClean="0">
                    <a:solidFill>
                      <a:srgbClr val="0070C0"/>
                    </a:solidFill>
                  </a:rPr>
                  <a:t>troisième quartile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1800" dirty="0" smtClean="0"/>
                  <a:t>est </a:t>
                </a:r>
                <a:r>
                  <a:rPr lang="fr-FR" sz="1800" dirty="0"/>
                  <a:t>la plus petite valeur de la série</a:t>
                </a:r>
                <a:r>
                  <a:rPr lang="en-US" sz="1800" dirty="0"/>
                  <a:t> </a:t>
                </a:r>
                <a:r>
                  <a:rPr lang="fr-FR" sz="1800" dirty="0"/>
                  <a:t>statistique telle qu’au moins </a:t>
                </a:r>
                <a:r>
                  <a:rPr lang="fr-FR" sz="1800" b="1" dirty="0" smtClean="0">
                    <a:solidFill>
                      <a:srgbClr val="00B050"/>
                    </a:solidFill>
                  </a:rPr>
                  <a:t>trois </a:t>
                </a:r>
                <a:r>
                  <a:rPr lang="fr-FR" sz="1800" b="1" dirty="0">
                    <a:solidFill>
                      <a:srgbClr val="00B050"/>
                    </a:solidFill>
                  </a:rPr>
                  <a:t>quart </a:t>
                </a:r>
                <a:r>
                  <a:rPr lang="fr-FR" sz="1800" dirty="0"/>
                  <a:t>des individus ont une valeur de la série qui lui est inférieure ou égale.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8" y="1462089"/>
                <a:ext cx="8596668" cy="3880773"/>
              </a:xfrm>
              <a:prstGeom prst="rect">
                <a:avLst/>
              </a:prstGeom>
              <a:blipFill rotWithShape="0">
                <a:blip r:embed="rId3"/>
                <a:stretch>
                  <a:fillRect l="-1417" t="-1572" r="-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7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III. Indicateurs de dispersion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2800" u="sng" dirty="0" smtClean="0"/>
              <a:t>III.1 Etendue:</a:t>
            </a:r>
          </a:p>
          <a:p>
            <a:pPr marL="457200" lvl="1" indent="0">
              <a:buNone/>
            </a:pPr>
            <a:r>
              <a:rPr lang="fr-FR" sz="2000" u="sng" dirty="0" smtClean="0"/>
              <a:t>Définitions:</a:t>
            </a:r>
          </a:p>
          <a:p>
            <a:pPr lvl="1"/>
            <a:r>
              <a:rPr lang="fr-FR" sz="1800" dirty="0" smtClean="0"/>
              <a:t>L’</a:t>
            </a:r>
            <a:r>
              <a:rPr lang="fr-FR" sz="1800" b="1" dirty="0" smtClean="0">
                <a:solidFill>
                  <a:srgbClr val="0070C0"/>
                </a:solidFill>
              </a:rPr>
              <a:t>étendue </a:t>
            </a:r>
            <a:r>
              <a:rPr lang="fr-FR" sz="1800" dirty="0" smtClean="0"/>
              <a:t>d’une série</a:t>
            </a:r>
            <a:r>
              <a:rPr lang="en-US" sz="1800" dirty="0" smtClean="0"/>
              <a:t> </a:t>
            </a:r>
            <a:r>
              <a:rPr lang="fr-FR" sz="1800" dirty="0" smtClean="0"/>
              <a:t>statistique est la différence entre la </a:t>
            </a:r>
            <a:r>
              <a:rPr lang="fr-FR" sz="1800" dirty="0" smtClean="0">
                <a:solidFill>
                  <a:srgbClr val="00B050"/>
                </a:solidFill>
              </a:rPr>
              <a:t>plus grande </a:t>
            </a:r>
            <a:r>
              <a:rPr lang="fr-FR" sz="1800" dirty="0" smtClean="0"/>
              <a:t>valeur du caractère et la </a:t>
            </a:r>
            <a:r>
              <a:rPr lang="fr-FR" sz="1800" dirty="0" smtClean="0">
                <a:solidFill>
                  <a:srgbClr val="00B050"/>
                </a:solidFill>
              </a:rPr>
              <a:t>plus petite</a:t>
            </a:r>
            <a:r>
              <a:rPr lang="fr-F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3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III. Indicateurs de dispersion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88928" y="1462089"/>
                <a:ext cx="8596668" cy="3880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fr-FR" sz="2800" u="sng" dirty="0" smtClean="0"/>
                  <a:t>III.2 Intervalle interquartile:</a:t>
                </a:r>
              </a:p>
              <a:p>
                <a:pPr marL="457200" lvl="1" indent="0">
                  <a:buNone/>
                </a:pPr>
                <a:r>
                  <a:rPr lang="fr-FR" sz="2000" u="sng" dirty="0" smtClean="0"/>
                  <a:t>Définitions:</a:t>
                </a:r>
              </a:p>
              <a:p>
                <a:pPr lvl="1"/>
                <a:r>
                  <a:rPr lang="fr-FR" sz="1800" dirty="0" smtClean="0"/>
                  <a:t>L’</a:t>
                </a:r>
                <a:r>
                  <a:rPr lang="fr-FR" sz="1800" b="1" dirty="0" smtClean="0">
                    <a:solidFill>
                      <a:srgbClr val="0070C0"/>
                    </a:solidFill>
                  </a:rPr>
                  <a:t>intervalle interquartile </a:t>
                </a:r>
                <a:r>
                  <a:rPr lang="fr-FR" sz="1800" dirty="0"/>
                  <a:t>est </a:t>
                </a:r>
                <a:r>
                  <a:rPr lang="fr-FR" sz="1800" dirty="0" smtClean="0"/>
                  <a:t>l’intervalle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1800" dirty="0" smtClean="0"/>
                  <a:t>.</a:t>
                </a:r>
              </a:p>
              <a:p>
                <a:pPr lvl="1"/>
                <a:r>
                  <a:rPr lang="fr-FR" sz="1800" dirty="0" smtClean="0"/>
                  <a:t>L’</a:t>
                </a:r>
                <a:r>
                  <a:rPr lang="fr-FR" sz="1800" b="1" dirty="0" smtClean="0">
                    <a:solidFill>
                      <a:srgbClr val="0070C0"/>
                    </a:solidFill>
                  </a:rPr>
                  <a:t>écart </a:t>
                </a:r>
                <a:r>
                  <a:rPr lang="fr-FR" sz="1800" b="1" dirty="0">
                    <a:solidFill>
                      <a:srgbClr val="0070C0"/>
                    </a:solidFill>
                  </a:rPr>
                  <a:t>interquartile</a:t>
                </a:r>
                <a:r>
                  <a:rPr lang="fr-FR" sz="1800" dirty="0" smtClean="0"/>
                  <a:t> </a:t>
                </a:r>
                <a:r>
                  <a:rPr lang="fr-FR" sz="1800" dirty="0" smtClean="0"/>
                  <a:t>est la longueur de l’intervalle interquartile.</a:t>
                </a:r>
                <a:endParaRPr lang="fr-FR" sz="180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8" y="1462089"/>
                <a:ext cx="8596668" cy="3880773"/>
              </a:xfrm>
              <a:prstGeom prst="rect">
                <a:avLst/>
              </a:prstGeom>
              <a:blipFill rotWithShape="0">
                <a:blip r:embed="rId3"/>
                <a:stretch>
                  <a:fillRect l="-1417" t="-15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0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Chapitre 4: Les statistiques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IV. Résumé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95332" y="256027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33950" y="1421110"/>
            <a:ext cx="8819856" cy="5481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98552" y="595532"/>
            <a:ext cx="174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du caractère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1842449" y="2851393"/>
            <a:ext cx="219258" cy="21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8740817" y="2878800"/>
            <a:ext cx="219258" cy="21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984319" y="3070568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minimale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869912" y="3098058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maximale</a:t>
            </a:r>
            <a:endParaRPr lang="fr-FR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617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729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333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937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049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653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260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372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4976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580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8692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5296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6"/>
            <a:endCxn id="8" idx="2"/>
          </p:cNvCxnSpPr>
          <p:nvPr/>
        </p:nvCxnSpPr>
        <p:spPr>
          <a:xfrm>
            <a:off x="2061707" y="2961022"/>
            <a:ext cx="6679110" cy="274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903023" y="2865096"/>
            <a:ext cx="219258" cy="2192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/>
          <p:cNvSpPr/>
          <p:nvPr/>
        </p:nvSpPr>
        <p:spPr>
          <a:xfrm>
            <a:off x="7028073" y="2865096"/>
            <a:ext cx="219258" cy="21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4190279" y="2851393"/>
            <a:ext cx="219258" cy="21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/>
          <p:cNvSpPr txBox="1"/>
          <p:nvPr/>
        </p:nvSpPr>
        <p:spPr>
          <a:xfrm>
            <a:off x="5554571" y="3229879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Médiane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80287" y="2988429"/>
                <a:ext cx="1355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87" y="2988429"/>
                <a:ext cx="135528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7137702" y="2468395"/>
            <a:ext cx="0" cy="18923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00210" y="2468395"/>
            <a:ext cx="0" cy="18923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96044" y="3000207"/>
                <a:ext cx="1355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44" y="3000207"/>
                <a:ext cx="135528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4299908" y="4152900"/>
            <a:ext cx="2837794" cy="1270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3461" y="4157588"/>
            <a:ext cx="280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Écart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interquartile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52078" y="2468395"/>
            <a:ext cx="0" cy="275130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44864" y="2468395"/>
            <a:ext cx="1860" cy="294180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022256" y="5023820"/>
            <a:ext cx="6824468" cy="17214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84851" y="5097153"/>
            <a:ext cx="280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</a:rPr>
              <a:t>Étendue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982728" y="2475795"/>
            <a:ext cx="2317180" cy="125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315658" y="2487993"/>
            <a:ext cx="1688105" cy="408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988295" y="2487993"/>
            <a:ext cx="1149407" cy="113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79355" y="2500529"/>
            <a:ext cx="1665508" cy="770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68838" y="2106463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68" name="TextBox 67"/>
          <p:cNvSpPr txBox="1"/>
          <p:nvPr/>
        </p:nvSpPr>
        <p:spPr>
          <a:xfrm>
            <a:off x="4971764" y="2118827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69" name="TextBox 68"/>
          <p:cNvSpPr txBox="1"/>
          <p:nvPr/>
        </p:nvSpPr>
        <p:spPr>
          <a:xfrm>
            <a:off x="6379721" y="2130999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70" name="TextBox 69"/>
          <p:cNvSpPr txBox="1"/>
          <p:nvPr/>
        </p:nvSpPr>
        <p:spPr>
          <a:xfrm>
            <a:off x="7787679" y="2143574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11" grpId="0"/>
      <p:bldP spid="12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43" grpId="0"/>
      <p:bldP spid="53" grpId="0"/>
      <p:bldP spid="67" grpId="0"/>
      <p:bldP spid="68" grpId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16 page 171: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38" y="1486119"/>
            <a:ext cx="7209524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34 page 172: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833" y="508029"/>
            <a:ext cx="5533333" cy="5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DS - Espace: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2800" dirty="0" smtClean="0"/>
              <a:t>Tableur: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267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13 page 170: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7699" y="2045495"/>
            <a:ext cx="4818201" cy="2782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389189"/>
            <a:ext cx="4368443" cy="1845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610798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Maire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7294032" y="167616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Opposition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5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60 page 176: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43" y="1270000"/>
            <a:ext cx="5285714" cy="37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33" y="0"/>
            <a:ext cx="5333333" cy="4914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556" y="283493"/>
            <a:ext cx="628524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1. Sur </a:t>
            </a:r>
            <a:r>
              <a:rPr lang="fr-FR" dirty="0"/>
              <a:t>l’axe des abscisses, on doit lire la </a:t>
            </a:r>
            <a:r>
              <a:rPr lang="fr-FR" dirty="0" smtClean="0"/>
              <a:t>distance de </a:t>
            </a:r>
            <a:r>
              <a:rPr lang="fr-FR" dirty="0"/>
              <a:t>livraison en kilomètres, sur l’axe des ordonnées </a:t>
            </a:r>
            <a:r>
              <a:rPr lang="fr-FR" dirty="0" smtClean="0"/>
              <a:t>on ne </a:t>
            </a:r>
            <a:r>
              <a:rPr lang="fr-FR" dirty="0"/>
              <a:t>doit rien lire, les effectifs sont déterminés en </a:t>
            </a:r>
            <a:r>
              <a:rPr lang="fr-FR" dirty="0" smtClean="0"/>
              <a:t>dénombrant le </a:t>
            </a:r>
            <a:r>
              <a:rPr lang="fr-FR" dirty="0"/>
              <a:t>nombres de carreaux dans chaque rectangle.</a:t>
            </a:r>
          </a:p>
        </p:txBody>
      </p:sp>
    </p:spTree>
    <p:extLst>
      <p:ext uri="{BB962C8B-B14F-4D97-AF65-F5344CB8AC3E}">
        <p14:creationId xmlns:p14="http://schemas.microsoft.com/office/powerpoint/2010/main" val="4238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64 page 176: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185" y="609600"/>
            <a:ext cx="5616955" cy="4399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92" y="1611739"/>
            <a:ext cx="5460580" cy="46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Devoir Maison: Mardi 1</a:t>
            </a:r>
            <a:r>
              <a:rPr lang="fr-FR" baseline="30000" dirty="0" smtClean="0"/>
              <a:t>er</a:t>
            </a:r>
            <a:r>
              <a:rPr lang="fr-FR" dirty="0" smtClean="0"/>
              <a:t> décembre</a:t>
            </a:r>
            <a:r>
              <a:rPr lang="en-US" dirty="0" smtClean="0"/>
              <a:t> 9h00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7334" y="1462089"/>
            <a:ext cx="8596668" cy="3880773"/>
          </a:xfrm>
        </p:spPr>
        <p:txBody>
          <a:bodyPr/>
          <a:lstStyle/>
          <a:p>
            <a:endParaRPr lang="fr-FR" dirty="0" smtClean="0"/>
          </a:p>
          <a:p>
            <a:r>
              <a:rPr lang="fr-FR" sz="2400" smtClean="0"/>
              <a:t>Exercice 71 </a:t>
            </a:r>
            <a:r>
              <a:rPr lang="fr-FR" sz="2400" dirty="0" smtClean="0"/>
              <a:t>page 178:</a:t>
            </a:r>
          </a:p>
          <a:p>
            <a:endParaRPr lang="fr-FR" sz="2400" dirty="0" smtClean="0"/>
          </a:p>
          <a:p>
            <a:r>
              <a:rPr lang="fr-FR" sz="2400" dirty="0"/>
              <a:t>Exercice 72 page 178: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172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suite…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7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4: </a:t>
            </a:r>
            <a:r>
              <a:rPr lang="fr-FR" dirty="0"/>
              <a:t>Les statistiques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72" y="2160589"/>
            <a:ext cx="7994746" cy="2303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73" y="2332456"/>
            <a:ext cx="11395269" cy="17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70C0"/>
                </a:solidFill>
              </a:rPr>
              <a:t>population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désigne l’ensemble sur lequel porte l’étude statistique.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0070C0"/>
                </a:solidFill>
              </a:rPr>
              <a:t>individu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est un élément de cette population.</a:t>
            </a:r>
            <a:endParaRPr lang="fr-FR" sz="2000" dirty="0"/>
          </a:p>
          <a:p>
            <a:r>
              <a:rPr lang="fr-FR" sz="2000" dirty="0" smtClean="0"/>
              <a:t>L’</a:t>
            </a:r>
            <a:r>
              <a:rPr lang="fr-FR" sz="2000" dirty="0"/>
              <a:t>e</a:t>
            </a:r>
            <a:r>
              <a:rPr lang="fr-FR" sz="2000" dirty="0" smtClean="0"/>
              <a:t>nsemble des données recueillies s’appelle la</a:t>
            </a: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série statistique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La série statistique énumère des propriétés des individus de la population, appelés </a:t>
            </a:r>
            <a:r>
              <a:rPr lang="fr-FR" sz="2000" b="1" dirty="0" smtClean="0">
                <a:solidFill>
                  <a:srgbClr val="0070C0"/>
                </a:solidFill>
              </a:rPr>
              <a:t>caractères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Un caractère peut être </a:t>
            </a:r>
            <a:r>
              <a:rPr lang="fr-FR" sz="2000" b="1" dirty="0" smtClean="0">
                <a:solidFill>
                  <a:srgbClr val="00B050"/>
                </a:solidFill>
              </a:rPr>
              <a:t>quantitatif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smtClean="0"/>
              <a:t>ou </a:t>
            </a:r>
            <a:r>
              <a:rPr lang="fr-FR" sz="2000" b="1" dirty="0" smtClean="0">
                <a:solidFill>
                  <a:srgbClr val="FF0000"/>
                </a:solidFill>
              </a:rPr>
              <a:t>qualitatif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Un caractère quantitatif peut être </a:t>
            </a:r>
            <a:r>
              <a:rPr lang="fr-FR" sz="2000" b="1" dirty="0" smtClean="0">
                <a:solidFill>
                  <a:srgbClr val="00B050"/>
                </a:solidFill>
              </a:rPr>
              <a:t>discret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smtClean="0"/>
              <a:t>ou </a:t>
            </a:r>
            <a:r>
              <a:rPr lang="fr-FR" sz="2000" b="1" dirty="0" smtClean="0">
                <a:solidFill>
                  <a:srgbClr val="FF0000"/>
                </a:solidFill>
              </a:rPr>
              <a:t>continu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201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les « petits seconde 8 »   (</a:t>
            </a:r>
            <a:r>
              <a:rPr lang="fr-FR" sz="2400" i="1" dirty="0" smtClean="0"/>
              <a:t>Monsieur </a:t>
            </a:r>
            <a:r>
              <a:rPr lang="fr-FR" sz="2400" i="1" dirty="0" err="1" smtClean="0"/>
              <a:t>Valente</a:t>
            </a:r>
            <a:r>
              <a:rPr lang="fr-FR" sz="2400" dirty="0" smtClean="0"/>
              <a:t>).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8" y="3169693"/>
            <a:ext cx="24955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84825"/>
              </p:ext>
            </p:extLst>
          </p:nvPr>
        </p:nvGraphicFramePr>
        <p:xfrm>
          <a:off x="5190853" y="3608394"/>
          <a:ext cx="3399810" cy="121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905"/>
                <a:gridCol w="1699905"/>
              </a:tblGrid>
              <a:tr h="60536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60536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28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4" y="3667850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5340" y="3668117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les joueurs de la coupe du monde.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nombre de points marqués.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18556"/>
            <a:ext cx="9910545" cy="50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les joueurs du XV de France.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poids des joueurs.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34770" y="3555064"/>
            <a:ext cx="368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[ 77 ; 140 ]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6448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sz="2000" dirty="0" smtClean="0"/>
              <a:t>Dans une série statistique:</a:t>
            </a:r>
          </a:p>
          <a:p>
            <a:pPr lvl="1"/>
            <a:r>
              <a:rPr lang="fr-FR" sz="2000" dirty="0"/>
              <a:t>L</a:t>
            </a:r>
            <a:r>
              <a:rPr lang="fr-FR" sz="2000" dirty="0" smtClean="0"/>
              <a:t>’</a:t>
            </a:r>
            <a:r>
              <a:rPr lang="fr-FR" sz="2000" b="1" dirty="0" smtClean="0">
                <a:solidFill>
                  <a:srgbClr val="0070C0"/>
                </a:solidFill>
              </a:rPr>
              <a:t>effectif d’une valeur </a:t>
            </a:r>
            <a:r>
              <a:rPr lang="fr-FR" sz="2000" dirty="0" smtClean="0"/>
              <a:t>est le nombre d’individus ayant cette valeur.</a:t>
            </a:r>
          </a:p>
          <a:p>
            <a:pPr lvl="1"/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70C0"/>
                </a:solidFill>
              </a:rPr>
              <a:t>fréquence d’une valeur </a:t>
            </a:r>
            <a:r>
              <a:rPr lang="fr-FR" sz="2000" dirty="0" smtClean="0"/>
              <a:t>est le quotient de l’effectif de la valeur par l’effectif total: c’est un nombre compris entre 0 et 1</a:t>
            </a:r>
          </a:p>
          <a:p>
            <a:pPr lvl="1"/>
            <a:r>
              <a:rPr lang="fr-FR" sz="2000" dirty="0" smtClean="0"/>
              <a:t>Les </a:t>
            </a:r>
            <a:r>
              <a:rPr lang="fr-FR" sz="2000" b="1" dirty="0" smtClean="0">
                <a:solidFill>
                  <a:srgbClr val="0070C0"/>
                </a:solidFill>
              </a:rPr>
              <a:t>effectifs cumulés croissants </a:t>
            </a:r>
            <a:r>
              <a:rPr lang="fr-FR" sz="2000" dirty="0" smtClean="0"/>
              <a:t>donnent les effectifs des valeurs inférieures à chaque valeur du caractère.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015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dirty="0" smtClean="0"/>
              <a:t>Date d’envoi du DM </a:t>
            </a:r>
            <a:r>
              <a:rPr lang="fr-FR" dirty="0" err="1" smtClean="0"/>
              <a:t>Algobox</a:t>
            </a:r>
            <a:endParaRPr lang="fr-FR" dirty="0" smtClean="0"/>
          </a:p>
          <a:p>
            <a:pPr lvl="1"/>
            <a:endParaRPr lang="fr-FR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20051"/>
              </p:ext>
            </p:extLst>
          </p:nvPr>
        </p:nvGraphicFramePr>
        <p:xfrm>
          <a:off x="677332" y="2189157"/>
          <a:ext cx="8398428" cy="3725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020"/>
                <a:gridCol w="1637732"/>
                <a:gridCol w="1542197"/>
                <a:gridCol w="1337479"/>
              </a:tblGrid>
              <a:tr h="63949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Effectif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Effectif cumulé</a:t>
                      </a:r>
                      <a:endParaRPr lang="fr-FR" dirty="0"/>
                    </a:p>
                  </a:txBody>
                  <a:tcPr anchor="ctr"/>
                </a:tc>
              </a:tr>
              <a:tr h="5143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 vendredi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4/31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</a:tr>
              <a:tr h="5143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entre vendredi et samedi 20h00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9/31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 anchor="ctr"/>
                </a:tc>
              </a:tr>
              <a:tr h="5143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Entre samedi 20h01 et 00h00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11/31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</a:t>
                      </a:r>
                      <a:endParaRPr lang="fr-FR" dirty="0"/>
                    </a:p>
                  </a:txBody>
                  <a:tcPr anchor="ctr"/>
                </a:tc>
              </a:tr>
              <a:tr h="5143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Entre dimanche et ce</a:t>
                      </a:r>
                      <a:r>
                        <a:rPr lang="fr-FR" baseline="0" dirty="0" smtClean="0"/>
                        <a:t> matin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1/31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 anchor="ctr"/>
                </a:tc>
              </a:tr>
              <a:tr h="5143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 rendu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6/31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</a:t>
                      </a:r>
                      <a:endParaRPr lang="fr-FR" dirty="0"/>
                    </a:p>
                  </a:txBody>
                  <a:tcPr anchor="ctr"/>
                </a:tc>
              </a:tr>
              <a:tr h="5143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0017" y="2812939"/>
            <a:ext cx="135112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6320014" y="3346738"/>
            <a:ext cx="135112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6320014" y="3874027"/>
            <a:ext cx="135112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6313533" y="4349532"/>
            <a:ext cx="135112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6336086" y="5394865"/>
            <a:ext cx="135112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6313533" y="4850113"/>
            <a:ext cx="135112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7818603" y="2812939"/>
            <a:ext cx="12010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7825084" y="3347074"/>
            <a:ext cx="12010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7825084" y="3878400"/>
            <a:ext cx="12010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7818603" y="4349532"/>
            <a:ext cx="12010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7818603" y="4872525"/>
            <a:ext cx="12010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7818603" y="5398524"/>
            <a:ext cx="12010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0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</Words>
  <Application>Microsoft Office PowerPoint</Application>
  <PresentationFormat>Widescreen</PresentationFormat>
  <Paragraphs>173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Trebuchet MS</vt:lpstr>
      <vt:lpstr>Wingdings 3</vt:lpstr>
      <vt:lpstr>Facet</vt:lpstr>
      <vt:lpstr>Seconde 8 Chapitre 4: Les statistiques</vt:lpstr>
      <vt:lpstr>Chapitre 4: Les statistiques</vt:lpstr>
      <vt:lpstr>Chapitre 4: Les statistiques</vt:lpstr>
      <vt:lpstr>I. Vocabulaire</vt:lpstr>
      <vt:lpstr>I. Vocabulaire</vt:lpstr>
      <vt:lpstr>I. Vocabulaire</vt:lpstr>
      <vt:lpstr>I. Vocabulaire</vt:lpstr>
      <vt:lpstr>I. Vocabulaire</vt:lpstr>
      <vt:lpstr>I. Vocabulaire</vt:lpstr>
      <vt:lpstr>II. Indicateurs de position</vt:lpstr>
      <vt:lpstr>II. Indicateurs de position</vt:lpstr>
      <vt:lpstr>II. Indicateurs de position</vt:lpstr>
      <vt:lpstr>II. Indicateurs de position</vt:lpstr>
      <vt:lpstr>II. Indicateurs de position</vt:lpstr>
      <vt:lpstr>II. Indicateurs de position</vt:lpstr>
      <vt:lpstr>II. Indicateurs de position</vt:lpstr>
      <vt:lpstr>II. Indicateurs de position</vt:lpstr>
      <vt:lpstr>III. Indicateurs de dispersion</vt:lpstr>
      <vt:lpstr>III. Indicateurs de dispersion</vt:lpstr>
      <vt:lpstr>IV. Résumé</vt:lpstr>
      <vt:lpstr>Exercice 16 page 171:</vt:lpstr>
      <vt:lpstr>Exercice 34 page 172:</vt:lpstr>
      <vt:lpstr>DS - Espace:</vt:lpstr>
      <vt:lpstr>Exercice 13 page 170:</vt:lpstr>
      <vt:lpstr>Exercice 60 page 176:</vt:lpstr>
      <vt:lpstr>Exercice 64 page 176:</vt:lpstr>
      <vt:lpstr>Devoir Maison: Mardi 1er décembre 9h00</vt:lpstr>
      <vt:lpstr>La suite…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402</cp:revision>
  <cp:lastPrinted>2015-11-09T09:22:23Z</cp:lastPrinted>
  <dcterms:created xsi:type="dcterms:W3CDTF">2015-08-30T19:31:28Z</dcterms:created>
  <dcterms:modified xsi:type="dcterms:W3CDTF">2015-11-24T20:24:14Z</dcterms:modified>
</cp:coreProperties>
</file>