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24"/>
  </p:notesMasterIdLst>
  <p:handoutMasterIdLst>
    <p:handoutMasterId r:id="rId25"/>
  </p:handoutMasterIdLst>
  <p:sldIdLst>
    <p:sldId id="256" r:id="rId2"/>
    <p:sldId id="352" r:id="rId3"/>
    <p:sldId id="305" r:id="rId4"/>
    <p:sldId id="434" r:id="rId5"/>
    <p:sldId id="435" r:id="rId6"/>
    <p:sldId id="436" r:id="rId7"/>
    <p:sldId id="445" r:id="rId8"/>
    <p:sldId id="437" r:id="rId9"/>
    <p:sldId id="438" r:id="rId10"/>
    <p:sldId id="439" r:id="rId11"/>
    <p:sldId id="444" r:id="rId12"/>
    <p:sldId id="443" r:id="rId13"/>
    <p:sldId id="440" r:id="rId14"/>
    <p:sldId id="442" r:id="rId15"/>
    <p:sldId id="446" r:id="rId16"/>
    <p:sldId id="447" r:id="rId17"/>
    <p:sldId id="449" r:id="rId18"/>
    <p:sldId id="450" r:id="rId19"/>
    <p:sldId id="441" r:id="rId20"/>
    <p:sldId id="448" r:id="rId21"/>
    <p:sldId id="451" r:id="rId22"/>
    <p:sldId id="452" r:id="rId23"/>
  </p:sldIdLst>
  <p:sldSz cx="12192000" cy="6858000"/>
  <p:notesSz cx="9144000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E0D1"/>
    <a:srgbClr val="20E200"/>
    <a:srgbClr val="41FF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19" autoAdjust="0"/>
    <p:restoredTop sz="92998" autoAdjust="0"/>
  </p:normalViewPr>
  <p:slideViewPr>
    <p:cSldViewPr snapToGrid="0">
      <p:cViewPr varScale="1">
        <p:scale>
          <a:sx n="69" d="100"/>
          <a:sy n="69" d="100"/>
        </p:scale>
        <p:origin x="8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962400" cy="344091"/>
          </a:xfrm>
          <a:prstGeom prst="rect">
            <a:avLst/>
          </a:prstGeom>
        </p:spPr>
        <p:txBody>
          <a:bodyPr vert="horz" lIns="91413" tIns="45707" rIns="91413" bIns="45707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7" y="3"/>
            <a:ext cx="3962400" cy="344091"/>
          </a:xfrm>
          <a:prstGeom prst="rect">
            <a:avLst/>
          </a:prstGeom>
        </p:spPr>
        <p:txBody>
          <a:bodyPr vert="horz" lIns="91413" tIns="45707" rIns="91413" bIns="45707" rtlCol="0"/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13" tIns="45707" rIns="91413" bIns="45707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7" y="6513910"/>
            <a:ext cx="3962400" cy="344090"/>
          </a:xfrm>
          <a:prstGeom prst="rect">
            <a:avLst/>
          </a:prstGeom>
        </p:spPr>
        <p:txBody>
          <a:bodyPr vert="horz" lIns="91413" tIns="45707" rIns="91413" bIns="45707" rtlCol="0" anchor="b"/>
          <a:lstStyle>
            <a:lvl1pPr algn="r">
              <a:defRPr sz="1200"/>
            </a:lvl1pPr>
          </a:lstStyle>
          <a:p>
            <a:fld id="{F44DC291-E35A-4491-AF89-F9BD8858AD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5211672"/>
      </p:ext>
    </p:extLst>
  </p:cSld>
  <p:clrMap bg1="lt1" tx1="dk1" bg2="lt2" tx2="dk2" accent1="accent1" accent2="accent2" accent3="accent3" accent4="accent4" accent5="accent5" accent6="accent6" hlink="hlink" folHlink="folHlink"/>
  <p:hf sldNum="0"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962400" cy="344091"/>
          </a:xfrm>
          <a:prstGeom prst="rect">
            <a:avLst/>
          </a:prstGeom>
        </p:spPr>
        <p:txBody>
          <a:bodyPr vert="horz" lIns="91413" tIns="45707" rIns="91413" bIns="45707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7" y="3"/>
            <a:ext cx="3962400" cy="344091"/>
          </a:xfrm>
          <a:prstGeom prst="rect">
            <a:avLst/>
          </a:prstGeom>
        </p:spPr>
        <p:txBody>
          <a:bodyPr vert="horz" lIns="91413" tIns="45707" rIns="91413" bIns="45707" rtlCol="0"/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3" tIns="45707" rIns="91413" bIns="45707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13" tIns="45707" rIns="91413" bIns="4570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13" tIns="45707" rIns="91413" bIns="45707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7" y="6513910"/>
            <a:ext cx="3962400" cy="344090"/>
          </a:xfrm>
          <a:prstGeom prst="rect">
            <a:avLst/>
          </a:prstGeom>
        </p:spPr>
        <p:txBody>
          <a:bodyPr vert="horz" lIns="91413" tIns="45707" rIns="91413" bIns="45707" rtlCol="0" anchor="b"/>
          <a:lstStyle>
            <a:lvl1pPr algn="r">
              <a:defRPr sz="1200"/>
            </a:lvl1pPr>
          </a:lstStyle>
          <a:p>
            <a:fld id="{793F514F-A7C8-427B-A303-21D3C5AE99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9203764"/>
      </p:ext>
    </p:extLst>
  </p:cSld>
  <p:clrMap bg1="lt1" tx1="dk1" bg2="lt2" tx2="dk2" accent1="accent1" accent2="accent2" accent3="accent3" accent4="accent4" accent5="accent5" accent6="accent6" hlink="hlink" folHlink="folHlink"/>
  <p:hf sldNum="0"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72893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37228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73944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87728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55800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90826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68208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28388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78579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29422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0653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37686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41767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0802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90133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337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93064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22472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53100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7169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8354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04/09/2015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9572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04/09/2015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7619922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04/09/2015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‹N°›</a:t>
            </a:fld>
            <a:endParaRPr lang="fr-F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1587055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04/09/2015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4054065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04/09/2015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68261127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04/09/2015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6622732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04/09/2015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7322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04/09/2015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1459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04/09/2015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152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04/09/2015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2227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04/09/2015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5928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04/09/2015</a:t>
            </a:r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8895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04/09/2015</a:t>
            </a:r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0522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04/09/2015</a:t>
            </a:r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9860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04/09/2015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1163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04/09/2015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4647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04/09/2015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A61E259-A82A-4652-B66A-7488AC197E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2507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4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1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2.png"/><Relationship Id="rId9" Type="http://schemas.openxmlformats.org/officeDocument/2006/relationships/image" Target="../media/image5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0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Seconde 8</a:t>
            </a:r>
            <a:br>
              <a:rPr lang="fr-FR" dirty="0" smtClean="0"/>
            </a:br>
            <a:r>
              <a:rPr lang="fr-FR" sz="3600" dirty="0" smtClean="0"/>
              <a:t>Chapitre 10</a:t>
            </a:r>
            <a:r>
              <a:rPr lang="fr-FR" sz="3600" dirty="0"/>
              <a:t>: Echantillonnage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M. FELT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0911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II. Intervalle de fluctuation</a:t>
            </a:r>
            <a:endParaRPr lang="fr-F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07024" y="1483677"/>
            <a:ext cx="8596668" cy="4740247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fr-FR" sz="2000" b="1" dirty="0" smtClean="0"/>
              <a:t>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10</a:t>
            </a:fld>
            <a:endParaRPr lang="fr-FR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7043" y="3828517"/>
            <a:ext cx="3865322" cy="26133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914400" y="2053494"/>
                <a:ext cx="3107747" cy="369332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fr-FR" dirty="0" smtClean="0"/>
                  <a:t> la proportion théorique</a:t>
                </a:r>
                <a:endParaRPr lang="fr-FR" dirty="0"/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2053494"/>
                <a:ext cx="3107747" cy="369332"/>
              </a:xfrm>
              <a:prstGeom prst="rect">
                <a:avLst/>
              </a:prstGeom>
              <a:blipFill rotWithShape="0">
                <a:blip r:embed="rId4"/>
                <a:stretch>
                  <a:fillRect t="-9677" b="-22581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Connecteur droit avec flèche 10"/>
          <p:cNvCxnSpPr>
            <a:stCxn id="9" idx="3"/>
          </p:cNvCxnSpPr>
          <p:nvPr/>
        </p:nvCxnSpPr>
        <p:spPr>
          <a:xfrm flipV="1">
            <a:off x="4022147" y="1870931"/>
            <a:ext cx="3752099" cy="367229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/>
              <p:cNvSpPr txBox="1"/>
              <p:nvPr/>
            </p:nvSpPr>
            <p:spPr>
              <a:xfrm>
                <a:off x="899555" y="2684420"/>
                <a:ext cx="3107747" cy="369332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fr-FR" dirty="0" smtClean="0"/>
                  <a:t> la taille de l’échantillon </a:t>
                </a:r>
                <a:endParaRPr lang="fr-FR" dirty="0"/>
              </a:p>
            </p:txBody>
          </p:sp>
        </mc:Choice>
        <mc:Fallback xmlns="">
          <p:sp>
            <p:nvSpPr>
              <p:cNvPr id="18" name="ZoneText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55" y="2684420"/>
                <a:ext cx="3107747" cy="369332"/>
              </a:xfrm>
              <a:prstGeom prst="rect">
                <a:avLst/>
              </a:prstGeom>
              <a:blipFill rotWithShape="0">
                <a:blip r:embed="rId5"/>
                <a:stretch>
                  <a:fillRect t="-7937" b="-20635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Imag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74246" y="1037417"/>
            <a:ext cx="3878119" cy="2589623"/>
          </a:xfrm>
          <a:prstGeom prst="rect">
            <a:avLst/>
          </a:prstGeom>
        </p:spPr>
      </p:pic>
      <p:cxnSp>
        <p:nvCxnSpPr>
          <p:cNvPr id="22" name="Connecteur droit avec flèche 21"/>
          <p:cNvCxnSpPr>
            <a:stCxn id="9" idx="3"/>
          </p:cNvCxnSpPr>
          <p:nvPr/>
        </p:nvCxnSpPr>
        <p:spPr>
          <a:xfrm>
            <a:off x="4022147" y="2238160"/>
            <a:ext cx="3752099" cy="238464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111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II. Intervalle de fluctuation</a:t>
            </a:r>
            <a:endParaRPr lang="fr-F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07024" y="1483677"/>
            <a:ext cx="8596668" cy="4740247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fr-FR" sz="2000" b="1" dirty="0" smtClean="0"/>
              <a:t>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11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059" y="1307437"/>
            <a:ext cx="3095625" cy="473392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8087" y="1389987"/>
            <a:ext cx="3019425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33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II. Intervalle de fluctuation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707024" y="1483677"/>
                <a:ext cx="8596668" cy="4740247"/>
              </a:xfrm>
            </p:spPr>
            <p:txBody>
              <a:bodyPr>
                <a:normAutofit/>
              </a:bodyPr>
              <a:lstStyle/>
              <a:p>
                <a:r>
                  <a:rPr lang="fr-FR" sz="2000" u="sng" dirty="0" smtClean="0"/>
                  <a:t>II.1. Définition:</a:t>
                </a:r>
              </a:p>
              <a:p>
                <a:r>
                  <a:rPr lang="fr-FR" sz="2000" dirty="0" smtClean="0"/>
                  <a:t>Dans une population, on note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fr-FR" sz="2000" dirty="0" smtClean="0"/>
                  <a:t> la proportion théorique d’individus ayant un caractère donné.</a:t>
                </a:r>
                <a:endParaRPr lang="fr-FR" sz="2000" dirty="0"/>
              </a:p>
              <a:p>
                <a:r>
                  <a:rPr lang="fr-FR" sz="2000" dirty="0" smtClean="0"/>
                  <a:t>On considère un échantillon de taille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fr-FR" sz="2000" dirty="0" smtClean="0"/>
                  <a:t> dans cette population et on calcule la fréquence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fr-FR" sz="2000" dirty="0" smtClean="0"/>
                  <a:t> de cet échantillon.</a:t>
                </a:r>
              </a:p>
              <a:p>
                <a:r>
                  <a:rPr lang="fr-FR" sz="2000" dirty="0" smtClean="0"/>
                  <a:t>Si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≥25</m:t>
                    </m:r>
                  </m:oMath>
                </a14:m>
                <a:r>
                  <a:rPr lang="fr-FR" sz="2000" dirty="0" smtClean="0"/>
                  <a:t> 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0,2≤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≤0,8</m:t>
                    </m:r>
                  </m:oMath>
                </a14:m>
                <a:r>
                  <a:rPr lang="fr-FR" sz="2000" dirty="0" smtClean="0"/>
                  <a:t> alors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fr-FR" sz="2000" dirty="0" smtClean="0"/>
                  <a:t> appartient à l’intervalle </a:t>
                </a:r>
                <a:r>
                  <a:rPr lang="en-US" sz="2000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sz="2000" b="0" i="1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sz="2000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20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b="1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000" b="1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000" b="1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</m:rad>
                          </m:den>
                        </m:f>
                        <m:r>
                          <a:rPr lang="en-US" sz="20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0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20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000" b="1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000" b="1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000" b="1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r>
                  <a:rPr lang="en-US" sz="2200" b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fr-FR" sz="2000" dirty="0" smtClean="0"/>
                  <a:t>dans environ 95% des cas. </a:t>
                </a:r>
                <a:endParaRPr lang="en-US" sz="2200" b="1" dirty="0" smtClean="0">
                  <a:solidFill>
                    <a:srgbClr val="0070C0"/>
                  </a:solidFill>
                </a:endParaRPr>
              </a:p>
              <a:p>
                <a:pPr marL="457200" lvl="1" indent="0">
                  <a:buNone/>
                </a:pPr>
                <a:r>
                  <a:rPr lang="fr-FR" sz="2000" b="1" dirty="0" smtClean="0"/>
                  <a:t>              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7024" y="1483677"/>
                <a:ext cx="8596668" cy="4740247"/>
              </a:xfrm>
              <a:blipFill rotWithShape="0">
                <a:blip r:embed="rId3"/>
                <a:stretch>
                  <a:fillRect l="-355" t="-7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12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1435100" y="4749800"/>
                <a:ext cx="8039100" cy="4616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fr-FR" sz="2400" dirty="0" smtClean="0"/>
                  <a:t> est appelé </a:t>
                </a:r>
                <a:r>
                  <a:rPr lang="fr-FR" sz="2400" dirty="0" smtClean="0">
                    <a:solidFill>
                      <a:srgbClr val="FFC000"/>
                    </a:solidFill>
                  </a:rPr>
                  <a:t>intervalle de fluctuation au seuil de 95%</a:t>
                </a:r>
                <a:r>
                  <a:rPr lang="fr-FR" sz="2400" dirty="0" smtClean="0"/>
                  <a:t>.</a:t>
                </a:r>
                <a:endParaRPr lang="fr-FR" sz="2400" dirty="0"/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100" y="4749800"/>
                <a:ext cx="8039100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76" t="-8974" b="-26923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719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II. Intervalle de fluctuation</a:t>
            </a:r>
            <a:endParaRPr lang="fr-F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07024" y="1483677"/>
            <a:ext cx="8596668" cy="4740247"/>
          </a:xfrm>
        </p:spPr>
        <p:txBody>
          <a:bodyPr>
            <a:normAutofit/>
          </a:bodyPr>
          <a:lstStyle/>
          <a:p>
            <a:r>
              <a:rPr lang="fr-FR" sz="2000" u="sng" smtClean="0"/>
              <a:t>II.2. Prise de décision:</a:t>
            </a:r>
          </a:p>
          <a:p>
            <a:pPr marL="457200" lvl="1" indent="0">
              <a:buNone/>
            </a:pPr>
            <a:r>
              <a:rPr lang="fr-FR" sz="2000" b="1" smtClean="0"/>
              <a:t>              </a:t>
            </a:r>
            <a:endParaRPr lang="fr-FR" sz="2000" b="1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13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au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81350688"/>
                  </p:ext>
                </p:extLst>
              </p:nvPr>
            </p:nvGraphicFramePr>
            <p:xfrm>
              <a:off x="954058" y="2487656"/>
              <a:ext cx="8609043" cy="31790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69681"/>
                    <a:gridCol w="2869681"/>
                    <a:gridCol w="2869681"/>
                  </a:tblGrid>
                  <a:tr h="995146">
                    <a:tc>
                      <a:txBody>
                        <a:bodyPr/>
                        <a:lstStyle/>
                        <a:p>
                          <a:pPr algn="ctr"/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fr-FR" b="1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oMath>
                          </a14:m>
                          <a:r>
                            <a:rPr lang="fr-FR" dirty="0" smtClean="0"/>
                            <a:t> est connue</a:t>
                          </a:r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fr-FR" b="1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oMath>
                          </a14:m>
                          <a:r>
                            <a:rPr lang="fr-FR" dirty="0" smtClean="0"/>
                            <a:t> est supposée</a:t>
                          </a:r>
                          <a:endParaRPr lang="fr-FR" dirty="0"/>
                        </a:p>
                      </a:txBody>
                      <a:tcPr anchor="ctr"/>
                    </a:tc>
                  </a:tr>
                  <a:tr h="99514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𝐼</m:t>
                                </m:r>
                              </m:oMath>
                            </m:oMathPara>
                          </a14:m>
                          <a:endParaRPr lang="fr-FR" sz="3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On n’a pas de raison de considérer que l’échantillon n’est pas représentatif.</a:t>
                          </a:r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On n’a pas de raison de remettre en cause la valeur de </a:t>
                          </a:r>
                          <a14:m>
                            <m:oMath xmlns:m="http://schemas.openxmlformats.org/officeDocument/2006/math">
                              <m:r>
                                <a:rPr lang="fr-FR" b="1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oMath>
                          </a14:m>
                          <a:r>
                            <a:rPr lang="fr-FR" dirty="0" smtClean="0"/>
                            <a:t>.</a:t>
                          </a:r>
                          <a:endParaRPr lang="fr-FR" dirty="0"/>
                        </a:p>
                      </a:txBody>
                      <a:tcPr anchor="ctr"/>
                    </a:tc>
                  </a:tr>
                  <a:tr h="995146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m:rPr>
                                    <m:nor/>
                                  </m:rPr>
                                  <a:rPr lang="en-US" sz="32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fr-FR" sz="3200" smtClean="0"/>
                                  <m:t>∉</m:t>
                                </m:r>
                                <m:r>
                                  <m:rPr>
                                    <m:nor/>
                                  </m:rPr>
                                  <a:rPr lang="en-US" sz="3200" b="0" i="0" smtClean="0"/>
                                  <m:t> 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𝐼</m:t>
                                </m:r>
                              </m:oMath>
                            </m:oMathPara>
                          </a14:m>
                          <a:endParaRPr lang="fr-FR" sz="3200" dirty="0"/>
                        </a:p>
                        <a:p>
                          <a:pPr algn="ctr"/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On considère l’échantillon non représentatif</a:t>
                          </a:r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On rejette la valeur de </a:t>
                          </a:r>
                          <a14:m>
                            <m:oMath xmlns:m="http://schemas.openxmlformats.org/officeDocument/2006/math">
                              <m:r>
                                <a:rPr lang="fr-FR" b="1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oMath>
                          </a14:m>
                          <a:r>
                            <a:rPr lang="fr-FR" dirty="0" smtClean="0"/>
                            <a:t> avec un risque d’erreur de 5%.</a:t>
                          </a:r>
                          <a:endParaRPr lang="fr-FR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au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81350688"/>
                  </p:ext>
                </p:extLst>
              </p:nvPr>
            </p:nvGraphicFramePr>
            <p:xfrm>
              <a:off x="954058" y="2487656"/>
              <a:ext cx="8609043" cy="31790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69681"/>
                    <a:gridCol w="2869681"/>
                    <a:gridCol w="2869681"/>
                  </a:tblGrid>
                  <a:tr h="995146">
                    <a:tc>
                      <a:txBody>
                        <a:bodyPr/>
                        <a:lstStyle/>
                        <a:p>
                          <a:pPr algn="ctr"/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00212" t="-613" r="-100849" b="-2251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00212" t="-613" r="-849" b="-225153"/>
                          </a:stretch>
                        </a:blipFill>
                      </a:tcPr>
                    </a:tc>
                  </a:tr>
                  <a:tr h="118872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12" t="-83673" r="-200849" b="-872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On n’a pas de raison de considérer que l’échantillon n’est pas représentatif.</a:t>
                          </a:r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00212" t="-83673" r="-849" b="-87245"/>
                          </a:stretch>
                        </a:blipFill>
                      </a:tcPr>
                    </a:tc>
                  </a:tr>
                  <a:tr h="995146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12" t="-220859" r="-200849" b="-49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On considère l’échantillon non représentatif</a:t>
                          </a:r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00212" t="-220859" r="-849" b="-490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ZoneTexte 4"/>
          <p:cNvSpPr txBox="1"/>
          <p:nvPr/>
        </p:nvSpPr>
        <p:spPr>
          <a:xfrm>
            <a:off x="3867929" y="2553435"/>
            <a:ext cx="2761471" cy="850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3877843" y="3557414"/>
            <a:ext cx="2751557" cy="10399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882800" y="4717964"/>
            <a:ext cx="2746599" cy="8834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6758041" y="2553435"/>
            <a:ext cx="2761471" cy="850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6758040" y="3557414"/>
            <a:ext cx="2761471" cy="10399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fr-FR" dirty="0" smtClean="0"/>
          </a:p>
        </p:txBody>
      </p:sp>
      <p:sp>
        <p:nvSpPr>
          <p:cNvPr id="12" name="ZoneTexte 11"/>
          <p:cNvSpPr txBox="1"/>
          <p:nvPr/>
        </p:nvSpPr>
        <p:spPr>
          <a:xfrm>
            <a:off x="6758041" y="4734588"/>
            <a:ext cx="2761471" cy="850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890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19 page 196:</a:t>
            </a:r>
            <a:endParaRPr lang="fr-F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07024" y="1483677"/>
            <a:ext cx="8596668" cy="4740247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fr-FR" sz="2000" b="1" dirty="0" smtClean="0"/>
              <a:t>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14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1483677"/>
            <a:ext cx="4429125" cy="78105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024" y="2264727"/>
            <a:ext cx="4429125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97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22 page 196:</a:t>
            </a:r>
            <a:endParaRPr lang="fr-F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07024" y="1483677"/>
            <a:ext cx="8596668" cy="4740247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fr-FR" sz="2000" b="1" dirty="0" smtClean="0"/>
              <a:t>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15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7" y="1301115"/>
            <a:ext cx="5250957" cy="9086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357187" y="2404210"/>
                <a:ext cx="4064000" cy="6463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u="sng" dirty="0" smtClean="0"/>
                  <a:t>Probabilité théorique: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b="1" i="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obtenir</m:t>
                      </m:r>
                      <m:r>
                        <m:rPr>
                          <m:nor/>
                        </m:rPr>
                        <a:rPr lang="en-US" b="1" i="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1" i="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un</m:t>
                      </m:r>
                      <m:r>
                        <m:rPr>
                          <m:nor/>
                        </m:rPr>
                        <a:rPr lang="en-US" b="1" i="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1" i="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nombre</m:t>
                      </m:r>
                      <m:r>
                        <m:rPr>
                          <m:nor/>
                        </m:rPr>
                        <a:rPr lang="en-US" b="1" i="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1" i="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pair</m:t>
                      </m:r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fr-FR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fr-FR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fr-FR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87" y="2404210"/>
                <a:ext cx="4064000" cy="646331"/>
              </a:xfrm>
              <a:prstGeom prst="rect">
                <a:avLst/>
              </a:prstGeom>
              <a:blipFill rotWithShape="0">
                <a:blip r:embed="rId4"/>
                <a:stretch>
                  <a:fillRect l="-1198" t="-4630" b="-7407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357187" y="3150161"/>
                <a:ext cx="4064000" cy="6463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u="sng" dirty="0" smtClean="0"/>
                  <a:t>Taille échantillon: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𝟓𝟎𝟎𝟎</m:t>
                      </m:r>
                    </m:oMath>
                  </m:oMathPara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87" y="3150161"/>
                <a:ext cx="4064000" cy="646331"/>
              </a:xfrm>
              <a:prstGeom prst="rect">
                <a:avLst/>
              </a:prstGeom>
              <a:blipFill rotWithShape="0">
                <a:blip r:embed="rId5"/>
                <a:stretch>
                  <a:fillRect l="-1198" t="-5556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/>
              <p:cNvSpPr txBox="1"/>
              <p:nvPr/>
            </p:nvSpPr>
            <p:spPr>
              <a:xfrm>
                <a:off x="357187" y="3893697"/>
                <a:ext cx="4064000" cy="149560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u="sng" dirty="0" smtClean="0"/>
                  <a:t>Intervalle de fluctuation: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=[</m:t>
                      </m:r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𝟓𝟎𝟎𝟎</m:t>
                              </m:r>
                            </m:e>
                          </m:rad>
                        </m:den>
                      </m:f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b="1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1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1" i="1" dirty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𝟓𝟎𝟎𝟎</m:t>
                              </m:r>
                            </m:e>
                          </m:rad>
                        </m:den>
                      </m:f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fr-FR" b="1" dirty="0" smtClean="0">
                  <a:solidFill>
                    <a:schemeClr val="tx1"/>
                  </a:solidFill>
                </a:endParaRPr>
              </a:p>
              <a:p>
                <a:endParaRPr lang="en-US" b="1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US" b="1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=[</m:t>
                      </m:r>
                      <m:r>
                        <a:rPr lang="fr-FR" b="1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fr-FR" b="1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r-FR" b="1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𝟒𝟖𝟓</m:t>
                      </m:r>
                      <m:r>
                        <a:rPr lang="fr-FR" b="1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 ; </m:t>
                      </m:r>
                      <m:r>
                        <a:rPr lang="fr-FR" b="1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fr-FR" b="1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r-FR" b="1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𝟓𝟏𝟓</m:t>
                      </m:r>
                      <m:r>
                        <a:rPr lang="fr-FR" b="1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fr-FR" b="1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87" y="3893697"/>
                <a:ext cx="4064000" cy="1495602"/>
              </a:xfrm>
              <a:prstGeom prst="rect">
                <a:avLst/>
              </a:prstGeom>
              <a:blipFill rotWithShape="0">
                <a:blip r:embed="rId6"/>
                <a:stretch>
                  <a:fillRect l="-1198" t="-2429" b="-3239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/>
              <p:cNvSpPr txBox="1"/>
              <p:nvPr/>
            </p:nvSpPr>
            <p:spPr>
              <a:xfrm>
                <a:off x="357187" y="5522960"/>
                <a:ext cx="4064000" cy="89537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u="sng" dirty="0" smtClean="0"/>
                  <a:t>Fréquence observée: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b="1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𝟐𝟑𝟕𝟓</m:t>
                          </m:r>
                        </m:num>
                        <m:den>
                          <m:r>
                            <a:rPr lang="en-US" b="1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𝟓𝟎𝟎𝟎</m:t>
                          </m:r>
                        </m:den>
                      </m:f>
                      <m:r>
                        <a:rPr lang="en-US" b="1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𝟒𝟕𝟓</m:t>
                      </m:r>
                    </m:oMath>
                  </m:oMathPara>
                </a14:m>
                <a:endParaRPr lang="en-US" b="1" i="1" dirty="0" smtClean="0">
                  <a:solidFill>
                    <a:schemeClr val="accent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ZoneText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87" y="5522960"/>
                <a:ext cx="4064000" cy="895373"/>
              </a:xfrm>
              <a:prstGeom prst="rect">
                <a:avLst/>
              </a:prstGeom>
              <a:blipFill rotWithShape="0">
                <a:blip r:embed="rId7"/>
                <a:stretch>
                  <a:fillRect l="-1198" t="-4027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6558663" y="2404210"/>
                <a:ext cx="4064000" cy="6463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u="sng" dirty="0" smtClean="0"/>
                  <a:t>Conclusion: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m:rPr>
                          <m:nor/>
                        </m:rPr>
                        <a:rPr lang="fr-FR"/>
                        <m:t>∉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𝑰</m:t>
                      </m:r>
                    </m:oMath>
                  </m:oMathPara>
                </a14:m>
                <a:endParaRPr lang="en-US" b="1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8663" y="2404210"/>
                <a:ext cx="4064000" cy="646331"/>
              </a:xfrm>
              <a:prstGeom prst="rect">
                <a:avLst/>
              </a:prstGeom>
              <a:blipFill rotWithShape="0">
                <a:blip r:embed="rId8"/>
                <a:stretch>
                  <a:fillRect l="-1196" t="-4630" b="-7407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ZoneTexte 14"/>
          <p:cNvSpPr txBox="1"/>
          <p:nvPr/>
        </p:nvSpPr>
        <p:spPr>
          <a:xfrm>
            <a:off x="6558663" y="3032444"/>
            <a:ext cx="4064000" cy="646331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On peut dire avec un risque d’erreur de 5% que le dé est truqué.</a:t>
            </a:r>
            <a:endParaRPr lang="en-US" b="1" i="1" dirty="0" smtClean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197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31 page 197:</a:t>
            </a:r>
            <a:endParaRPr lang="fr-F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07024" y="1483677"/>
            <a:ext cx="8596668" cy="4740247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fr-FR" sz="2000" b="1" dirty="0" smtClean="0"/>
              <a:t>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16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357187" y="1642210"/>
                <a:ext cx="4064000" cy="6463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u="sng" dirty="0" smtClean="0"/>
                  <a:t>Probabilité supposée: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fr-FR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fr-FR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</m:oMath>
                  </m:oMathPara>
                </a14:m>
                <a:endParaRPr lang="fr-FR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87" y="1642210"/>
                <a:ext cx="4064000" cy="646331"/>
              </a:xfrm>
              <a:prstGeom prst="rect">
                <a:avLst/>
              </a:prstGeom>
              <a:blipFill rotWithShape="0">
                <a:blip r:embed="rId3"/>
                <a:stretch>
                  <a:fillRect l="-1198" t="-4630" b="-3704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357187" y="2388161"/>
                <a:ext cx="4064000" cy="6463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u="sng" dirty="0" smtClean="0"/>
                  <a:t>Taille échantillon: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𝟐𝟎𝟎</m:t>
                      </m:r>
                    </m:oMath>
                  </m:oMathPara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87" y="2388161"/>
                <a:ext cx="4064000" cy="646331"/>
              </a:xfrm>
              <a:prstGeom prst="rect">
                <a:avLst/>
              </a:prstGeom>
              <a:blipFill rotWithShape="0">
                <a:blip r:embed="rId4"/>
                <a:stretch>
                  <a:fillRect l="-1198" t="-5556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/>
              <p:cNvSpPr txBox="1"/>
              <p:nvPr/>
            </p:nvSpPr>
            <p:spPr>
              <a:xfrm>
                <a:off x="357187" y="3131697"/>
                <a:ext cx="4064000" cy="149560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u="sng" dirty="0" smtClean="0"/>
                  <a:t>Intervalle de fluctuation: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=[</m:t>
                      </m:r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𝟐𝟎𝟎</m:t>
                              </m:r>
                            </m:e>
                          </m:rad>
                        </m:den>
                      </m:f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b="1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1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1" i="1" dirty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𝟎𝟎</m:t>
                              </m:r>
                            </m:e>
                          </m:rad>
                        </m:den>
                      </m:f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fr-FR" b="1" dirty="0" smtClean="0">
                  <a:solidFill>
                    <a:schemeClr val="tx1"/>
                  </a:solidFill>
                </a:endParaRPr>
              </a:p>
              <a:p>
                <a:endParaRPr lang="en-US" b="1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US" b="1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=[</m:t>
                      </m:r>
                      <m:r>
                        <a:rPr lang="fr-FR" b="1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fr-FR" b="1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1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𝟏𝟑𝟗</m:t>
                      </m:r>
                      <m:r>
                        <a:rPr lang="fr-FR" b="1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; </m:t>
                      </m:r>
                      <m:r>
                        <a:rPr lang="fr-FR" b="1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fr-FR" b="1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𝟐𝟖𝟏</m:t>
                      </m:r>
                      <m:r>
                        <a:rPr lang="fr-FR" b="1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fr-FR" b="1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87" y="3131697"/>
                <a:ext cx="4064000" cy="1495602"/>
              </a:xfrm>
              <a:prstGeom prst="rect">
                <a:avLst/>
              </a:prstGeom>
              <a:blipFill rotWithShape="0">
                <a:blip r:embed="rId5"/>
                <a:stretch>
                  <a:fillRect l="-1198" t="-2429" b="-3239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/>
              <p:cNvSpPr txBox="1"/>
              <p:nvPr/>
            </p:nvSpPr>
            <p:spPr>
              <a:xfrm>
                <a:off x="357187" y="4760960"/>
                <a:ext cx="4064000" cy="89537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u="sng" dirty="0" smtClean="0"/>
                  <a:t>Fréquence observée: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b="1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𝟐𝟔</m:t>
                          </m:r>
                        </m:num>
                        <m:den>
                          <m:r>
                            <a:rPr lang="en-US" b="1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𝟐𝟎𝟎</m:t>
                          </m:r>
                        </m:den>
                      </m:f>
                      <m:r>
                        <a:rPr lang="en-US" b="1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𝟏𝟑</m:t>
                      </m:r>
                    </m:oMath>
                  </m:oMathPara>
                </a14:m>
                <a:endParaRPr lang="en-US" b="1" i="1" dirty="0" smtClean="0">
                  <a:solidFill>
                    <a:schemeClr val="accent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ZoneText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87" y="4760960"/>
                <a:ext cx="4064000" cy="895373"/>
              </a:xfrm>
              <a:prstGeom prst="rect">
                <a:avLst/>
              </a:prstGeom>
              <a:blipFill rotWithShape="0">
                <a:blip r:embed="rId6"/>
                <a:stretch>
                  <a:fillRect l="-1198" t="-4027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6126863" y="3477041"/>
                <a:ext cx="4064000" cy="6463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u="sng" dirty="0" smtClean="0"/>
                  <a:t>Conclusion: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m:rPr>
                          <m:nor/>
                        </m:rPr>
                        <a:rPr lang="fr-FR"/>
                        <m:t>∉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𝑰</m:t>
                      </m:r>
                    </m:oMath>
                  </m:oMathPara>
                </a14:m>
                <a:endParaRPr lang="en-US" b="1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863" y="3477041"/>
                <a:ext cx="4064000" cy="646331"/>
              </a:xfrm>
              <a:prstGeom prst="rect">
                <a:avLst/>
              </a:prstGeom>
              <a:blipFill rotWithShape="0">
                <a:blip r:embed="rId7"/>
                <a:stretch>
                  <a:fillRect l="-1046" t="-4630" b="-7407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ZoneTexte 14"/>
          <p:cNvSpPr txBox="1"/>
          <p:nvPr/>
        </p:nvSpPr>
        <p:spPr>
          <a:xfrm>
            <a:off x="6126863" y="4105275"/>
            <a:ext cx="4064000" cy="92333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On peut dire avec un risque d’erreur de 5% que l’affirmation de la chaîne est fausse.</a:t>
            </a:r>
            <a:endParaRPr lang="en-US" b="1" i="1" dirty="0" smtClean="0">
              <a:latin typeface="Cambria Math" panose="02040503050406030204" pitchFamily="18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26863" y="767129"/>
            <a:ext cx="5390828" cy="208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49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28 page 197</a:t>
            </a:r>
            <a:endParaRPr lang="fr-F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07024" y="1483677"/>
            <a:ext cx="8596668" cy="4740247"/>
          </a:xfrm>
        </p:spPr>
        <p:txBody>
          <a:bodyPr>
            <a:normAutofit/>
          </a:bodyPr>
          <a:lstStyle/>
          <a:p>
            <a:endParaRPr lang="fr-FR" sz="2000" u="sng" dirty="0"/>
          </a:p>
          <a:p>
            <a:endParaRPr lang="fr-FR" sz="2000" u="sng" dirty="0" smtClean="0"/>
          </a:p>
          <a:p>
            <a:pPr marL="457200" lvl="1" indent="0">
              <a:buNone/>
            </a:pPr>
            <a:r>
              <a:rPr lang="fr-FR" sz="2000" b="1" dirty="0" smtClean="0"/>
              <a:t>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17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64" y="1243950"/>
            <a:ext cx="5358245" cy="4124043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6065268" y="934638"/>
            <a:ext cx="5461713" cy="1200329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u="sng" dirty="0" smtClean="0"/>
              <a:t>1.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Au premier coup d’œil, il semble que les faces 4 et 6 ont une fréquence d’apparition bien différente des autres.</a:t>
            </a:r>
            <a:endParaRPr lang="fr-FR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6065267" y="2374694"/>
                <a:ext cx="5461713" cy="10464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u="sng" dirty="0" smtClean="0"/>
                  <a:t>2.</a:t>
                </a:r>
              </a:p>
              <a:p>
                <a:r>
                  <a:rPr lang="fr-FR" b="1" dirty="0" smtClean="0">
                    <a:solidFill>
                      <a:srgbClr val="0070C0"/>
                    </a:solidFill>
                  </a:rPr>
                  <a:t>Si le dé n’est pas truqué la fréquence d’apparition des faces est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fr-FR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fr-FR" b="1" dirty="0" smtClean="0">
                    <a:solidFill>
                      <a:srgbClr val="0070C0"/>
                    </a:solidFill>
                  </a:rPr>
                  <a:t>.</a:t>
                </a:r>
                <a:endParaRPr lang="fr-FR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5267" y="2374694"/>
                <a:ext cx="5461713" cy="1046440"/>
              </a:xfrm>
              <a:prstGeom prst="rect">
                <a:avLst/>
              </a:prstGeom>
              <a:blipFill rotWithShape="0">
                <a:blip r:embed="rId4"/>
                <a:stretch>
                  <a:fillRect l="-891" t="-3468" b="-1734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ZoneTexte 9"/>
          <p:cNvSpPr txBox="1"/>
          <p:nvPr/>
        </p:nvSpPr>
        <p:spPr>
          <a:xfrm>
            <a:off x="6115892" y="4634827"/>
            <a:ext cx="5461713" cy="147732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u="sng" dirty="0" smtClean="0"/>
              <a:t>Conclusion:</a:t>
            </a:r>
            <a:br>
              <a:rPr lang="fr-FR" u="sng" dirty="0" smtClean="0"/>
            </a:br>
            <a:r>
              <a:rPr lang="fr-FR" b="1" dirty="0" smtClean="0">
                <a:solidFill>
                  <a:srgbClr val="0070C0"/>
                </a:solidFill>
              </a:rPr>
              <a:t>Les fréquences d’apparition observées des faces 4 et 6 ne sont pas dans l’intervalle de fluctuation. On peut donc affirmer </a:t>
            </a:r>
            <a:r>
              <a:rPr lang="fr-FR" b="1" dirty="0">
                <a:solidFill>
                  <a:srgbClr val="0070C0"/>
                </a:solidFill>
              </a:rPr>
              <a:t>a</a:t>
            </a:r>
            <a:r>
              <a:rPr lang="fr-FR" b="1" dirty="0" smtClean="0">
                <a:solidFill>
                  <a:srgbClr val="0070C0"/>
                </a:solidFill>
              </a:rPr>
              <a:t>vec un risque d’erreur de 5%, que le dé est truqué.</a:t>
            </a:r>
            <a:endParaRPr lang="fr-FR" u="sng" dirty="0" smtClean="0"/>
          </a:p>
        </p:txBody>
      </p:sp>
    </p:spTree>
    <p:extLst>
      <p:ext uri="{BB962C8B-B14F-4D97-AF65-F5344CB8AC3E}">
        <p14:creationId xmlns:p14="http://schemas.microsoft.com/office/powerpoint/2010/main" val="2553804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32 page 197</a:t>
            </a:r>
            <a:endParaRPr lang="fr-F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07024" y="1483677"/>
            <a:ext cx="8596668" cy="4740247"/>
          </a:xfrm>
        </p:spPr>
        <p:txBody>
          <a:bodyPr>
            <a:normAutofit/>
          </a:bodyPr>
          <a:lstStyle/>
          <a:p>
            <a:endParaRPr lang="fr-FR" sz="2000" u="sng" dirty="0"/>
          </a:p>
          <a:p>
            <a:endParaRPr lang="fr-FR" sz="2000" u="sng" dirty="0" smtClean="0"/>
          </a:p>
          <a:p>
            <a:pPr marL="457200" lvl="1" indent="0">
              <a:buNone/>
            </a:pPr>
            <a:r>
              <a:rPr lang="fr-FR" sz="2000" b="1" dirty="0" smtClean="0"/>
              <a:t>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18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964" y="1270000"/>
            <a:ext cx="5379321" cy="212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12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49 page 201</a:t>
            </a:r>
            <a:endParaRPr lang="fr-F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07024" y="1483677"/>
            <a:ext cx="8596668" cy="4740247"/>
          </a:xfrm>
        </p:spPr>
        <p:txBody>
          <a:bodyPr>
            <a:normAutofit/>
          </a:bodyPr>
          <a:lstStyle/>
          <a:p>
            <a:endParaRPr lang="fr-FR" sz="2000" u="sng" dirty="0"/>
          </a:p>
          <a:p>
            <a:endParaRPr lang="fr-FR" sz="2000" u="sng" dirty="0" smtClean="0"/>
          </a:p>
          <a:p>
            <a:pPr marL="457200" lvl="1" indent="0">
              <a:buNone/>
            </a:pPr>
            <a:r>
              <a:rPr lang="fr-FR" sz="2000" b="1" dirty="0" smtClean="0"/>
              <a:t>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19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6545" y="175074"/>
            <a:ext cx="5078989" cy="656468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644" y="1325861"/>
            <a:ext cx="4004563" cy="3426247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43345" y="1219200"/>
            <a:ext cx="4447310" cy="4433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502725" y="1644870"/>
            <a:ext cx="4447310" cy="4433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502725" y="2070540"/>
            <a:ext cx="4149482" cy="73393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502725" y="2743545"/>
            <a:ext cx="4387930" cy="4689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532415" y="3247615"/>
            <a:ext cx="3582385" cy="6201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664551" y="3913109"/>
            <a:ext cx="4226104" cy="3956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583638" y="4380986"/>
            <a:ext cx="4226104" cy="3956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122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Chapitre 10: Echantillonnage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</a:t>
            </a:fld>
            <a:endParaRPr lang="fr-FR" dirty="0"/>
          </a:p>
        </p:txBody>
      </p:sp>
      <p:pic>
        <p:nvPicPr>
          <p:cNvPr id="6" name="Picture 2" descr="https://pixabay.com/static/uploads/photo/2012/04/24/21/13/question-mark-40876_64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253" y="1930400"/>
            <a:ext cx="2133235" cy="316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5886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Devoir Maison</a:t>
            </a:r>
            <a:endParaRPr lang="fr-F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07024" y="1483677"/>
            <a:ext cx="8596668" cy="4740247"/>
          </a:xfrm>
        </p:spPr>
        <p:txBody>
          <a:bodyPr>
            <a:normAutofit/>
          </a:bodyPr>
          <a:lstStyle/>
          <a:p>
            <a:r>
              <a:rPr lang="fr-FR" sz="2000" u="sng" dirty="0" smtClean="0"/>
              <a:t>Exercice 45 page 199</a:t>
            </a:r>
          </a:p>
          <a:p>
            <a:endParaRPr lang="fr-FR" sz="2000" u="sng" dirty="0"/>
          </a:p>
          <a:p>
            <a:r>
              <a:rPr lang="fr-FR" sz="2000" u="sng" dirty="0"/>
              <a:t>Exercice </a:t>
            </a:r>
            <a:r>
              <a:rPr lang="fr-FR" sz="2000" u="sng" dirty="0" smtClean="0"/>
              <a:t>50 </a:t>
            </a:r>
            <a:r>
              <a:rPr lang="fr-FR" sz="2000" u="sng" dirty="0"/>
              <a:t>page 199</a:t>
            </a:r>
          </a:p>
          <a:p>
            <a:endParaRPr lang="fr-FR" sz="2000" u="sng" dirty="0" smtClean="0"/>
          </a:p>
          <a:p>
            <a:pPr marL="457200" lvl="1" indent="0">
              <a:buNone/>
            </a:pPr>
            <a:r>
              <a:rPr lang="fr-FR" sz="2000" b="1" dirty="0" smtClean="0"/>
              <a:t>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975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45 page 199:</a:t>
            </a:r>
            <a:endParaRPr lang="fr-F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07024" y="1469822"/>
            <a:ext cx="8596668" cy="4740247"/>
          </a:xfrm>
        </p:spPr>
        <p:txBody>
          <a:bodyPr>
            <a:normAutofit/>
          </a:bodyPr>
          <a:lstStyle/>
          <a:p>
            <a:endParaRPr lang="fr-FR" sz="2000" u="sng" dirty="0" smtClean="0"/>
          </a:p>
          <a:p>
            <a:pPr marL="457200" lvl="1" indent="0">
              <a:buNone/>
            </a:pPr>
            <a:r>
              <a:rPr lang="fr-FR" sz="2000" b="1" dirty="0" smtClean="0"/>
              <a:t>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21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053" y="170750"/>
            <a:ext cx="4649066" cy="258826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7079" y="359757"/>
            <a:ext cx="4800600" cy="10022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204099" y="2761470"/>
                <a:ext cx="2407159" cy="6463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u="sng" dirty="0" smtClean="0"/>
                  <a:t>Probabilité supposée: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fr-FR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fr-FR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𝟎𝟕</m:t>
                      </m:r>
                    </m:oMath>
                  </m:oMathPara>
                </a14:m>
                <a:endParaRPr lang="fr-FR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99" y="2761470"/>
                <a:ext cx="2407159" cy="646331"/>
              </a:xfrm>
              <a:prstGeom prst="rect">
                <a:avLst/>
              </a:prstGeom>
              <a:blipFill rotWithShape="0">
                <a:blip r:embed="rId5"/>
                <a:stretch>
                  <a:fillRect l="-1763" t="-5556" r="-1511" b="-2778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2764105" y="2772804"/>
                <a:ext cx="2407159" cy="6463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u="sng" dirty="0" smtClean="0"/>
                  <a:t>Taille échantillon: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𝟒𝟎𝟎</m:t>
                      </m:r>
                    </m:oMath>
                  </m:oMathPara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4105" y="2772804"/>
                <a:ext cx="2407159" cy="646331"/>
              </a:xfrm>
              <a:prstGeom prst="rect">
                <a:avLst/>
              </a:prstGeom>
              <a:blipFill rotWithShape="0">
                <a:blip r:embed="rId6"/>
                <a:stretch>
                  <a:fillRect l="-1763" t="-5556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/>
              <p:cNvSpPr txBox="1"/>
              <p:nvPr/>
            </p:nvSpPr>
            <p:spPr>
              <a:xfrm>
                <a:off x="218187" y="3608808"/>
                <a:ext cx="3674940" cy="149560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u="sng" dirty="0" smtClean="0"/>
                  <a:t>Intervalle de fluctuation: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dirty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dirty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b="1" i="1" dirty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=[</m:t>
                      </m:r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𝟎𝟕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𝟒𝟎𝟎</m:t>
                              </m:r>
                            </m:e>
                          </m:rad>
                        </m:den>
                      </m:f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b="1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𝟎𝟕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1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1" i="1" dirty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𝟒𝟎</m:t>
                              </m:r>
                              <m:r>
                                <a:rPr lang="en-US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rad>
                        </m:den>
                      </m:f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fr-FR" b="1" dirty="0" smtClean="0">
                  <a:solidFill>
                    <a:schemeClr val="tx1"/>
                  </a:solidFill>
                </a:endParaRPr>
              </a:p>
              <a:p>
                <a:endParaRPr lang="en-US" b="1" i="1" dirty="0" smtClean="0">
                  <a:solidFill>
                    <a:srgbClr val="FFC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dirty="0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dirty="0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b="1" i="1" dirty="0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r>
                        <a:rPr lang="en-US" b="1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=[</m:t>
                      </m:r>
                      <m:r>
                        <a:rPr lang="fr-FR" b="1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fr-FR" b="1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1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𝟎𝟐</m:t>
                      </m:r>
                      <m:r>
                        <a:rPr lang="fr-FR" b="1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; </m:t>
                      </m:r>
                      <m:r>
                        <a:rPr lang="fr-FR" b="1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fr-FR" b="1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fr-FR" b="1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fr-FR" b="1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187" y="3608808"/>
                <a:ext cx="3674940" cy="1495602"/>
              </a:xfrm>
              <a:prstGeom prst="rect">
                <a:avLst/>
              </a:prstGeom>
              <a:blipFill rotWithShape="0">
                <a:blip r:embed="rId7"/>
                <a:stretch>
                  <a:fillRect l="-1322" t="-2429" b="-3239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/>
              <p:cNvSpPr txBox="1"/>
              <p:nvPr/>
            </p:nvSpPr>
            <p:spPr>
              <a:xfrm>
                <a:off x="202545" y="5296550"/>
                <a:ext cx="2370668" cy="89537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u="sng" dirty="0" smtClean="0"/>
                  <a:t>Fréquence observée: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b="1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𝟑𝟑</m:t>
                          </m:r>
                        </m:num>
                        <m:den>
                          <m:r>
                            <a:rPr lang="en-US" b="1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𝟒𝟎𝟎</m:t>
                          </m:r>
                        </m:den>
                      </m:f>
                      <m:r>
                        <a:rPr lang="en-US" b="1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𝟎𝟖𝟐𝟓</m:t>
                      </m:r>
                    </m:oMath>
                  </m:oMathPara>
                </a14:m>
                <a:endParaRPr lang="en-US" b="1" i="1" dirty="0" smtClean="0">
                  <a:solidFill>
                    <a:schemeClr val="accent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ZoneText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545" y="5296550"/>
                <a:ext cx="2370668" cy="895373"/>
              </a:xfrm>
              <a:prstGeom prst="rect">
                <a:avLst/>
              </a:prstGeom>
              <a:blipFill rotWithShape="0">
                <a:blip r:embed="rId8"/>
                <a:stretch>
                  <a:fillRect l="-1790" t="-4027" r="-1023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6562991" y="1645976"/>
                <a:ext cx="2407159" cy="6463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u="sng" dirty="0" smtClean="0"/>
                  <a:t>Probabilité supposée: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fr-FR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fr-FR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𝟎𝟕</m:t>
                      </m:r>
                    </m:oMath>
                  </m:oMathPara>
                </a14:m>
                <a:endParaRPr lang="fr-FR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2991" y="1645976"/>
                <a:ext cx="2407159" cy="646331"/>
              </a:xfrm>
              <a:prstGeom prst="rect">
                <a:avLst/>
              </a:prstGeom>
              <a:blipFill rotWithShape="0">
                <a:blip r:embed="rId9"/>
                <a:stretch>
                  <a:fillRect l="-2020" t="-4630" r="-1515" b="-3704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9122997" y="1671165"/>
                <a:ext cx="2407159" cy="6463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u="sng" dirty="0" smtClean="0"/>
                  <a:t>Taille échantillon: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𝟔𝟓𝟎</m:t>
                      </m:r>
                    </m:oMath>
                  </m:oMathPara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2997" y="1671165"/>
                <a:ext cx="2407159" cy="646331"/>
              </a:xfrm>
              <a:prstGeom prst="rect">
                <a:avLst/>
              </a:prstGeom>
              <a:blipFill rotWithShape="0">
                <a:blip r:embed="rId10"/>
                <a:stretch>
                  <a:fillRect l="-2020" t="-4630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/>
              <p:cNvSpPr txBox="1"/>
              <p:nvPr/>
            </p:nvSpPr>
            <p:spPr>
              <a:xfrm>
                <a:off x="6577079" y="2410184"/>
                <a:ext cx="3716848" cy="121860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u="sng" dirty="0" smtClean="0"/>
                  <a:t>Intervalle de fluctuation: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dirty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dirty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b="1" i="1" dirty="0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=[</m:t>
                      </m:r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𝟎𝟕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𝟔𝟓𝟎</m:t>
                              </m:r>
                            </m:e>
                          </m:rad>
                        </m:den>
                      </m:f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b="1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𝟎𝟕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1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1" i="1" dirty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𝟔𝟓</m:t>
                              </m:r>
                              <m:r>
                                <a:rPr lang="en-US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rad>
                        </m:den>
                      </m:f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fr-FR" b="1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dirty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dirty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b="1" i="1" dirty="0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  <m:r>
                        <a:rPr lang="en-US" b="1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=[</m:t>
                      </m:r>
                      <m:r>
                        <a:rPr lang="fr-FR" b="1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fr-FR" b="1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1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𝟎𝟑</m:t>
                      </m:r>
                      <m:r>
                        <a:rPr lang="fr-FR" b="1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; </m:t>
                      </m:r>
                      <m:r>
                        <a:rPr lang="fr-FR" b="1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fr-FR" b="1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𝟏𝟏</m:t>
                      </m:r>
                      <m:r>
                        <a:rPr lang="fr-FR" b="1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fr-FR" b="1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7079" y="2410184"/>
                <a:ext cx="3716848" cy="1218603"/>
              </a:xfrm>
              <a:prstGeom prst="rect">
                <a:avLst/>
              </a:prstGeom>
              <a:blipFill rotWithShape="0">
                <a:blip r:embed="rId11"/>
                <a:stretch>
                  <a:fillRect l="-1307" t="-2475" b="-3960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/>
              <p:cNvSpPr txBox="1"/>
              <p:nvPr/>
            </p:nvSpPr>
            <p:spPr>
              <a:xfrm>
                <a:off x="6561437" y="3710000"/>
                <a:ext cx="2370668" cy="89537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u="sng" dirty="0" smtClean="0"/>
                  <a:t>Fréquence observée: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b="1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𝟕𝟖</m:t>
                          </m:r>
                        </m:num>
                        <m:den>
                          <m:r>
                            <a:rPr lang="en-US" b="1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𝟔𝟓𝟎</m:t>
                          </m:r>
                        </m:den>
                      </m:f>
                      <m:r>
                        <a:rPr lang="en-US" b="1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en-US" b="1" i="1" dirty="0" smtClean="0">
                  <a:solidFill>
                    <a:schemeClr val="accent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ZoneText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1437" y="3710000"/>
                <a:ext cx="2370668" cy="895373"/>
              </a:xfrm>
              <a:prstGeom prst="rect">
                <a:avLst/>
              </a:prstGeom>
              <a:blipFill rotWithShape="0">
                <a:blip r:embed="rId12"/>
                <a:stretch>
                  <a:fillRect l="-1790" t="-4054" r="-1023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ZoneTexte 17"/>
          <p:cNvSpPr txBox="1"/>
          <p:nvPr/>
        </p:nvSpPr>
        <p:spPr>
          <a:xfrm>
            <a:off x="2800596" y="5289440"/>
            <a:ext cx="3549748" cy="1200329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u="sng" dirty="0" smtClean="0"/>
              <a:t>Conclusion:</a:t>
            </a:r>
            <a:br>
              <a:rPr lang="fr-FR" u="sng" dirty="0" smtClean="0"/>
            </a:br>
            <a:r>
              <a:rPr lang="fr-FR" dirty="0" smtClean="0"/>
              <a:t>On ne peut pas considérer que l’atelier A ne respecte pas le cahier des charges.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6561436" y="4723314"/>
            <a:ext cx="5630564" cy="203132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u="sng" dirty="0" smtClean="0"/>
              <a:t>Conclusion:</a:t>
            </a:r>
            <a:br>
              <a:rPr lang="fr-FR" u="sng" dirty="0" smtClean="0"/>
            </a:br>
            <a:r>
              <a:rPr lang="fr-FR" dirty="0" smtClean="0"/>
              <a:t>La fréquence de composants défectueux observée dans l’atelier B est au dessus de la borne supérieure de l’intervalle de fluctuation au seuil de 95%.</a:t>
            </a:r>
          </a:p>
          <a:p>
            <a:r>
              <a:rPr lang="fr-FR" dirty="0" smtClean="0"/>
              <a:t>On peut donc considérer avec un risque d’erreur de 5% que l’atelier B ne respecte pas le cahier des charges </a:t>
            </a:r>
          </a:p>
        </p:txBody>
      </p:sp>
    </p:spTree>
    <p:extLst>
      <p:ext uri="{BB962C8B-B14F-4D97-AF65-F5344CB8AC3E}">
        <p14:creationId xmlns:p14="http://schemas.microsoft.com/office/powerpoint/2010/main" val="747455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50 page 200:</a:t>
            </a:r>
            <a:endParaRPr lang="fr-F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07024" y="1483677"/>
            <a:ext cx="8596668" cy="4740247"/>
          </a:xfrm>
        </p:spPr>
        <p:txBody>
          <a:bodyPr>
            <a:normAutofit/>
          </a:bodyPr>
          <a:lstStyle/>
          <a:p>
            <a:endParaRPr lang="fr-FR" sz="2000" u="sng" dirty="0" smtClean="0"/>
          </a:p>
          <a:p>
            <a:pPr marL="457200" lvl="1" indent="0">
              <a:buNone/>
            </a:pPr>
            <a:r>
              <a:rPr lang="fr-FR" sz="2000" b="1" dirty="0" smtClean="0"/>
              <a:t>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22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6055" y="120388"/>
            <a:ext cx="4805684" cy="43980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179909" y="1289638"/>
                <a:ext cx="2407159" cy="6463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u="sng" dirty="0" smtClean="0"/>
                  <a:t>Probabilité supposée: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fr-FR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fr-FR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𝟔𝟎</m:t>
                      </m:r>
                    </m:oMath>
                  </m:oMathPara>
                </a14:m>
                <a:endParaRPr lang="fr-FR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909" y="1289638"/>
                <a:ext cx="2407159" cy="646331"/>
              </a:xfrm>
              <a:prstGeom prst="rect">
                <a:avLst/>
              </a:prstGeom>
              <a:blipFill rotWithShape="0">
                <a:blip r:embed="rId4"/>
                <a:stretch>
                  <a:fillRect l="-2020" t="-5556" r="-1515" b="-2778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2888796" y="1291534"/>
                <a:ext cx="2407159" cy="6463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u="sng" dirty="0" smtClean="0"/>
                  <a:t>Taille échantillon: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𝟏𝟎𝟓</m:t>
                      </m:r>
                    </m:oMath>
                  </m:oMathPara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8796" y="1291534"/>
                <a:ext cx="2407159" cy="646331"/>
              </a:xfrm>
              <a:prstGeom prst="rect">
                <a:avLst/>
              </a:prstGeom>
              <a:blipFill rotWithShape="0">
                <a:blip r:embed="rId5"/>
                <a:stretch>
                  <a:fillRect l="-2015" t="-5556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/>
              <p:cNvSpPr txBox="1"/>
              <p:nvPr/>
            </p:nvSpPr>
            <p:spPr>
              <a:xfrm>
                <a:off x="179909" y="2130008"/>
                <a:ext cx="4064000" cy="149560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u="sng" dirty="0" smtClean="0"/>
                  <a:t>Intervalle de fluctuation: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dirty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dirty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b="1" i="1" dirty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=[</m:t>
                      </m:r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𝟏𝟎𝟓</m:t>
                              </m:r>
                            </m:e>
                          </m:rad>
                        </m:den>
                      </m:f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b="1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1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1" i="1" dirty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𝟏𝟎𝟓</m:t>
                              </m:r>
                            </m:e>
                          </m:rad>
                        </m:den>
                      </m:f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fr-FR" b="1" dirty="0" smtClean="0">
                  <a:solidFill>
                    <a:schemeClr val="tx1"/>
                  </a:solidFill>
                </a:endParaRPr>
              </a:p>
              <a:p>
                <a:endParaRPr lang="en-US" b="1" i="1" dirty="0" smtClean="0">
                  <a:solidFill>
                    <a:srgbClr val="FFC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dirty="0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dirty="0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b="1" i="1" dirty="0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r>
                        <a:rPr lang="en-US" b="1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=[</m:t>
                      </m:r>
                      <m:r>
                        <a:rPr lang="fr-FR" b="1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fr-FR" b="1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1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𝟓𝟎𝟐</m:t>
                      </m:r>
                      <m:r>
                        <a:rPr lang="fr-FR" b="1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; </m:t>
                      </m:r>
                      <m:r>
                        <a:rPr lang="fr-FR" b="1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fr-FR" b="1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𝟔𝟗𝟖</m:t>
                      </m:r>
                      <m:r>
                        <a:rPr lang="fr-FR" b="1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fr-FR" b="1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909" y="2130008"/>
                <a:ext cx="4064000" cy="1495602"/>
              </a:xfrm>
              <a:prstGeom prst="rect">
                <a:avLst/>
              </a:prstGeom>
              <a:blipFill rotWithShape="0">
                <a:blip r:embed="rId6"/>
                <a:stretch>
                  <a:fillRect l="-1198" t="-2016" b="-2823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ZoneTexte 11"/>
          <p:cNvSpPr txBox="1"/>
          <p:nvPr/>
        </p:nvSpPr>
        <p:spPr>
          <a:xfrm>
            <a:off x="179909" y="3879873"/>
            <a:ext cx="6433782" cy="1200329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u="sng" dirty="0" smtClean="0"/>
              <a:t>Fréquences observées:</a:t>
            </a:r>
          </a:p>
          <a:p>
            <a:r>
              <a:rPr lang="fr-FR" dirty="0" smtClean="0"/>
              <a:t>Les fréquences des plants malades observées des produits A,B et C sont inférieures à la borne inférieure de l’intervalle de fluctuation au seuil de 95%.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179909" y="5334465"/>
            <a:ext cx="6433782" cy="92333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u="sng" dirty="0" smtClean="0"/>
              <a:t>Conclusion:</a:t>
            </a:r>
          </a:p>
          <a:p>
            <a:r>
              <a:rPr lang="fr-FR" dirty="0" smtClean="0"/>
              <a:t>On peut donc considérer avec un risque d’erreur de 5%, que ces trois produits ont un réel effet.  </a:t>
            </a:r>
          </a:p>
        </p:txBody>
      </p:sp>
    </p:spTree>
    <p:extLst>
      <p:ext uri="{BB962C8B-B14F-4D97-AF65-F5344CB8AC3E}">
        <p14:creationId xmlns:p14="http://schemas.microsoft.com/office/powerpoint/2010/main" val="2453270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I. Échantillon et fluctuation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707024" y="1483677"/>
                <a:ext cx="8596668" cy="474024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fr-FR" sz="2400" u="sng" dirty="0" smtClean="0"/>
                  <a:t>I.1. Notion d’échantillon:</a:t>
                </a:r>
              </a:p>
              <a:p>
                <a:r>
                  <a:rPr lang="fr-FR" sz="2000" dirty="0" smtClean="0"/>
                  <a:t>Définition:</a:t>
                </a:r>
              </a:p>
              <a:p>
                <a:r>
                  <a:rPr lang="fr-FR" sz="2000" dirty="0" smtClean="0"/>
                  <a:t>Un </a:t>
                </a:r>
                <a:r>
                  <a:rPr lang="fr-FR" sz="2000" b="1" dirty="0" smtClean="0">
                    <a:solidFill>
                      <a:srgbClr val="FF0000"/>
                    </a:solidFill>
                  </a:rPr>
                  <a:t>échantillon</a:t>
                </a:r>
                <a:r>
                  <a:rPr lang="fr-FR" sz="2000" dirty="0" smtClean="0"/>
                  <a:t> de taille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fr-FR" sz="2000" dirty="0" smtClean="0"/>
                  <a:t> est constitué des résultats obtenus </a:t>
                </a:r>
                <a:br>
                  <a:rPr lang="fr-FR" sz="2000" dirty="0" smtClean="0"/>
                </a:br>
                <a:r>
                  <a:rPr lang="fr-FR" sz="2000" dirty="0" smtClean="0"/>
                  <a:t>par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fr-FR" sz="2000" dirty="0" smtClean="0"/>
                  <a:t> répétitions indépendantes d’une même </a:t>
                </a:r>
                <a:r>
                  <a:rPr lang="fr-FR" sz="2000" b="1" dirty="0" smtClean="0">
                    <a:solidFill>
                      <a:srgbClr val="00B050"/>
                    </a:solidFill>
                  </a:rPr>
                  <a:t>expérience aléatoire</a:t>
                </a:r>
                <a:r>
                  <a:rPr lang="fr-FR" sz="2000" dirty="0" smtClean="0"/>
                  <a:t>.</a:t>
                </a:r>
                <a:endParaRPr lang="fr-FR" dirty="0"/>
              </a:p>
              <a:p>
                <a:pPr lvl="1"/>
                <a:endParaRPr lang="en-US" sz="2200" b="1" dirty="0" smtClean="0">
                  <a:solidFill>
                    <a:srgbClr val="0070C0"/>
                  </a:solidFill>
                </a:endParaRPr>
              </a:p>
              <a:p>
                <a:pPr marL="457200" lvl="1" indent="0">
                  <a:buNone/>
                </a:pPr>
                <a:r>
                  <a:rPr lang="fr-FR" sz="2000" b="1" dirty="0" smtClean="0"/>
                  <a:t>              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7024" y="1483677"/>
                <a:ext cx="8596668" cy="4740247"/>
              </a:xfrm>
              <a:blipFill rotWithShape="0">
                <a:blip r:embed="rId3"/>
                <a:stretch>
                  <a:fillRect l="-1135" t="-102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3</a:t>
            </a:fld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212" y="3542519"/>
            <a:ext cx="1781175" cy="185737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2274" y="3352800"/>
            <a:ext cx="704418" cy="69818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2226" y="3352799"/>
            <a:ext cx="732274" cy="71300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41313" y="3346298"/>
            <a:ext cx="745187" cy="751667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5756" y="3395841"/>
            <a:ext cx="704418" cy="698184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7850" y="4091494"/>
            <a:ext cx="704418" cy="698184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72525" y="3374965"/>
            <a:ext cx="748821" cy="723000"/>
          </a:xfrm>
          <a:prstGeom prst="rect">
            <a:avLst/>
          </a:prstGeom>
        </p:spPr>
      </p:pic>
      <p:pic>
        <p:nvPicPr>
          <p:cNvPr id="39" name="Image 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26633" y="4100096"/>
            <a:ext cx="748821" cy="723000"/>
          </a:xfrm>
          <a:prstGeom prst="rect">
            <a:avLst/>
          </a:prstGeom>
        </p:spPr>
      </p:pic>
      <p:pic>
        <p:nvPicPr>
          <p:cNvPr id="40" name="Image 3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92961" y="4100946"/>
            <a:ext cx="747713" cy="722150"/>
          </a:xfrm>
          <a:prstGeom prst="rect">
            <a:avLst/>
          </a:prstGeom>
        </p:spPr>
      </p:pic>
      <p:pic>
        <p:nvPicPr>
          <p:cNvPr id="41" name="Image 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6113" y="4112504"/>
            <a:ext cx="704418" cy="698184"/>
          </a:xfrm>
          <a:prstGeom prst="rect">
            <a:avLst/>
          </a:prstGeom>
        </p:spPr>
      </p:pic>
      <p:pic>
        <p:nvPicPr>
          <p:cNvPr id="42" name="Image 4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35690" y="4050984"/>
            <a:ext cx="745187" cy="751667"/>
          </a:xfrm>
          <a:prstGeom prst="rect">
            <a:avLst/>
          </a:prstGeom>
        </p:spPr>
      </p:pic>
      <p:graphicFrame>
        <p:nvGraphicFramePr>
          <p:cNvPr id="17" name="Tableau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4456626"/>
              </p:ext>
            </p:extLst>
          </p:nvPr>
        </p:nvGraphicFramePr>
        <p:xfrm>
          <a:off x="3051002" y="5139871"/>
          <a:ext cx="6223000" cy="1073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5750"/>
                <a:gridCol w="777875"/>
                <a:gridCol w="777875"/>
                <a:gridCol w="777875"/>
                <a:gridCol w="777875"/>
                <a:gridCol w="777875"/>
                <a:gridCol w="777875"/>
              </a:tblGrid>
              <a:tr h="536857">
                <a:tc>
                  <a:txBody>
                    <a:bodyPr/>
                    <a:lstStyle/>
                    <a:p>
                      <a:pPr algn="l"/>
                      <a:r>
                        <a:rPr lang="fr-FR" dirty="0" smtClean="0"/>
                        <a:t>Issue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5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</a:t>
                      </a:r>
                      <a:endParaRPr lang="fr-FR" dirty="0"/>
                    </a:p>
                  </a:txBody>
                  <a:tcPr anchor="ctr"/>
                </a:tc>
              </a:tr>
              <a:tr h="536857">
                <a:tc>
                  <a:txBody>
                    <a:bodyPr/>
                    <a:lstStyle/>
                    <a:p>
                      <a:pPr algn="l"/>
                      <a:r>
                        <a:rPr lang="fr-FR" dirty="0" smtClean="0"/>
                        <a:t>Fréquence</a:t>
                      </a:r>
                      <a:endParaRPr lang="fr-FR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0,2</a:t>
                      </a:r>
                      <a:endParaRPr lang="fr-FR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0,1</a:t>
                      </a:r>
                      <a:endParaRPr lang="fr-FR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0,2</a:t>
                      </a:r>
                      <a:endParaRPr lang="fr-FR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0</a:t>
                      </a:r>
                      <a:endParaRPr lang="fr-FR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0,4</a:t>
                      </a:r>
                      <a:endParaRPr lang="fr-FR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0,1</a:t>
                      </a:r>
                      <a:endParaRPr lang="fr-FR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4750204" y="5768255"/>
            <a:ext cx="450558" cy="3646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3" name="Rectangle 42"/>
          <p:cNvSpPr/>
          <p:nvPr/>
        </p:nvSpPr>
        <p:spPr>
          <a:xfrm>
            <a:off x="5440237" y="5768255"/>
            <a:ext cx="486396" cy="3646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6" name="Rectangle 45"/>
          <p:cNvSpPr/>
          <p:nvPr/>
        </p:nvSpPr>
        <p:spPr>
          <a:xfrm>
            <a:off x="6242308" y="5768255"/>
            <a:ext cx="534141" cy="3646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7" name="Rectangle 46"/>
          <p:cNvSpPr/>
          <p:nvPr/>
        </p:nvSpPr>
        <p:spPr>
          <a:xfrm>
            <a:off x="7044379" y="5767766"/>
            <a:ext cx="512121" cy="3646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8" name="Rectangle 47"/>
          <p:cNvSpPr/>
          <p:nvPr/>
        </p:nvSpPr>
        <p:spPr>
          <a:xfrm>
            <a:off x="7824430" y="5763928"/>
            <a:ext cx="512121" cy="3646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9" name="Rectangle 48"/>
          <p:cNvSpPr/>
          <p:nvPr/>
        </p:nvSpPr>
        <p:spPr>
          <a:xfrm>
            <a:off x="8587316" y="5783316"/>
            <a:ext cx="512121" cy="3646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Rectangle à coins arrondis 21"/>
          <p:cNvSpPr/>
          <p:nvPr/>
        </p:nvSpPr>
        <p:spPr>
          <a:xfrm>
            <a:off x="3822700" y="3286617"/>
            <a:ext cx="4513851" cy="1622696"/>
          </a:xfrm>
          <a:prstGeom prst="roundRect">
            <a:avLst/>
          </a:prstGeom>
          <a:solidFill>
            <a:srgbClr val="FAE0D1">
              <a:alpha val="3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0112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8" grpId="0" animBg="1"/>
      <p:bldP spid="43" grpId="0" animBg="1"/>
      <p:bldP spid="46" grpId="0" animBg="1"/>
      <p:bldP spid="47" grpId="0" animBg="1"/>
      <p:bldP spid="48" grpId="0" animBg="1"/>
      <p:bldP spid="49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I. Échantillon et fluctuation</a:t>
            </a:r>
            <a:endParaRPr lang="fr-F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07024" y="1483677"/>
            <a:ext cx="8596668" cy="47402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u="sng" dirty="0" smtClean="0"/>
              <a:t>Exemple:</a:t>
            </a:r>
          </a:p>
          <a:p>
            <a:r>
              <a:rPr lang="fr-FR" sz="2000" dirty="0" smtClean="0"/>
              <a:t>Sondage:</a:t>
            </a:r>
          </a:p>
          <a:p>
            <a:pPr lvl="1"/>
            <a:endParaRPr lang="en-US" sz="2200" b="1" dirty="0" smtClean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r>
              <a:rPr lang="fr-FR" sz="2000" b="1" dirty="0" smtClean="0"/>
              <a:t>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4</a:t>
            </a:fld>
            <a:endParaRPr lang="fr-FR" dirty="0"/>
          </a:p>
        </p:txBody>
      </p:sp>
      <p:graphicFrame>
        <p:nvGraphicFramePr>
          <p:cNvPr id="17" name="Tableau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0237087"/>
              </p:ext>
            </p:extLst>
          </p:nvPr>
        </p:nvGraphicFramePr>
        <p:xfrm>
          <a:off x="2720801" y="4967648"/>
          <a:ext cx="5256915" cy="1073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1544"/>
                <a:gridCol w="1801455"/>
                <a:gridCol w="1703916"/>
              </a:tblGrid>
              <a:tr h="536857">
                <a:tc>
                  <a:txBody>
                    <a:bodyPr/>
                    <a:lstStyle/>
                    <a:p>
                      <a:pPr algn="l"/>
                      <a:r>
                        <a:rPr lang="fr-FR" dirty="0" smtClean="0"/>
                        <a:t>Issue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</a:tr>
              <a:tr h="536857">
                <a:tc>
                  <a:txBody>
                    <a:bodyPr/>
                    <a:lstStyle/>
                    <a:p>
                      <a:pPr algn="l"/>
                      <a:r>
                        <a:rPr lang="fr-FR" dirty="0" smtClean="0"/>
                        <a:t>Fréquence</a:t>
                      </a:r>
                      <a:endParaRPr lang="fr-FR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793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I. Échantillon et fluctuation</a:t>
            </a:r>
            <a:endParaRPr lang="fr-F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07024" y="1483677"/>
            <a:ext cx="8596668" cy="47402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u="sng" dirty="0" smtClean="0"/>
              <a:t>I.2. Fluctuation d’échantillonnage:</a:t>
            </a:r>
          </a:p>
          <a:p>
            <a:pPr lvl="1"/>
            <a:endParaRPr lang="en-US" sz="2200" b="1" dirty="0" smtClean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r>
              <a:rPr lang="fr-FR" sz="2000" b="1" dirty="0" smtClean="0"/>
              <a:t>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5</a:t>
            </a:fld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211" y="2128506"/>
            <a:ext cx="1781175" cy="1857375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2931" y="2025890"/>
            <a:ext cx="747713" cy="7221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>
                <a:off x="4036689" y="2098325"/>
                <a:ext cx="3314700" cy="485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fr-FR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 dirty="0" smtClean="0">
                            <a:latin typeface="Cambria Math" panose="02040503050406030204" pitchFamily="18" charset="0"/>
                          </a:rPr>
                          <m:t>« </m:t>
                        </m:r>
                        <m:r>
                          <a:rPr lang="fr-FR" i="1" dirty="0" smtClean="0">
                            <a:latin typeface="Cambria Math" panose="02040503050406030204" pitchFamily="18" charset="0"/>
                          </a:rPr>
                          <m:t>𝑜𝑏𝑡𝑒𝑛𝑖𝑟</m:t>
                        </m:r>
                        <m:r>
                          <a:rPr lang="fr-FR" i="1" dirty="0" smtClean="0">
                            <a:latin typeface="Cambria Math" panose="02040503050406030204" pitchFamily="18" charset="0"/>
                          </a:rPr>
                          <m:t> 2 »</m:t>
                        </m:r>
                      </m:e>
                    </m:d>
                    <m:r>
                      <a:rPr lang="fr-FR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≈0.166</m:t>
                    </m:r>
                  </m:oMath>
                </a14:m>
                <a:r>
                  <a:rPr lang="fr-FR" dirty="0" smtClean="0"/>
                  <a:t> </a:t>
                </a:r>
                <a:endParaRPr lang="fr-FR" dirty="0"/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6689" y="2098325"/>
                <a:ext cx="3314700" cy="485197"/>
              </a:xfrm>
              <a:prstGeom prst="rect">
                <a:avLst/>
              </a:prstGeom>
              <a:blipFill rotWithShape="0">
                <a:blip r:embed="rId5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au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77760809"/>
                  </p:ext>
                </p:extLst>
              </p:nvPr>
            </p:nvGraphicFramePr>
            <p:xfrm>
              <a:off x="2950573" y="4433853"/>
              <a:ext cx="8441325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31127"/>
                    <a:gridCol w="1189537"/>
                    <a:gridCol w="1406887"/>
                    <a:gridCol w="1406887"/>
                    <a:gridCol w="1406887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Échantillon de taille 30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err="1" smtClean="0"/>
                            <a:t>Ech</a:t>
                          </a:r>
                          <a:r>
                            <a:rPr lang="fr-FR" dirty="0" smtClean="0"/>
                            <a:t>. 1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err="1" smtClean="0"/>
                            <a:t>Ech</a:t>
                          </a:r>
                          <a:r>
                            <a:rPr lang="fr-FR" dirty="0" smtClean="0"/>
                            <a:t>. 2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Ech.3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Ech.4</a:t>
                          </a: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i="1" dirty="0" smtClean="0">
                                    <a:latin typeface="Cambria Math" panose="02040503050406030204" pitchFamily="18" charset="0"/>
                                  </a:rPr>
                                  <m:t>𝐹𝑟</m:t>
                                </m:r>
                                <m:r>
                                  <a:rPr lang="fr-FR" i="1" dirty="0" smtClean="0">
                                    <a:latin typeface="Cambria Math" panose="02040503050406030204" pitchFamily="18" charset="0"/>
                                  </a:rPr>
                                  <m:t>é</m:t>
                                </m:r>
                                <m:r>
                                  <a:rPr lang="fr-FR" i="1" dirty="0" smtClean="0">
                                    <a:latin typeface="Cambria Math" panose="02040503050406030204" pitchFamily="18" charset="0"/>
                                  </a:rPr>
                                  <m:t>𝑞𝑢𝑒𝑛𝑐𝑒</m:t>
                                </m:r>
                                <m:r>
                                  <a:rPr lang="fr-FR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fr-FR" i="1" dirty="0" smtClean="0">
                                    <a:latin typeface="Cambria Math" panose="02040503050406030204" pitchFamily="18" charset="0"/>
                                  </a:rPr>
                                  <m:t>𝑜𝑏𝑠𝑒𝑟𝑣</m:t>
                                </m:r>
                                <m:r>
                                  <a:rPr lang="fr-FR" i="1" dirty="0" smtClean="0">
                                    <a:latin typeface="Cambria Math" panose="02040503050406030204" pitchFamily="18" charset="0"/>
                                  </a:rPr>
                                  <m:t>é</m:t>
                                </m:r>
                                <m:r>
                                  <a:rPr lang="fr-FR" i="1" dirty="0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fr-FR" i="1" baseline="0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fr-FR" i="1" baseline="0" dirty="0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au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77760809"/>
                  </p:ext>
                </p:extLst>
              </p:nvPr>
            </p:nvGraphicFramePr>
            <p:xfrm>
              <a:off x="2950573" y="4433853"/>
              <a:ext cx="8441325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31127"/>
                    <a:gridCol w="1189537"/>
                    <a:gridCol w="1406887"/>
                    <a:gridCol w="1406887"/>
                    <a:gridCol w="1406887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Échantillon de taille 30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err="1" smtClean="0"/>
                            <a:t>Ech</a:t>
                          </a:r>
                          <a:r>
                            <a:rPr lang="fr-FR" dirty="0" smtClean="0"/>
                            <a:t>. 1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err="1" smtClean="0"/>
                            <a:t>Ech</a:t>
                          </a:r>
                          <a:r>
                            <a:rPr lang="fr-FR" dirty="0" smtClean="0"/>
                            <a:t>. 2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Ech.3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Ech.4</a:t>
                          </a: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402" t="-111475" r="-179477" b="-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7" name="Tableau 2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72794398"/>
                  </p:ext>
                </p:extLst>
              </p:nvPr>
            </p:nvGraphicFramePr>
            <p:xfrm>
              <a:off x="2950574" y="3502971"/>
              <a:ext cx="8441325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31126"/>
                    <a:gridCol w="1189538"/>
                    <a:gridCol w="1406887"/>
                    <a:gridCol w="1406887"/>
                    <a:gridCol w="1406887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Échantillon de taille 3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err="1" smtClean="0"/>
                            <a:t>Ech</a:t>
                          </a:r>
                          <a:r>
                            <a:rPr lang="fr-FR" dirty="0" smtClean="0"/>
                            <a:t>. 1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err="1" smtClean="0"/>
                            <a:t>Ech</a:t>
                          </a:r>
                          <a:r>
                            <a:rPr lang="fr-FR" dirty="0" smtClean="0"/>
                            <a:t>. 2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Ech.3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Ech.4</a:t>
                          </a: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i="1" dirty="0" smtClean="0">
                                    <a:latin typeface="Cambria Math" panose="02040503050406030204" pitchFamily="18" charset="0"/>
                                  </a:rPr>
                                  <m:t>𝐹𝑟</m:t>
                                </m:r>
                                <m:r>
                                  <a:rPr lang="fr-FR" i="1" dirty="0" smtClean="0">
                                    <a:latin typeface="Cambria Math" panose="02040503050406030204" pitchFamily="18" charset="0"/>
                                  </a:rPr>
                                  <m:t>é</m:t>
                                </m:r>
                                <m:r>
                                  <a:rPr lang="fr-FR" i="1" dirty="0" smtClean="0">
                                    <a:latin typeface="Cambria Math" panose="02040503050406030204" pitchFamily="18" charset="0"/>
                                  </a:rPr>
                                  <m:t>𝑞𝑢𝑒𝑛𝑐𝑒</m:t>
                                </m:r>
                                <m:r>
                                  <a:rPr lang="fr-FR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fr-FR" i="1" dirty="0" smtClean="0">
                                    <a:latin typeface="Cambria Math" panose="02040503050406030204" pitchFamily="18" charset="0"/>
                                  </a:rPr>
                                  <m:t>𝑜𝑏𝑠𝑒𝑟𝑣</m:t>
                                </m:r>
                                <m:r>
                                  <a:rPr lang="fr-FR" i="1" dirty="0" smtClean="0">
                                    <a:latin typeface="Cambria Math" panose="02040503050406030204" pitchFamily="18" charset="0"/>
                                  </a:rPr>
                                  <m:t>é</m:t>
                                </m:r>
                                <m:r>
                                  <a:rPr lang="fr-FR" i="1" dirty="0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fr-FR" i="1" baseline="0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fr-FR" i="1" baseline="0" dirty="0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7" name="Tableau 2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72794398"/>
                  </p:ext>
                </p:extLst>
              </p:nvPr>
            </p:nvGraphicFramePr>
            <p:xfrm>
              <a:off x="2950574" y="3502971"/>
              <a:ext cx="8441325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31126"/>
                    <a:gridCol w="1189538"/>
                    <a:gridCol w="1406887"/>
                    <a:gridCol w="1406887"/>
                    <a:gridCol w="1406887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Échantillon de taille 3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err="1" smtClean="0"/>
                            <a:t>Ech</a:t>
                          </a:r>
                          <a:r>
                            <a:rPr lang="fr-FR" dirty="0" smtClean="0"/>
                            <a:t>. 1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err="1" smtClean="0"/>
                            <a:t>Ech</a:t>
                          </a:r>
                          <a:r>
                            <a:rPr lang="fr-FR" dirty="0" smtClean="0"/>
                            <a:t>. 2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Ech.3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Ech.4</a:t>
                          </a: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402" t="-111475" r="-179477" b="-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" name="Tableau 2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06950059"/>
                  </p:ext>
                </p:extLst>
              </p:nvPr>
            </p:nvGraphicFramePr>
            <p:xfrm>
              <a:off x="2950573" y="5364735"/>
              <a:ext cx="8441324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31127"/>
                    <a:gridCol w="1189536"/>
                    <a:gridCol w="1406887"/>
                    <a:gridCol w="1406887"/>
                    <a:gridCol w="1406887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Échantillon de taille 3000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err="1" smtClean="0"/>
                            <a:t>Ech</a:t>
                          </a:r>
                          <a:r>
                            <a:rPr lang="fr-FR" dirty="0" smtClean="0"/>
                            <a:t>. 1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err="1" smtClean="0"/>
                            <a:t>Ech</a:t>
                          </a:r>
                          <a:r>
                            <a:rPr lang="fr-FR" dirty="0" smtClean="0"/>
                            <a:t>. 2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Ech.3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Ech.4</a:t>
                          </a: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i="1" dirty="0" smtClean="0">
                                    <a:latin typeface="Cambria Math" panose="02040503050406030204" pitchFamily="18" charset="0"/>
                                  </a:rPr>
                                  <m:t>𝐹𝑟</m:t>
                                </m:r>
                                <m:r>
                                  <a:rPr lang="fr-FR" i="1" dirty="0" smtClean="0">
                                    <a:latin typeface="Cambria Math" panose="02040503050406030204" pitchFamily="18" charset="0"/>
                                  </a:rPr>
                                  <m:t>é</m:t>
                                </m:r>
                                <m:r>
                                  <a:rPr lang="fr-FR" i="1" dirty="0" smtClean="0">
                                    <a:latin typeface="Cambria Math" panose="02040503050406030204" pitchFamily="18" charset="0"/>
                                  </a:rPr>
                                  <m:t>𝑞𝑢𝑒𝑛𝑐𝑒</m:t>
                                </m:r>
                                <m:r>
                                  <a:rPr lang="fr-FR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fr-FR" i="1" dirty="0" smtClean="0">
                                    <a:latin typeface="Cambria Math" panose="02040503050406030204" pitchFamily="18" charset="0"/>
                                  </a:rPr>
                                  <m:t>𝑜𝑏𝑠𝑒𝑟𝑣</m:t>
                                </m:r>
                                <m:r>
                                  <a:rPr lang="fr-FR" i="1" dirty="0" smtClean="0">
                                    <a:latin typeface="Cambria Math" panose="02040503050406030204" pitchFamily="18" charset="0"/>
                                  </a:rPr>
                                  <m:t>é</m:t>
                                </m:r>
                                <m:r>
                                  <a:rPr lang="fr-FR" i="1" dirty="0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fr-FR" i="1" baseline="0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fr-FR" i="1" baseline="0" dirty="0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8" name="Tableau 2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06950059"/>
                  </p:ext>
                </p:extLst>
              </p:nvPr>
            </p:nvGraphicFramePr>
            <p:xfrm>
              <a:off x="2950573" y="5364735"/>
              <a:ext cx="8441324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31127"/>
                    <a:gridCol w="1189536"/>
                    <a:gridCol w="1406887"/>
                    <a:gridCol w="1406887"/>
                    <a:gridCol w="1406887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Échantillon de taille 3000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err="1" smtClean="0"/>
                            <a:t>Ech</a:t>
                          </a:r>
                          <a:r>
                            <a:rPr lang="fr-FR" dirty="0" smtClean="0"/>
                            <a:t>. 1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err="1" smtClean="0"/>
                            <a:t>Ech</a:t>
                          </a:r>
                          <a:r>
                            <a:rPr lang="fr-FR" dirty="0" smtClean="0"/>
                            <a:t>. 2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Ech.3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Ech.4</a:t>
                          </a: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0">
                          <a:blip r:embed="rId8"/>
                          <a:stretch>
                            <a:fillRect l="-402" t="-109836" r="-179477" b="-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95916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I. Échantillon et fluctuation</a:t>
            </a:r>
            <a:endParaRPr lang="fr-F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07024" y="1483677"/>
            <a:ext cx="8596668" cy="47402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u="sng" dirty="0" smtClean="0"/>
              <a:t>I.2. Fluctuation d’échantillonnage:</a:t>
            </a:r>
          </a:p>
          <a:p>
            <a:r>
              <a:rPr lang="fr-FR" sz="2000" b="1" dirty="0" smtClean="0">
                <a:solidFill>
                  <a:srgbClr val="0070C0"/>
                </a:solidFill>
              </a:rPr>
              <a:t>Plus la taille de l’échantillon est grande</a:t>
            </a:r>
            <a:r>
              <a:rPr lang="fr-FR" sz="2000" dirty="0" smtClean="0"/>
              <a:t>, </a:t>
            </a:r>
            <a:r>
              <a:rPr lang="fr-FR" sz="2000" b="1" dirty="0" smtClean="0">
                <a:solidFill>
                  <a:srgbClr val="FF0000"/>
                </a:solidFill>
              </a:rPr>
              <a:t>moins il y a de fluctuation </a:t>
            </a:r>
            <a:r>
              <a:rPr lang="fr-FR" sz="2000" dirty="0" smtClean="0"/>
              <a:t>de la fréquence observée autour de la proportion théorique.</a:t>
            </a:r>
            <a:endParaRPr lang="fr-FR" sz="2000" dirty="0"/>
          </a:p>
          <a:p>
            <a:pPr marL="0" indent="0">
              <a:buNone/>
            </a:pPr>
            <a:endParaRPr lang="en-US" sz="2200" b="1" dirty="0" smtClean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r>
              <a:rPr lang="fr-FR" sz="2000" b="1" dirty="0" smtClean="0"/>
              <a:t>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6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2711" y="3529143"/>
            <a:ext cx="1781175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48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15 page 195</a:t>
            </a:r>
            <a:endParaRPr lang="fr-F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07024" y="1483677"/>
            <a:ext cx="8596668" cy="474024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200" b="1" dirty="0" smtClean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r>
              <a:rPr lang="fr-FR" sz="2000" b="1" dirty="0" smtClean="0"/>
              <a:t>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7</a:t>
            </a:fld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37" y="1418589"/>
            <a:ext cx="5183517" cy="3483611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6540500" y="839449"/>
            <a:ext cx="4064000" cy="92333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1. </a:t>
            </a:r>
            <a:r>
              <a:rPr lang="fr-FR" u="sng" dirty="0"/>
              <a:t>P</a:t>
            </a:r>
            <a:r>
              <a:rPr lang="fr-FR" u="sng" dirty="0" smtClean="0"/>
              <a:t>opulation concernée: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>
                <a:solidFill>
                  <a:schemeClr val="accent2"/>
                </a:solidFill>
              </a:rPr>
              <a:t>les personnes de 30 à 34 ans vivant dans l’UE.</a:t>
            </a: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558663" y="1881147"/>
            <a:ext cx="4064000" cy="92333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2. </a:t>
            </a:r>
            <a:r>
              <a:rPr lang="fr-FR" u="sng" dirty="0" smtClean="0"/>
              <a:t>Caractère étudié: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>
                <a:solidFill>
                  <a:schemeClr val="accent2"/>
                </a:solidFill>
              </a:rPr>
              <a:t>« la personne a-t-elle achevé ses études supérieures ». </a:t>
            </a:r>
            <a:endParaRPr lang="fr-FR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6540500" y="2954635"/>
                <a:ext cx="4064000" cy="6463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/>
                  <a:t>3. </a:t>
                </a:r>
                <a:r>
                  <a:rPr lang="fr-FR" u="sng" dirty="0" smtClean="0"/>
                  <a:t>Proportion: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b="1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fr-FR" b="1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1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fr-FR" b="1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fr-FR" b="1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𝟑𝟔</m:t>
                      </m:r>
                    </m:oMath>
                  </m:oMathPara>
                </a14:m>
                <a:endParaRPr lang="fr-FR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0500" y="2954635"/>
                <a:ext cx="4064000" cy="646331"/>
              </a:xfrm>
              <a:prstGeom prst="rect">
                <a:avLst/>
              </a:prstGeom>
              <a:blipFill rotWithShape="0">
                <a:blip r:embed="rId4"/>
                <a:stretch>
                  <a:fillRect l="-1196" t="-5556" b="-2778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ZoneTexte 9"/>
          <p:cNvSpPr txBox="1"/>
          <p:nvPr/>
        </p:nvSpPr>
        <p:spPr>
          <a:xfrm>
            <a:off x="6540500" y="3714431"/>
            <a:ext cx="4064000" cy="147732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4. </a:t>
            </a:r>
            <a:r>
              <a:rPr lang="fr-FR" u="sng" dirty="0" smtClean="0"/>
              <a:t>Échantillon:</a:t>
            </a:r>
            <a:r>
              <a:rPr lang="fr-FR" dirty="0" smtClean="0"/>
              <a:t> </a:t>
            </a:r>
            <a:br>
              <a:rPr lang="fr-FR" dirty="0" smtClean="0"/>
            </a:br>
            <a:r>
              <a:rPr lang="fr-FR" dirty="0" smtClean="0">
                <a:solidFill>
                  <a:schemeClr val="accent2"/>
                </a:solidFill>
              </a:rPr>
              <a:t>les personnes de 30 à 34 ans vivant en France</a:t>
            </a:r>
          </a:p>
          <a:p>
            <a:r>
              <a:rPr lang="fr-FR" u="sng" dirty="0" smtClean="0"/>
              <a:t>Taille échantillon: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>
                <a:solidFill>
                  <a:schemeClr val="accent2"/>
                </a:solidFill>
              </a:rPr>
              <a:t>1000</a:t>
            </a:r>
            <a:endParaRPr lang="fr-FR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/>
              <p:cNvSpPr txBox="1"/>
              <p:nvPr/>
            </p:nvSpPr>
            <p:spPr>
              <a:xfrm>
                <a:off x="6540500" y="5281158"/>
                <a:ext cx="4064000" cy="8897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/>
                  <a:t>5. </a:t>
                </a:r>
                <a:r>
                  <a:rPr lang="fr-FR" u="sng" dirty="0" smtClean="0"/>
                  <a:t>Fréquence de l’échantillon: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b="1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fr-FR" b="1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𝟑𝟖𝟎</m:t>
                          </m:r>
                        </m:num>
                        <m:den>
                          <m:r>
                            <a:rPr lang="en-US" b="1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𝟏𝟎𝟎𝟎</m:t>
                          </m:r>
                        </m:den>
                      </m:f>
                      <m:r>
                        <a:rPr lang="en-US" b="1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𝟑𝟖</m:t>
                      </m:r>
                    </m:oMath>
                  </m:oMathPara>
                </a14:m>
                <a:endParaRPr lang="fr-FR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0500" y="5281158"/>
                <a:ext cx="4064000" cy="889731"/>
              </a:xfrm>
              <a:prstGeom prst="rect">
                <a:avLst/>
              </a:prstGeom>
              <a:blipFill rotWithShape="0">
                <a:blip r:embed="rId5"/>
                <a:stretch>
                  <a:fillRect l="-1196" t="-3378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5399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II. Intervalle de fluctuation</a:t>
            </a:r>
            <a:endParaRPr lang="fr-F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07024" y="1483677"/>
            <a:ext cx="8596668" cy="4740247"/>
          </a:xfrm>
        </p:spPr>
        <p:txBody>
          <a:bodyPr>
            <a:normAutofit/>
          </a:bodyPr>
          <a:lstStyle/>
          <a:p>
            <a:r>
              <a:rPr lang="fr-FR" sz="2000" dirty="0" smtClean="0"/>
              <a:t>On lance 100 fois une pièce de monnaie.</a:t>
            </a:r>
            <a:endParaRPr lang="en-US" sz="2200" b="1" dirty="0" smtClean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r>
              <a:rPr lang="fr-FR" sz="2000" b="1" dirty="0" smtClean="0"/>
              <a:t>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8</a:t>
            </a:fld>
            <a:endParaRPr lang="fr-FR"/>
          </a:p>
        </p:txBody>
      </p:sp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343" y="1052513"/>
            <a:ext cx="2789039" cy="148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116" y="2409956"/>
            <a:ext cx="5848350" cy="3905250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1439602" y="3805309"/>
            <a:ext cx="45719" cy="4571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1462461" y="3487809"/>
            <a:ext cx="45719" cy="4571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1501250" y="3900559"/>
            <a:ext cx="45719" cy="4571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1530568" y="3595759"/>
            <a:ext cx="45719" cy="4571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116" y="2429338"/>
            <a:ext cx="5848350" cy="390525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2406" y="2438200"/>
            <a:ext cx="5848350" cy="39052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6725125" y="2982914"/>
                <a:ext cx="2729659" cy="646331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smtClean="0"/>
                  <a:t>Environ 95% des cas se situent entre </a:t>
                </a:r>
                <a14:m>
                  <m:oMath xmlns:m="http://schemas.openxmlformats.org/officeDocument/2006/math">
                    <m:r>
                      <a:rPr lang="fr-FR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fr-FR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fr-FR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fr-FR" dirty="0" smtClean="0"/>
                  <a:t> et </a:t>
                </a:r>
                <a14:m>
                  <m:oMath xmlns:m="http://schemas.openxmlformats.org/officeDocument/2006/math">
                    <m:r>
                      <a:rPr lang="fr-FR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fr-FR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fr-FR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5125" y="2982914"/>
                <a:ext cx="2729659" cy="646331"/>
              </a:xfrm>
              <a:prstGeom prst="rect">
                <a:avLst/>
              </a:prstGeom>
              <a:blipFill rotWithShape="0">
                <a:blip r:embed="rId7"/>
                <a:stretch>
                  <a:fillRect l="-444" t="-4630" b="-12037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6505672" y="4097760"/>
                <a:ext cx="4771928" cy="92333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fr-FR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fr-FR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fr-FR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fr-FR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fr-FR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; </m:t>
                    </m:r>
                    <m:r>
                      <a:rPr lang="fr-FR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fr-FR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fr-FR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r>
                      <a:rPr lang="fr-FR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] </m:t>
                    </m:r>
                  </m:oMath>
                </a14:m>
                <a:r>
                  <a:rPr lang="fr-FR" dirty="0" smtClean="0"/>
                  <a:t>est un intervalle de fluctuation au seuil de 95% des fréquences des échantillons de taille 100.</a:t>
                </a:r>
                <a:endParaRPr lang="fr-FR" dirty="0"/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5672" y="4097760"/>
                <a:ext cx="4771928" cy="923330"/>
              </a:xfrm>
              <a:prstGeom prst="rect">
                <a:avLst/>
              </a:prstGeom>
              <a:blipFill rotWithShape="0">
                <a:blip r:embed="rId8"/>
                <a:stretch>
                  <a:fillRect t="-3247" b="-7792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506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" grpId="0" animBg="1"/>
      <p:bldP spid="9" grpId="0" animBg="1"/>
      <p:bldP spid="10" grpId="0" animBg="1"/>
      <p:bldP spid="11" grpId="0" animBg="1"/>
      <p:bldP spid="13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II. Intervalle de fluctuation</a:t>
            </a:r>
            <a:endParaRPr lang="fr-F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07024" y="1483677"/>
            <a:ext cx="8596668" cy="4740247"/>
          </a:xfrm>
        </p:spPr>
        <p:txBody>
          <a:bodyPr>
            <a:normAutofit/>
          </a:bodyPr>
          <a:lstStyle/>
          <a:p>
            <a:r>
              <a:rPr lang="fr-FR" sz="2000" dirty="0" smtClean="0"/>
              <a:t>On lance 2500 fois une pièce de monnaie.</a:t>
            </a:r>
            <a:endParaRPr lang="en-US" sz="2200" b="1" dirty="0" smtClean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r>
              <a:rPr lang="fr-FR" sz="2000" b="1" dirty="0" smtClean="0"/>
              <a:t>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9</a:t>
            </a:fld>
            <a:endParaRPr lang="fr-FR"/>
          </a:p>
        </p:txBody>
      </p:sp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343" y="1052513"/>
            <a:ext cx="2789039" cy="148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6725125" y="2982914"/>
                <a:ext cx="3079275" cy="646331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smtClean="0"/>
                  <a:t>Environ 95% des cas se situent entre </a:t>
                </a:r>
                <a14:m>
                  <m:oMath xmlns:m="http://schemas.openxmlformats.org/officeDocument/2006/math">
                    <m:r>
                      <a:rPr lang="fr-FR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fr-FR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fr-FR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𝟒𝟖</m:t>
                    </m:r>
                  </m:oMath>
                </a14:m>
                <a:r>
                  <a:rPr lang="fr-FR" dirty="0" smtClean="0"/>
                  <a:t> et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fr-FR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fr-FR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𝟓𝟐</m:t>
                    </m:r>
                  </m:oMath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5125" y="2982914"/>
                <a:ext cx="3079275" cy="646331"/>
              </a:xfrm>
              <a:prstGeom prst="rect">
                <a:avLst/>
              </a:prstGeom>
              <a:blipFill rotWithShape="0">
                <a:blip r:embed="rId4"/>
                <a:stretch>
                  <a:fillRect t="-4630" b="-12037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6505672" y="4097760"/>
                <a:ext cx="4771928" cy="92333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fr-FR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fr-FR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fr-FR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fr-FR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𝟒𝟖</m:t>
                    </m:r>
                    <m:r>
                      <a:rPr lang="fr-FR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; </m:t>
                    </m:r>
                    <m:r>
                      <a:rPr lang="fr-FR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fr-FR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𝟓𝟐</m:t>
                    </m:r>
                    <m:r>
                      <a:rPr lang="fr-FR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] </m:t>
                    </m:r>
                  </m:oMath>
                </a14:m>
                <a:r>
                  <a:rPr lang="fr-FR" dirty="0" smtClean="0"/>
                  <a:t>est un intervalle de fluctuation au seuil de 95% des fréquences des échantillons de taille 2500.</a:t>
                </a:r>
                <a:endParaRPr lang="fr-FR" dirty="0"/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5672" y="4097760"/>
                <a:ext cx="4771928" cy="923330"/>
              </a:xfrm>
              <a:prstGeom prst="rect">
                <a:avLst/>
              </a:prstGeom>
              <a:blipFill rotWithShape="0">
                <a:blip r:embed="rId5"/>
                <a:stretch>
                  <a:fillRect t="-3247" r="-1783" b="-7792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Imag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713" y="2361564"/>
            <a:ext cx="5848350" cy="390525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8607" y="2437455"/>
            <a:ext cx="5648674" cy="3819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19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3" grpId="0" animBg="1"/>
      <p:bldP spid="15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825</Words>
  <Application>Microsoft Office PowerPoint</Application>
  <PresentationFormat>Grand écran</PresentationFormat>
  <Paragraphs>220</Paragraphs>
  <Slides>22</Slides>
  <Notes>21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Cambria Math</vt:lpstr>
      <vt:lpstr>Trebuchet MS</vt:lpstr>
      <vt:lpstr>Wingdings 3</vt:lpstr>
      <vt:lpstr>Facet</vt:lpstr>
      <vt:lpstr>Seconde 8 Chapitre 10: Echantillonnage</vt:lpstr>
      <vt:lpstr>Chapitre 10: Echantillonnage</vt:lpstr>
      <vt:lpstr>I. Échantillon et fluctuation</vt:lpstr>
      <vt:lpstr>I. Échantillon et fluctuation</vt:lpstr>
      <vt:lpstr>I. Échantillon et fluctuation</vt:lpstr>
      <vt:lpstr>I. Échantillon et fluctuation</vt:lpstr>
      <vt:lpstr>Exercice 15 page 195</vt:lpstr>
      <vt:lpstr>II. Intervalle de fluctuation</vt:lpstr>
      <vt:lpstr>II. Intervalle de fluctuation</vt:lpstr>
      <vt:lpstr>II. Intervalle de fluctuation</vt:lpstr>
      <vt:lpstr>II. Intervalle de fluctuation</vt:lpstr>
      <vt:lpstr>II. Intervalle de fluctuation</vt:lpstr>
      <vt:lpstr>II. Intervalle de fluctuation</vt:lpstr>
      <vt:lpstr>Exercice 19 page 196:</vt:lpstr>
      <vt:lpstr>Exercice 22 page 196:</vt:lpstr>
      <vt:lpstr>Exercice 31 page 197:</vt:lpstr>
      <vt:lpstr>Exercice 28 page 197</vt:lpstr>
      <vt:lpstr>Exercice 32 page 197</vt:lpstr>
      <vt:lpstr>Exercice 49 page 201</vt:lpstr>
      <vt:lpstr>Devoir Maison</vt:lpstr>
      <vt:lpstr>Exercice 45 page 199:</vt:lpstr>
      <vt:lpstr>Exercice 50 page 200:</vt:lpstr>
    </vt:vector>
  </TitlesOfParts>
  <Company>Amadeus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Seconde</dc:title>
  <dc:creator>Jean-Louis FELT</dc:creator>
  <cp:lastModifiedBy>Jean-Louis FELT</cp:lastModifiedBy>
  <cp:revision>636</cp:revision>
  <cp:lastPrinted>2015-11-09T09:22:23Z</cp:lastPrinted>
  <dcterms:created xsi:type="dcterms:W3CDTF">2015-08-30T19:31:28Z</dcterms:created>
  <dcterms:modified xsi:type="dcterms:W3CDTF">2016-05-08T17:23:40Z</dcterms:modified>
</cp:coreProperties>
</file>