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33" r:id="rId3"/>
    <p:sldId id="409" r:id="rId4"/>
    <p:sldId id="381" r:id="rId5"/>
    <p:sldId id="382" r:id="rId6"/>
    <p:sldId id="383" r:id="rId7"/>
    <p:sldId id="384" r:id="rId8"/>
    <p:sldId id="438" r:id="rId9"/>
    <p:sldId id="429" r:id="rId10"/>
    <p:sldId id="442" r:id="rId11"/>
    <p:sldId id="443" r:id="rId12"/>
    <p:sldId id="334" r:id="rId13"/>
    <p:sldId id="440" r:id="rId14"/>
    <p:sldId id="444" r:id="rId15"/>
    <p:sldId id="439" r:id="rId16"/>
    <p:sldId id="441" r:id="rId17"/>
    <p:sldId id="447" r:id="rId18"/>
    <p:sldId id="367" r:id="rId19"/>
    <p:sldId id="446" r:id="rId20"/>
    <p:sldId id="448" r:id="rId21"/>
    <p:sldId id="449" r:id="rId22"/>
    <p:sldId id="450" r:id="rId23"/>
    <p:sldId id="451" r:id="rId24"/>
    <p:sldId id="463" r:id="rId25"/>
    <p:sldId id="453" r:id="rId26"/>
    <p:sldId id="465" r:id="rId27"/>
    <p:sldId id="464" r:id="rId28"/>
    <p:sldId id="462" r:id="rId29"/>
    <p:sldId id="455" r:id="rId30"/>
    <p:sldId id="461" r:id="rId31"/>
    <p:sldId id="458" r:id="rId32"/>
    <p:sldId id="459" r:id="rId33"/>
    <p:sldId id="466" r:id="rId34"/>
    <p:sldId id="467" r:id="rId35"/>
    <p:sldId id="468" r:id="rId36"/>
    <p:sldId id="469" r:id="rId37"/>
    <p:sldId id="470" r:id="rId38"/>
    <p:sldId id="471" r:id="rId39"/>
    <p:sldId id="473" r:id="rId40"/>
    <p:sldId id="445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1CA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46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450" y="72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6D73-94A2-48D6-99B7-3721B1CD3CCC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4C1E6-B42A-4325-8E9C-7CCE222440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3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1. Ecrire le cours en insistant sur le fait</a:t>
            </a:r>
            <a:r>
              <a:rPr lang="fr-FR" baseline="0" dirty="0" smtClean="0"/>
              <a:t> que les théorèmes ont été « démontrés » durant l’activité.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29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1. Ecrire le cours en insistant sur le fait</a:t>
            </a:r>
            <a:r>
              <a:rPr lang="fr-FR" baseline="0" dirty="0" smtClean="0"/>
              <a:t> que les théorèmes ont été « démontrés » durant l’activité.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65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1. Ecrire le cours en insistant sur le fait</a:t>
            </a:r>
            <a:r>
              <a:rPr lang="fr-FR" baseline="0" dirty="0" smtClean="0"/>
              <a:t> que les théorèmes ont été « démontrés » durant l’activité.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59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7FA-C457-4527-AE54-7DA697A8466A}" type="datetime1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07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801-2BA8-4BB2-87A7-5C413DF18391}" type="datetime1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7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A9FA-9FDD-4AAC-BBB6-C9B1535D8120}" type="datetime1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66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100-96A5-49E6-9F7A-946D898955DF}" type="datetime1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45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C2E9-B4C2-4E39-8883-DB3B2C9BDBCF}" type="datetime1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93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9F3-4414-454F-8BB0-545963B48103}" type="datetime1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6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0047-CAFE-46F6-A4A2-2EF8B0FE56DB}" type="datetime1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84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7603-75DB-47E9-AED6-49D5B1267AD1}" type="datetime1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2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EDF1-9D17-46A7-9E2F-60C6705D4A57}" type="datetime1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70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B7E-FAD2-429A-B0FD-958248524640}" type="datetime1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23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3A67-43E1-4694-9236-CB8B10754035}" type="datetime1">
              <a:rPr lang="fr-FR" smtClean="0"/>
              <a:t>08/05/2016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1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9205-1F7A-46C7-8662-BE4D5C00A436}" type="datetime1">
              <a:rPr lang="fr-FR" smtClean="0"/>
              <a:t>08/05/2016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8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2E2B-01BC-4A4B-95DA-E1591EB79188}" type="datetime1">
              <a:rPr lang="fr-FR" smtClean="0"/>
              <a:t>08/05/2016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38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E819-14A1-4562-86DF-3D9447991DD2}" type="datetime1">
              <a:rPr lang="fr-FR" smtClean="0"/>
              <a:t>08/05/2016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99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A883-FF7B-4E5A-9FE7-A504E2F168BE}" type="datetime1">
              <a:rPr lang="fr-FR" smtClean="0"/>
              <a:t>08/05/2016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00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A436-AFBB-464E-9059-745E45C3A166}" type="datetime1">
              <a:rPr lang="fr-FR" smtClean="0"/>
              <a:t>08/05/2016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F88D-65A7-49D4-AF9F-B8F7EFCAB33C}" type="datetime1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7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jpeg"/><Relationship Id="rId7" Type="http://schemas.openxmlformats.org/officeDocument/2006/relationships/image" Target="../media/image24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181.pn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jpe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19.jpe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4.jpe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Quatrième 4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9: </a:t>
            </a:r>
            <a:br>
              <a:rPr lang="fr-FR" sz="3600" dirty="0" smtClean="0"/>
            </a:br>
            <a:r>
              <a:rPr lang="fr-FR" sz="3600" dirty="0" smtClean="0"/>
              <a:t>Résolution de problèmes </a:t>
            </a:r>
            <a:br>
              <a:rPr lang="fr-FR" sz="3600" dirty="0" smtClean="0"/>
            </a:br>
            <a:r>
              <a:rPr lang="fr-FR" sz="3600" dirty="0" smtClean="0"/>
              <a:t>Équations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Activité 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77" y="1734615"/>
            <a:ext cx="86963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Activité 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24" y="2083833"/>
            <a:ext cx="8951841" cy="20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Égalité et opérations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478199"/>
            <a:ext cx="9230941" cy="4928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059" y="2268774"/>
            <a:ext cx="4922018" cy="3446918"/>
          </a:xfrm>
          <a:prstGeom prst="rect">
            <a:avLst/>
          </a:prstGeom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2" y="1478199"/>
            <a:ext cx="2283537" cy="22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23" y="3761736"/>
            <a:ext cx="733479" cy="73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940" y="4053906"/>
            <a:ext cx="538944" cy="441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9723" y="3495343"/>
            <a:ext cx="428625" cy="9810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622" y="3495342"/>
            <a:ext cx="4286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Égalité et opérations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/>
                  <a:t>,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2400" dirty="0" smtClean="0"/>
                  <a:t> trois </a:t>
                </a:r>
                <a:r>
                  <a:rPr lang="fr-FR" sz="2400" dirty="0"/>
                  <a:t>nombres relatifs:</a:t>
                </a:r>
                <a:br>
                  <a:rPr lang="fr-FR" sz="2400" dirty="0"/>
                </a:br>
                <a:r>
                  <a:rPr lang="fr-FR" sz="2400" dirty="0" smtClean="0"/>
                  <a:t>		</a:t>
                </a:r>
                <a:r>
                  <a:rPr lang="fr-FR" sz="2400" dirty="0"/>
                  <a:t>Si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/>
                  <a:t>, alors</a:t>
                </a:r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fr-FR" sz="2400" b="1" dirty="0">
                  <a:solidFill>
                    <a:srgbClr val="FF0000"/>
                  </a:solidFill>
                </a:endParaRPr>
              </a:p>
              <a:p>
                <a:endParaRPr lang="fr-FR" sz="2400" dirty="0" smtClean="0">
                  <a:solidFill>
                    <a:srgbClr val="FFC000"/>
                  </a:solidFill>
                </a:endParaRPr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  <a:blipFill rotWithShape="0">
                <a:blip r:embed="rId2"/>
                <a:stretch>
                  <a:fillRect l="-528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844" y="2415654"/>
            <a:ext cx="4922018" cy="3446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20872" y="4139113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872" y="4139113"/>
                <a:ext cx="95534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32562" y="4129307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562" y="4129307"/>
                <a:ext cx="95534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59327" y="4139113"/>
                <a:ext cx="765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327" y="4139113"/>
                <a:ext cx="76582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82981" y="4129307"/>
                <a:ext cx="765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981" y="4129307"/>
                <a:ext cx="76582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59327" y="1869743"/>
            <a:ext cx="1880526" cy="54591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69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Égalité et opérations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/>
                  <a:t>,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2400" dirty="0" smtClean="0"/>
                  <a:t> trois </a:t>
                </a:r>
                <a:r>
                  <a:rPr lang="fr-FR" sz="2400" dirty="0"/>
                  <a:t>nombres relatifs:</a:t>
                </a:r>
                <a:br>
                  <a:rPr lang="fr-FR" sz="2400" dirty="0"/>
                </a:br>
                <a:r>
                  <a:rPr lang="fr-FR" sz="2400" dirty="0" smtClean="0"/>
                  <a:t>		</a:t>
                </a:r>
                <a:r>
                  <a:rPr lang="fr-FR" sz="2400" dirty="0"/>
                  <a:t>Si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/>
                  <a:t>, alors</a:t>
                </a:r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fr-FR" sz="2400" b="1" dirty="0">
                  <a:solidFill>
                    <a:srgbClr val="FF0000"/>
                  </a:solidFill>
                </a:endParaRPr>
              </a:p>
              <a:p>
                <a:endParaRPr lang="fr-FR" sz="2400" dirty="0" smtClean="0">
                  <a:solidFill>
                    <a:srgbClr val="FFC000"/>
                  </a:solidFill>
                </a:endParaRPr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  <a:blipFill rotWithShape="0">
                <a:blip r:embed="rId2"/>
                <a:stretch>
                  <a:fillRect l="-528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844" y="2415654"/>
            <a:ext cx="4922018" cy="3446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20872" y="4139113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872" y="4139113"/>
                <a:ext cx="95534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32562" y="4129307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562" y="4129307"/>
                <a:ext cx="95534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59327" y="4139113"/>
                <a:ext cx="765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327" y="4139113"/>
                <a:ext cx="76582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82981" y="4129307"/>
                <a:ext cx="765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981" y="4129307"/>
                <a:ext cx="76582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98543" y="1865011"/>
            <a:ext cx="1880526" cy="54591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78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Égalité et opérations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 deux nombres relatifs:</a:t>
                </a:r>
                <a:br>
                  <a:rPr lang="fr-FR" sz="2400" dirty="0" smtClean="0"/>
                </a:br>
                <a:r>
                  <a:rPr lang="fr-FR" sz="2400" dirty="0" smtClean="0"/>
                  <a:t>		Si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, alors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 smtClean="0"/>
                  <a:t>		et si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b="1" dirty="0" smtClean="0"/>
                  <a:t> </a:t>
                </a:r>
                <a:r>
                  <a:rPr lang="fr-FR" sz="2400" dirty="0" smtClean="0"/>
                  <a:t>alors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fr-FR" sz="2400" b="1" dirty="0" smtClean="0">
                  <a:solidFill>
                    <a:srgbClr val="FF0000"/>
                  </a:solidFill>
                </a:endParaRPr>
              </a:p>
              <a:p>
                <a:endParaRPr lang="fr-FR" sz="2400" dirty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  <a:blipFill rotWithShape="0">
                <a:blip r:embed="rId2"/>
                <a:stretch>
                  <a:fillRect l="-528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617" y="2798999"/>
            <a:ext cx="4100371" cy="2871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20872" y="4139113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872" y="4139113"/>
                <a:ext cx="95534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32155" y="4139113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55" y="4139113"/>
                <a:ext cx="95534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98543" y="4142954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543" y="4142954"/>
                <a:ext cx="95534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63827" y="4139113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27" y="4139113"/>
                <a:ext cx="95534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16200000">
            <a:off x="3791304" y="4231927"/>
            <a:ext cx="455926" cy="159678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Left Brace 13"/>
          <p:cNvSpPr/>
          <p:nvPr/>
        </p:nvSpPr>
        <p:spPr>
          <a:xfrm rot="16200000">
            <a:off x="6402585" y="4231927"/>
            <a:ext cx="455926" cy="159678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14538" y="5247214"/>
                <a:ext cx="2342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538" y="5247214"/>
                <a:ext cx="234285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54993" y="5226392"/>
                <a:ext cx="2342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993" y="5226392"/>
                <a:ext cx="234285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98543" y="1855617"/>
            <a:ext cx="1442102" cy="4499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5777067" y="1855617"/>
            <a:ext cx="3680831" cy="4499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72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3" grpId="0" animBg="1"/>
      <p:bldP spid="14" grpId="0" animBg="1"/>
      <p:bldP spid="5" grpId="0"/>
      <p:bldP spid="16" grpId="0"/>
      <p:bldP spid="8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Égalité et opérations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 deux nombres relatifs </a:t>
                </a:r>
                <a:br>
                  <a:rPr lang="fr-FR" sz="2400" dirty="0" smtClean="0"/>
                </a:br>
                <a:r>
                  <a:rPr lang="fr-FR" sz="2400" dirty="0" smtClean="0"/>
                  <a:t>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400" dirty="0" smtClean="0"/>
                  <a:t> un nombre relatif non nul.</a:t>
                </a:r>
                <a:br>
                  <a:rPr lang="fr-FR" sz="2400" dirty="0" smtClean="0"/>
                </a:br>
                <a:r>
                  <a:rPr lang="fr-FR" sz="2400" dirty="0" smtClean="0"/>
                  <a:t>		Si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, alors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endParaRPr lang="fr-FR" sz="2400" b="1" dirty="0" smtClean="0">
                  <a:solidFill>
                    <a:schemeClr val="accent2"/>
                  </a:solidFill>
                </a:endParaRPr>
              </a:p>
              <a:p>
                <a:endParaRPr lang="fr-FR" sz="2400" dirty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  <a:blipFill rotWithShape="0">
                <a:blip r:embed="rId2"/>
                <a:stretch>
                  <a:fillRect l="-528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03" y="3133036"/>
            <a:ext cx="963459" cy="96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26863" y="3322377"/>
                <a:ext cx="8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863" y="3322377"/>
                <a:ext cx="893758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25912" y="4674725"/>
            <a:ext cx="2554299" cy="2049024"/>
            <a:chOff x="625912" y="4674725"/>
            <a:chExt cx="2554299" cy="2049024"/>
          </a:xfrm>
        </p:grpSpPr>
        <p:pic>
          <p:nvPicPr>
            <p:cNvPr id="24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12" y="5742194"/>
              <a:ext cx="963459" cy="96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856" y="5760290"/>
              <a:ext cx="963459" cy="96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752" y="5708972"/>
              <a:ext cx="963459" cy="96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04" y="4674725"/>
              <a:ext cx="963459" cy="96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809" y="4700331"/>
              <a:ext cx="963459" cy="96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606092" y="4542572"/>
            <a:ext cx="2751838" cy="2109976"/>
            <a:chOff x="3606092" y="4542572"/>
            <a:chExt cx="2751838" cy="21099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06092" y="4542572"/>
              <a:ext cx="1638300" cy="85725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81451" y="4847633"/>
              <a:ext cx="1638300" cy="85725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73529" y="5156454"/>
              <a:ext cx="1638300" cy="85725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36009" y="5485319"/>
              <a:ext cx="1638300" cy="85725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9630" y="5795298"/>
              <a:ext cx="1638300" cy="857250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593" y="3251023"/>
            <a:ext cx="1638300" cy="85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53562" y="5365266"/>
                <a:ext cx="8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562" y="5365266"/>
                <a:ext cx="893758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81" y="3226310"/>
            <a:ext cx="963459" cy="96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005282" y="3454347"/>
                <a:ext cx="8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282" y="3454347"/>
                <a:ext cx="893758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074" y="3295081"/>
            <a:ext cx="1638300" cy="85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260022" y="3467160"/>
                <a:ext cx="8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022" y="3467160"/>
                <a:ext cx="893758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73003" y="3445689"/>
                <a:ext cx="8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03" y="3445689"/>
                <a:ext cx="893758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675522" y="2249739"/>
            <a:ext cx="2205737" cy="5322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14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  <p:bldP spid="39" grpId="0"/>
      <p:bldP spid="43" grpId="0"/>
      <p:bldP spid="44" grpId="0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Égalité et opérations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 deux nombres relatifs </a:t>
                </a:r>
                <a:br>
                  <a:rPr lang="fr-FR" sz="2400" dirty="0" smtClean="0"/>
                </a:br>
                <a:r>
                  <a:rPr lang="fr-FR" sz="2400" dirty="0" smtClean="0"/>
                  <a:t>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400" dirty="0" smtClean="0"/>
                  <a:t> un nombre relatif non nul.</a:t>
                </a:r>
                <a:br>
                  <a:rPr lang="fr-FR" sz="2400" dirty="0" smtClean="0"/>
                </a:br>
                <a:r>
                  <a:rPr lang="fr-FR" sz="2400" dirty="0" smtClean="0"/>
                  <a:t>		Si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, alors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endParaRPr lang="fr-FR" sz="2400" b="1" dirty="0" smtClean="0">
                  <a:solidFill>
                    <a:schemeClr val="accent2"/>
                  </a:solidFill>
                </a:endParaRPr>
              </a:p>
              <a:p>
                <a:endParaRPr lang="fr-FR" sz="2400" dirty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  <a:blipFill rotWithShape="0">
                <a:blip r:embed="rId2"/>
                <a:stretch>
                  <a:fillRect l="-528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18372" y="3334401"/>
                <a:ext cx="21641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10 €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372" y="3334401"/>
                <a:ext cx="2164137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335482" y="3454347"/>
                <a:ext cx="14529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10 €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482" y="3454347"/>
                <a:ext cx="1452918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650068" y="3454347"/>
                <a:ext cx="8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068" y="3454347"/>
                <a:ext cx="89375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73003" y="3445689"/>
                <a:ext cx="8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03" y="3445689"/>
                <a:ext cx="893758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639948" y="2242924"/>
            <a:ext cx="2205737" cy="5322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845" y="3006566"/>
            <a:ext cx="1802965" cy="12816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1564" y="5132979"/>
            <a:ext cx="961246" cy="768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12"/>
              <p:cNvSpPr txBox="1"/>
              <p:nvPr/>
            </p:nvSpPr>
            <p:spPr>
              <a:xfrm>
                <a:off x="2312862" y="5175498"/>
                <a:ext cx="21641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2.50 €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862" y="5175498"/>
                <a:ext cx="2164137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Imag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817" y="2985975"/>
            <a:ext cx="1802965" cy="12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/>
      <p:bldP spid="43" grpId="0"/>
      <p:bldP spid="44" grpId="0"/>
      <p:bldP spid="20" grpId="0" animBg="1"/>
      <p:bldP spid="20" grpId="1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Exercices 32,33 page 98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768350"/>
            <a:ext cx="5631810" cy="49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Exercices 34 page 98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215" y="1389063"/>
            <a:ext cx="6101460" cy="30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9: </a:t>
            </a:r>
            <a:r>
              <a:rPr lang="fr-FR" dirty="0"/>
              <a:t>Résolution de problèmes </a:t>
            </a:r>
            <a:br>
              <a:rPr lang="fr-FR" dirty="0"/>
            </a:br>
            <a:r>
              <a:rPr lang="fr-FR" dirty="0" smtClean="0"/>
              <a:t>						Équations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Équations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478199"/>
            <a:ext cx="9230941" cy="492828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Définitions: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>Une équation </a:t>
            </a:r>
            <a:r>
              <a:rPr lang="fr-FR" sz="2400" dirty="0"/>
              <a:t>est </a:t>
            </a:r>
            <a:r>
              <a:rPr lang="fr-FR" sz="2400" b="1" dirty="0">
                <a:solidFill>
                  <a:srgbClr val="FF0000"/>
                </a:solidFill>
              </a:rPr>
              <a:t>une égalité </a:t>
            </a:r>
            <a:r>
              <a:rPr lang="fr-FR" sz="2400" dirty="0"/>
              <a:t>comportant </a:t>
            </a:r>
            <a:r>
              <a:rPr lang="fr-FR" sz="2400" b="1" dirty="0">
                <a:solidFill>
                  <a:srgbClr val="FFC000"/>
                </a:solidFill>
              </a:rPr>
              <a:t>un nombre inconnu </a:t>
            </a:r>
            <a:r>
              <a:rPr lang="fr-FR" sz="2400" dirty="0"/>
              <a:t>représenté par une lettre.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  <a:p>
            <a:r>
              <a:rPr lang="fr-FR" sz="2400" dirty="0"/>
              <a:t>Ce </a:t>
            </a:r>
            <a:r>
              <a:rPr lang="fr-FR" sz="2400" b="1" dirty="0">
                <a:solidFill>
                  <a:srgbClr val="FFC000"/>
                </a:solidFill>
              </a:rPr>
              <a:t>nombre inconnu</a:t>
            </a:r>
            <a:r>
              <a:rPr lang="fr-FR" sz="2400" dirty="0"/>
              <a:t>, désigné par une lettre, est appelé l’</a:t>
            </a:r>
            <a:r>
              <a:rPr lang="fr-FR" sz="2400" b="1" dirty="0">
                <a:solidFill>
                  <a:schemeClr val="accent2"/>
                </a:solidFill>
              </a:rPr>
              <a:t>inconnue de l’équation</a:t>
            </a:r>
            <a:r>
              <a:rPr lang="fr-FR" sz="2400" b="1" dirty="0"/>
              <a:t>.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r>
              <a:rPr lang="fr-FR" sz="2400" b="1" dirty="0">
                <a:solidFill>
                  <a:srgbClr val="0070C0"/>
                </a:solidFill>
              </a:rPr>
              <a:t>Une solution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/>
              <a:t>d’une équation est une valeur de l’inconnue qui </a:t>
            </a:r>
            <a:r>
              <a:rPr lang="fr-FR" sz="2400" b="1" dirty="0">
                <a:solidFill>
                  <a:srgbClr val="FFC000"/>
                </a:solidFill>
              </a:rPr>
              <a:t>rend vraie l’égalité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Résoudre une équation</a:t>
            </a:r>
            <a:r>
              <a:rPr lang="fr-FR" sz="2400" dirty="0"/>
              <a:t>, c’est trouver </a:t>
            </a:r>
            <a:r>
              <a:rPr lang="fr-FR" sz="2400" b="1" dirty="0">
                <a:solidFill>
                  <a:srgbClr val="0070C0"/>
                </a:solidFill>
              </a:rPr>
              <a:t>toutes ses solutions</a:t>
            </a:r>
            <a:r>
              <a:rPr lang="fr-FR" sz="2400" dirty="0"/>
              <a:t>.</a:t>
            </a:r>
          </a:p>
          <a:p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 dirty="0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41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Équations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478199"/>
            <a:ext cx="9230941" cy="492828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Exemples:</a:t>
            </a:r>
          </a:p>
          <a:p>
            <a:r>
              <a:rPr lang="fr-FR" sz="2400" dirty="0"/>
              <a:t>La somme d’un nombre et de 2 est égale a (-7).</a:t>
            </a:r>
          </a:p>
          <a:p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7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Équations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Exemples:</a:t>
                </a:r>
              </a:p>
              <a:p>
                <a:r>
                  <a:rPr lang="fr-FR" sz="2400" dirty="0"/>
                  <a:t>Vérifier si les nombres 2 et 4 sont solutions de l’équation :</a:t>
                </a:r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400" dirty="0"/>
              </a:p>
              <a:p>
                <a:endParaRPr lang="fr-FR" sz="240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  <a:blipFill rotWithShape="0">
                <a:blip r:embed="rId2"/>
                <a:stretch>
                  <a:fillRect l="-528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6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Équations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Exemples:</a:t>
                </a:r>
              </a:p>
              <a:p>
                <a:r>
                  <a:rPr lang="fr-FR" sz="2400" dirty="0"/>
                  <a:t>Résoudre l’équation :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  <a:blipFill rotWithShape="0">
                <a:blip r:embed="rId2"/>
                <a:stretch>
                  <a:fillRect l="-528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Espace réservé du contenu 2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77863" y="1477960"/>
              <a:ext cx="9229726" cy="4431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614863"/>
                    <a:gridCol w="4614863"/>
                  </a:tblGrid>
                  <a:tr h="88630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  <a:p>
                          <a:pPr algn="l"/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Espace réservé du contenu 2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77863" y="1477960"/>
              <a:ext cx="9229726" cy="4431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614863"/>
                    <a:gridCol w="4614863"/>
                  </a:tblGrid>
                  <a:tr h="88630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2" t="-685" r="-10013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64" t="-685" r="-264" b="-400000"/>
                          </a:stretch>
                        </a:blipFill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2" t="-101379" r="-100132" b="-30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64" t="-101379" r="-264" b="-302759"/>
                          </a:stretch>
                        </a:blipFill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2" t="-200000" r="-100132" b="-20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64" t="-200000" r="-264" b="-200685"/>
                          </a:stretch>
                        </a:blipFill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2" t="-302069" r="-100132" b="-10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64" t="-302069" r="-264" b="-102069"/>
                          </a:stretch>
                        </a:blipFill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2" t="-399315" r="-100132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64" t="-399315" r="-264" b="-13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Résoudre un problème à l’aide d’une équation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873987"/>
            <a:ext cx="9230941" cy="492828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1. On choisit l’inconnue</a:t>
            </a:r>
          </a:p>
          <a:p>
            <a:endParaRPr lang="fr-FR" sz="2000" dirty="0"/>
          </a:p>
          <a:p>
            <a:r>
              <a:rPr lang="fr-FR" sz="2000" dirty="0" smtClean="0"/>
              <a:t>2. On met le problème en équation</a:t>
            </a:r>
          </a:p>
          <a:p>
            <a:endParaRPr lang="fr-FR" sz="2000" dirty="0"/>
          </a:p>
          <a:p>
            <a:r>
              <a:rPr lang="fr-FR" sz="2000" dirty="0" smtClean="0"/>
              <a:t>3. On résout l’équation</a:t>
            </a:r>
          </a:p>
          <a:p>
            <a:endParaRPr lang="fr-FR" sz="2000" dirty="0"/>
          </a:p>
          <a:p>
            <a:r>
              <a:rPr lang="fr-FR" sz="2000" dirty="0" smtClean="0"/>
              <a:t>4. On interprète le résultat </a:t>
            </a:r>
            <a:endParaRPr lang="fr-FR" sz="2000" dirty="0">
              <a:solidFill>
                <a:srgbClr val="0070C0"/>
              </a:solidFill>
            </a:endParaRPr>
          </a:p>
          <a:p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748458" y="1446725"/>
            <a:ext cx="6284922" cy="507831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Mathéo</a:t>
            </a:r>
            <a:r>
              <a:rPr lang="fr-FR" dirty="0" smtClean="0"/>
              <a:t> achète un sac a dos violet à 15,90 euros, un short orange à 10 euros, un tee-shirt rose à 13 euros et il offre des bottes rouges à 17,90 euros à son ami </a:t>
            </a:r>
            <a:r>
              <a:rPr lang="fr-FR" b="1" dirty="0" smtClean="0">
                <a:solidFill>
                  <a:srgbClr val="0070C0"/>
                </a:solidFill>
              </a:rPr>
              <a:t>Tom</a:t>
            </a:r>
            <a:r>
              <a:rPr lang="fr-FR" dirty="0" smtClean="0"/>
              <a:t>. </a:t>
            </a:r>
            <a:br>
              <a:rPr lang="fr-FR" dirty="0" smtClean="0"/>
            </a:br>
            <a:r>
              <a:rPr lang="fr-FR" dirty="0" smtClean="0"/>
              <a:t>Après ses achats, il lui reste 11,20 euros.</a:t>
            </a:r>
          </a:p>
          <a:p>
            <a:r>
              <a:rPr lang="fr-FR" dirty="0" smtClean="0"/>
              <a:t>Quelle somme d’argent avait-il avant ses achats ?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2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 - Exercice 1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Espace réservé du contenu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70046338"/>
                  </p:ext>
                </p:extLst>
              </p:nvPr>
            </p:nvGraphicFramePr>
            <p:xfrm>
              <a:off x="950818" y="1401631"/>
              <a:ext cx="9830914" cy="502441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915457"/>
                    <a:gridCol w="4915457"/>
                  </a:tblGrid>
                  <a:tr h="140980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  <a:p>
                          <a:pPr algn="l"/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14901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  <a:p>
                          <a:pPr algn="l"/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  <a:p>
                          <a:pPr algn="l"/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099707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Espace réservé du contenu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70046338"/>
                  </p:ext>
                </p:extLst>
              </p:nvPr>
            </p:nvGraphicFramePr>
            <p:xfrm>
              <a:off x="950818" y="1401631"/>
              <a:ext cx="9830914" cy="502441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915457"/>
                    <a:gridCol w="4915457"/>
                  </a:tblGrid>
                  <a:tr h="14098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4" t="-431" r="-100248" b="-25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124" t="-431" r="-248" b="-256897"/>
                          </a:stretch>
                        </a:blipFill>
                      </a:tcPr>
                    </a:tc>
                  </a:tr>
                  <a:tr h="151490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4" t="-93574" r="-100248" b="-139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124" t="-93574" r="-248" b="-139357"/>
                          </a:stretch>
                        </a:blipFill>
                      </a:tcPr>
                    </a:tc>
                  </a:tr>
                  <a:tr h="209970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4" t="-139710" r="-100248" b="-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124" t="-139710" r="-248" b="-5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634018" y="1456223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1456223"/>
                <a:ext cx="282508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634018" y="1930400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1930400"/>
                <a:ext cx="282508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369791" y="1456223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1456223"/>
                <a:ext cx="282508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369791" y="1930400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1930400"/>
                <a:ext cx="282508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634018" y="2974493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2974493"/>
                <a:ext cx="282508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634018" y="3397192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3397192"/>
                <a:ext cx="282508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7369791" y="2946479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2946479"/>
                <a:ext cx="282508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369791" y="3394269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3394269"/>
                <a:ext cx="282508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369791" y="3842059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3842059"/>
                <a:ext cx="282508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634018" y="4434550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4434550"/>
                <a:ext cx="282508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2634018" y="4953229"/>
                <a:ext cx="2825086" cy="610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4953229"/>
                <a:ext cx="2825086" cy="61093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634018" y="5672030"/>
                <a:ext cx="2825086" cy="6090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5672030"/>
                <a:ext cx="2825086" cy="6090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369791" y="4366310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4366310"/>
                <a:ext cx="2825086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634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369791" y="4848021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4848021"/>
                <a:ext cx="2825086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634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369791" y="5329732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5329732"/>
                <a:ext cx="282508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34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028144" y="1456223"/>
            <a:ext cx="1528548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917062" y="1456223"/>
            <a:ext cx="1354595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028144" y="2878266"/>
            <a:ext cx="1528548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5917062" y="2878266"/>
            <a:ext cx="1354595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028144" y="4394154"/>
            <a:ext cx="1528548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917062" y="4394154"/>
            <a:ext cx="1354595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19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 - Exercice 1 (suite)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Espace réservé du contenu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31112996"/>
                  </p:ext>
                </p:extLst>
              </p:nvPr>
            </p:nvGraphicFramePr>
            <p:xfrm>
              <a:off x="950818" y="1401629"/>
              <a:ext cx="9871856" cy="5055807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935928"/>
                    <a:gridCol w="4935928"/>
                  </a:tblGrid>
                  <a:tr h="24470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8767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Espace réservé du contenu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31112996"/>
                  </p:ext>
                </p:extLst>
              </p:nvPr>
            </p:nvGraphicFramePr>
            <p:xfrm>
              <a:off x="950818" y="1401629"/>
              <a:ext cx="9871856" cy="5055807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935928"/>
                    <a:gridCol w="4935928"/>
                  </a:tblGrid>
                  <a:tr h="24470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3" t="-249" r="-100123" b="-107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47" t="-249" r="-247" b="-107214"/>
                          </a:stretch>
                        </a:blipFill>
                      </a:tcPr>
                    </a:tc>
                  </a:tr>
                  <a:tr h="260876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23" t="-93939" r="-100123" b="-4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634018" y="1456223"/>
                <a:ext cx="2825086" cy="5706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1456223"/>
                <a:ext cx="2825086" cy="5706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634018" y="3172347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3172347"/>
                <a:ext cx="282508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634018" y="2138112"/>
                <a:ext cx="2825086" cy="5706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2138112"/>
                <a:ext cx="2825086" cy="5706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634018" y="2742601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2742601"/>
                <a:ext cx="282508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7861459" y="1432163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459" y="1432163"/>
                <a:ext cx="282508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861459" y="1930391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459" y="1930391"/>
                <a:ext cx="282508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861459" y="2423446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459" y="2423446"/>
                <a:ext cx="282508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7854507" y="2871789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507" y="2871789"/>
                <a:ext cx="282508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861459" y="3320132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459" y="3320132"/>
                <a:ext cx="282508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634018" y="3888588"/>
                <a:ext cx="2825086" cy="5706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3888588"/>
                <a:ext cx="2825086" cy="57066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2634018" y="4507183"/>
                <a:ext cx="2825086" cy="5706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4507183"/>
                <a:ext cx="2825086" cy="57066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2634018" y="5121910"/>
                <a:ext cx="2825086" cy="5706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5121910"/>
                <a:ext cx="2825086" cy="57066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2634018" y="5735081"/>
                <a:ext cx="2825086" cy="6365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5735081"/>
                <a:ext cx="2825086" cy="63658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6005015" y="3929532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15" y="3929532"/>
                <a:ext cx="2825086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6005015" y="4372948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15" y="4372948"/>
                <a:ext cx="2825086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6005015" y="4837823"/>
                <a:ext cx="2825086" cy="610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15" y="4837823"/>
                <a:ext cx="2825086" cy="61093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6005015" y="5568569"/>
                <a:ext cx="2825086" cy="610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15" y="5568569"/>
                <a:ext cx="2825086" cy="61093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1028144" y="1456223"/>
            <a:ext cx="1528548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5916152" y="1474302"/>
            <a:ext cx="1809177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1028144" y="3888588"/>
            <a:ext cx="1528548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43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4043">
            <a:off x="4222067" y="273188"/>
            <a:ext cx="2141471" cy="1327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 - Exercice 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873987"/>
            <a:ext cx="9230941" cy="492828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1. On choisit l’inconnue</a:t>
            </a:r>
          </a:p>
          <a:p>
            <a:endParaRPr lang="fr-FR" sz="2000" dirty="0"/>
          </a:p>
          <a:p>
            <a:r>
              <a:rPr lang="fr-FR" sz="2000" dirty="0" smtClean="0"/>
              <a:t>2. On met le problème en équation</a:t>
            </a:r>
          </a:p>
          <a:p>
            <a:endParaRPr lang="fr-FR" sz="2000" dirty="0"/>
          </a:p>
          <a:p>
            <a:r>
              <a:rPr lang="fr-FR" sz="2000" dirty="0" smtClean="0"/>
              <a:t>3. On résout l’équation</a:t>
            </a:r>
          </a:p>
          <a:p>
            <a:endParaRPr lang="fr-FR" sz="2000" dirty="0"/>
          </a:p>
          <a:p>
            <a:r>
              <a:rPr lang="fr-FR" sz="2000" dirty="0" smtClean="0"/>
              <a:t>4. On interprète le résultat </a:t>
            </a:r>
            <a:endParaRPr lang="fr-FR" sz="2000" dirty="0">
              <a:solidFill>
                <a:srgbClr val="0070C0"/>
              </a:solidFill>
            </a:endParaRPr>
          </a:p>
          <a:p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775567" y="1115138"/>
            <a:ext cx="6083433" cy="1320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590663" y="119547"/>
            <a:ext cx="1854485" cy="12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0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 - Exercice 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873987"/>
            <a:ext cx="9230941" cy="492828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1. On choisit l’inconnue</a:t>
            </a:r>
          </a:p>
          <a:p>
            <a:endParaRPr lang="fr-FR" sz="2000" dirty="0"/>
          </a:p>
          <a:p>
            <a:r>
              <a:rPr lang="fr-FR" sz="2000" dirty="0" smtClean="0"/>
              <a:t>2. On met le problème en équation</a:t>
            </a:r>
          </a:p>
          <a:p>
            <a:endParaRPr lang="fr-FR" sz="2000" dirty="0"/>
          </a:p>
          <a:p>
            <a:r>
              <a:rPr lang="fr-FR" sz="2000" dirty="0" smtClean="0"/>
              <a:t>3. On résout l’équation</a:t>
            </a:r>
          </a:p>
          <a:p>
            <a:endParaRPr lang="fr-FR" sz="2000" dirty="0"/>
          </a:p>
          <a:p>
            <a:r>
              <a:rPr lang="fr-FR" sz="2000" dirty="0" smtClean="0"/>
              <a:t>4. On interprète le résultat </a:t>
            </a:r>
            <a:endParaRPr lang="fr-FR" sz="2000" dirty="0">
              <a:solidFill>
                <a:srgbClr val="0070C0"/>
              </a:solidFill>
            </a:endParaRPr>
          </a:p>
          <a:p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893272"/>
              </p:ext>
            </p:extLst>
          </p:nvPr>
        </p:nvGraphicFramePr>
        <p:xfrm>
          <a:off x="5568319" y="609600"/>
          <a:ext cx="2470456" cy="151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Bitmap Image" r:id="rId3" imgW="5249008" imgH="3191320" progId="Paint.Picture">
                  <p:embed/>
                </p:oleObj>
              </mc:Choice>
              <mc:Fallback>
                <p:oleObj name="Bitmap Image" r:id="rId3" imgW="5249008" imgH="319132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319" y="609600"/>
                        <a:ext cx="2470456" cy="1514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/>
          <p:cNvPicPr/>
          <p:nvPr/>
        </p:nvPicPr>
        <p:blipFill>
          <a:blip r:embed="rId5"/>
          <a:stretch>
            <a:fillRect/>
          </a:stretch>
        </p:blipFill>
        <p:spPr>
          <a:xfrm>
            <a:off x="8354920" y="362623"/>
            <a:ext cx="3500716" cy="180353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05373" y="3580537"/>
            <a:ext cx="289990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Tableur ?</a:t>
            </a:r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873987"/>
            <a:ext cx="9230941" cy="492828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1. On choisit l’inconnue</a:t>
            </a:r>
          </a:p>
          <a:p>
            <a:endParaRPr lang="fr-FR" sz="2000" dirty="0"/>
          </a:p>
          <a:p>
            <a:r>
              <a:rPr lang="fr-FR" sz="2000" dirty="0" smtClean="0"/>
              <a:t>2. On met le problème en équation</a:t>
            </a:r>
          </a:p>
          <a:p>
            <a:endParaRPr lang="fr-FR" sz="2000" dirty="0"/>
          </a:p>
          <a:p>
            <a:r>
              <a:rPr lang="fr-FR" sz="2000" dirty="0" smtClean="0"/>
              <a:t>3. On résout l’équation</a:t>
            </a:r>
          </a:p>
          <a:p>
            <a:endParaRPr lang="fr-FR" sz="2000" dirty="0"/>
          </a:p>
          <a:p>
            <a:r>
              <a:rPr lang="fr-FR" sz="2000" dirty="0" smtClean="0"/>
              <a:t>4. On interprète le résultat </a:t>
            </a:r>
            <a:endParaRPr lang="fr-FR" sz="2000" dirty="0">
              <a:solidFill>
                <a:srgbClr val="0070C0"/>
              </a:solidFill>
            </a:endParaRPr>
          </a:p>
          <a:p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557384" y="1023942"/>
            <a:ext cx="6284922" cy="535531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Matilde</a:t>
            </a:r>
            <a:r>
              <a:rPr lang="fr-FR" dirty="0" smtClean="0"/>
              <a:t> pense à un nombre. Si elle multiplie ce nombre par 6 et retranche 7 au produit obtenu, elle obtient le même résultat que si elle avait ajouté 3 a ce nombre.</a:t>
            </a:r>
          </a:p>
          <a:p>
            <a:r>
              <a:rPr lang="fr-FR" dirty="0" smtClean="0"/>
              <a:t>À quel nombre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Matilde</a:t>
            </a: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smtClean="0"/>
              <a:t>a-t-elle pensé ?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09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59 page 100: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371" y="1270000"/>
            <a:ext cx="60864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72 page 101: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005" y="742098"/>
            <a:ext cx="6054400" cy="387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9626726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800" dirty="0" smtClean="0"/>
                  <a:t>La somme </a:t>
                </a:r>
                <a:r>
                  <a:rPr lang="fr-FR" sz="2800" dirty="0"/>
                  <a:t>du nombre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smtClean="0"/>
                  <a:t>et du double d’un nombre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sz="2800" dirty="0" smtClean="0"/>
                  <a:t>est égale à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fr-FR" sz="2800" dirty="0" smtClean="0"/>
                  <a:t> ; alors…</a:t>
                </a:r>
                <a:endParaRPr lang="fr-FR" sz="1600" b="1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9626726" cy="3880773"/>
              </a:xfrm>
              <a:blipFill rotWithShape="0">
                <a:blip r:embed="rId2"/>
                <a:stretch>
                  <a:fillRect l="-760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525742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525742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800" dirty="0" smtClean="0"/>
                  <a:t>Si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/>
                  <a:t>alors…</a:t>
                </a:r>
                <a:endParaRPr lang="fr-FR" sz="1600" b="1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247992"/>
                  </p:ext>
                </p:extLst>
              </p:nvPr>
            </p:nvGraphicFramePr>
            <p:xfrm>
              <a:off x="1146003" y="3480178"/>
              <a:ext cx="9622080" cy="21241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776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46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fr-FR" sz="24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247992"/>
                  </p:ext>
                </p:extLst>
              </p:nvPr>
            </p:nvGraphicFramePr>
            <p:xfrm>
              <a:off x="1146003" y="3480178"/>
              <a:ext cx="9622080" cy="21241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776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4647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31734" r="-300506" b="-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53" t="-31734" r="-200506" b="-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53" t="-31734" r="-100506" b="-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sz="2800" dirty="0" smtClean="0"/>
                  <a:t>La solution de cette équation est le nombre…</a:t>
                </a:r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5759314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5759314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1029" r="-3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1029" r="-2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1029" r="-1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800" dirty="0" smtClean="0"/>
                  <a:t>Le nombre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/>
                  <a:t>est solution de l’équation…</a:t>
                </a:r>
                <a:endParaRPr lang="fr-FR" sz="16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8143394"/>
                  </p:ext>
                </p:extLst>
              </p:nvPr>
            </p:nvGraphicFramePr>
            <p:xfrm>
              <a:off x="1146001" y="3938695"/>
              <a:ext cx="10208936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52234"/>
                    <a:gridCol w="2552234"/>
                    <a:gridCol w="2552234"/>
                    <a:gridCol w="2552234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8143394"/>
                  </p:ext>
                </p:extLst>
              </p:nvPr>
            </p:nvGraphicFramePr>
            <p:xfrm>
              <a:off x="1146001" y="3938695"/>
              <a:ext cx="10208936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52234"/>
                    <a:gridCol w="2552234"/>
                    <a:gridCol w="2552234"/>
                    <a:gridCol w="255223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9" t="-61940" r="-300477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39" t="-61940" r="-200477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39" t="-61940" r="-100477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239" t="-61940" r="-477" b="-104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1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5: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sz="2800" dirty="0" smtClean="0"/>
                  <a:t>Pour calculer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800" dirty="0" smtClean="0"/>
                  <a:t>, </a:t>
                </a:r>
                <a:br>
                  <a:rPr lang="fr-FR" sz="2800" dirty="0" smtClean="0"/>
                </a:br>
                <a:r>
                  <a:rPr lang="fr-FR" sz="2800" dirty="0" smtClean="0"/>
                  <a:t>on résout l’équation…</a:t>
                </a: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2609398"/>
                  </p:ext>
                </p:extLst>
              </p:nvPr>
            </p:nvGraphicFramePr>
            <p:xfrm>
              <a:off x="677335" y="4173740"/>
              <a:ext cx="10636660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659165"/>
                    <a:gridCol w="2659165"/>
                    <a:gridCol w="2659165"/>
                    <a:gridCol w="2659165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𝟏𝟖𝟎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𝟏𝟖𝟎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2609398"/>
                  </p:ext>
                </p:extLst>
              </p:nvPr>
            </p:nvGraphicFramePr>
            <p:xfrm>
              <a:off x="677335" y="4173740"/>
              <a:ext cx="10636660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659165"/>
                    <a:gridCol w="2659165"/>
                    <a:gridCol w="2659165"/>
                    <a:gridCol w="2659165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9" t="-60741" r="-300917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000" t="-60741" r="-200229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459" t="-60741" r="-100688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459" t="-60741" r="-688" b="-103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15"/>
          <p:cNvSpPr/>
          <p:nvPr/>
        </p:nvSpPr>
        <p:spPr>
          <a:xfrm>
            <a:off x="5412408" y="886541"/>
            <a:ext cx="3032038" cy="2209410"/>
          </a:xfrm>
          <a:prstGeom prst="triangle">
            <a:avLst>
              <a:gd name="adj" fmla="val 63728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16"/>
          <p:cNvSpPr txBox="1"/>
          <p:nvPr/>
        </p:nvSpPr>
        <p:spPr>
          <a:xfrm>
            <a:off x="8370014" y="3066493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</a:t>
            </a:r>
            <a:endParaRPr lang="fr-FR" sz="2400" dirty="0"/>
          </a:p>
        </p:txBody>
      </p:sp>
      <p:sp>
        <p:nvSpPr>
          <p:cNvPr id="11" name="TextBox 17"/>
          <p:cNvSpPr txBox="1"/>
          <p:nvPr/>
        </p:nvSpPr>
        <p:spPr>
          <a:xfrm>
            <a:off x="7268172" y="360476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</a:t>
            </a:r>
            <a:endParaRPr lang="fr-FR" sz="2400" dirty="0"/>
          </a:p>
        </p:txBody>
      </p:sp>
      <p:sp>
        <p:nvSpPr>
          <p:cNvPr id="12" name="TextBox 18"/>
          <p:cNvSpPr txBox="1"/>
          <p:nvPr/>
        </p:nvSpPr>
        <p:spPr>
          <a:xfrm>
            <a:off x="5144945" y="3020965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</a:t>
            </a:r>
            <a:endParaRPr lang="fr-FR" sz="2400" dirty="0"/>
          </a:p>
        </p:txBody>
      </p:sp>
      <p:sp>
        <p:nvSpPr>
          <p:cNvPr id="17" name="Pie 33"/>
          <p:cNvSpPr/>
          <p:nvPr/>
        </p:nvSpPr>
        <p:spPr>
          <a:xfrm>
            <a:off x="6718094" y="396494"/>
            <a:ext cx="1260343" cy="1083750"/>
          </a:xfrm>
          <a:prstGeom prst="pie">
            <a:avLst>
              <a:gd name="adj1" fmla="val 3854348"/>
              <a:gd name="adj2" fmla="val 791420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Pie 33"/>
          <p:cNvSpPr/>
          <p:nvPr/>
        </p:nvSpPr>
        <p:spPr>
          <a:xfrm rot="6697523">
            <a:off x="7771283" y="2538266"/>
            <a:ext cx="1260343" cy="1083750"/>
          </a:xfrm>
          <a:prstGeom prst="pie">
            <a:avLst>
              <a:gd name="adj1" fmla="val 4129635"/>
              <a:gd name="adj2" fmla="val 7992545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Pie 33"/>
          <p:cNvSpPr/>
          <p:nvPr/>
        </p:nvSpPr>
        <p:spPr>
          <a:xfrm>
            <a:off x="4834608" y="2538266"/>
            <a:ext cx="1260343" cy="1083750"/>
          </a:xfrm>
          <a:prstGeom prst="pie">
            <a:avLst>
              <a:gd name="adj1" fmla="val 18621612"/>
              <a:gd name="adj2" fmla="val 657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7"/>
              <p:cNvSpPr txBox="1"/>
              <p:nvPr/>
            </p:nvSpPr>
            <p:spPr>
              <a:xfrm>
                <a:off x="6037538" y="2324421"/>
                <a:ext cx="4913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538" y="2324421"/>
                <a:ext cx="491319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/>
              <p:cNvSpPr txBox="1"/>
              <p:nvPr/>
            </p:nvSpPr>
            <p:spPr>
              <a:xfrm>
                <a:off x="7089929" y="2466357"/>
                <a:ext cx="1357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/>
                        <m:t>52</m:t>
                      </m:r>
                      <m:r>
                        <m:rPr>
                          <m:nor/>
                        </m:rPr>
                        <a:rPr lang="fr-FR" sz="2400"/>
                        <m:t>°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929" y="2466357"/>
                <a:ext cx="135729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23"/>
          <p:cNvCxnSpPr/>
          <p:nvPr/>
        </p:nvCxnSpPr>
        <p:spPr>
          <a:xfrm flipH="1">
            <a:off x="6737687" y="2825087"/>
            <a:ext cx="121379" cy="425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6219568" y="1843583"/>
            <a:ext cx="300093" cy="243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 flipV="1">
            <a:off x="6290930" y="1762861"/>
            <a:ext cx="300093" cy="243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6862666" y="2825087"/>
            <a:ext cx="121379" cy="425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9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70 page 100: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39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6" y="1203324"/>
            <a:ext cx="5837893" cy="32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Question 1:</a:t>
            </a:r>
            <a:br>
              <a:rPr lang="fr-FR" sz="2800" dirty="0" smtClean="0"/>
            </a:br>
            <a:r>
              <a:rPr lang="fr-FR" sz="2800" dirty="0" smtClean="0"/>
              <a:t>La somme du nombre 3 et du produit de 7 par 5 s’écrit</a:t>
            </a:r>
            <a:endParaRPr lang="fr-FR" sz="1600" b="1" dirty="0" smtClean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825876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825876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C’est fini…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)×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fr-FR" sz="2800" dirty="0" smtClean="0"/>
                  <a:t> est…</a:t>
                </a:r>
                <a:endParaRPr lang="fr-FR" sz="1600" b="1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00923"/>
              </p:ext>
            </p:extLst>
          </p:nvPr>
        </p:nvGraphicFramePr>
        <p:xfrm>
          <a:off x="1146003" y="3480178"/>
          <a:ext cx="9622080" cy="2124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5520"/>
                <a:gridCol w="2405520"/>
                <a:gridCol w="2405520"/>
                <a:gridCol w="2405520"/>
              </a:tblGrid>
              <a:tr h="47767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75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le</a:t>
                      </a:r>
                      <a:r>
                        <a:rPr lang="fr-FR" sz="2400" b="1" baseline="0" dirty="0" smtClean="0">
                          <a:solidFill>
                            <a:srgbClr val="FF0000"/>
                          </a:solidFill>
                        </a:rPr>
                        <a:t> produit de la différence de 8 et de 5,5 par 11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la</a:t>
                      </a:r>
                      <a:r>
                        <a:rPr lang="fr-FR" sz="2400" b="1" baseline="0" dirty="0" smtClean="0">
                          <a:solidFill>
                            <a:srgbClr val="00B050"/>
                          </a:solidFill>
                        </a:rPr>
                        <a:t> différence de 8 et du produit de 5,5 par 11</a:t>
                      </a:r>
                      <a:endParaRPr lang="fr-FR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le</a:t>
                      </a:r>
                      <a:r>
                        <a:rPr lang="fr-FR" sz="2400" b="1" baseline="0" dirty="0" smtClean="0">
                          <a:solidFill>
                            <a:srgbClr val="0070C0"/>
                          </a:solidFill>
                        </a:rPr>
                        <a:t> produit de la différence de 5,5 et de 8 par 11.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Aucune de ces propositions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? + 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sz="2800" dirty="0" smtClean="0"/>
                  <a:t>Le nombre manquant est…</a:t>
                </a: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8264937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8264937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1029" r="-3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1029" r="-2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1029" r="-1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800" dirty="0" smtClean="0"/>
                  <a:t>En ajoutant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/>
                  <a:t>au nombre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2800" dirty="0" smtClean="0"/>
                  <a:t> </a:t>
                </a:r>
                <a:br>
                  <a:rPr lang="fr-FR" sz="2800" dirty="0" smtClean="0"/>
                </a:br>
                <a:r>
                  <a:rPr lang="fr-FR" sz="2800" dirty="0" smtClean="0"/>
                  <a:t>on obtient le nombre</a:t>
                </a:r>
                <a:endParaRPr lang="fr-FR" sz="16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694283"/>
                  </p:ext>
                </p:extLst>
              </p:nvPr>
            </p:nvGraphicFramePr>
            <p:xfrm>
              <a:off x="1146001" y="3938695"/>
              <a:ext cx="93218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694283"/>
                  </p:ext>
                </p:extLst>
              </p:nvPr>
            </p:nvGraphicFramePr>
            <p:xfrm>
              <a:off x="1146001" y="3938695"/>
              <a:ext cx="93218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1" t="-112000" r="-3002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1" t="-112000" r="-2002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85" t="-112000" r="-100785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000" t="-112000" r="-522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sz="2800" dirty="0" smtClean="0"/>
                  <a:t>Le nombre manquant est…</a:t>
                </a: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793440"/>
                  </p:ext>
                </p:extLst>
              </p:nvPr>
            </p:nvGraphicFramePr>
            <p:xfrm>
              <a:off x="1173299" y="4173740"/>
              <a:ext cx="10140696" cy="1249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793440"/>
                  </p:ext>
                </p:extLst>
              </p:nvPr>
            </p:nvGraphicFramePr>
            <p:xfrm>
              <a:off x="1173299" y="4173740"/>
              <a:ext cx="10140696" cy="1249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2595" r="-300721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2595" r="-200721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2595" r="-100721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240" t="-62595" r="-721" b="-152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Activité: Équations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6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1037</Words>
  <Application>Microsoft Office PowerPoint</Application>
  <PresentationFormat>Grand écran</PresentationFormat>
  <Paragraphs>353</Paragraphs>
  <Slides>40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Trebuchet MS</vt:lpstr>
      <vt:lpstr>Wingdings 3</vt:lpstr>
      <vt:lpstr>Facet</vt:lpstr>
      <vt:lpstr>Bitmap Image</vt:lpstr>
      <vt:lpstr>Quatrième 4 Chapitre 9:  Résolution de problèmes  Équations</vt:lpstr>
      <vt:lpstr>Chapitre 9: Résolution de problèmes        Équations</vt:lpstr>
      <vt:lpstr>Calcul mental ( Plickers )</vt:lpstr>
      <vt:lpstr>Calcul mental ( rappels )</vt:lpstr>
      <vt:lpstr>Calcul mental ( rappels )</vt:lpstr>
      <vt:lpstr>Calcul mental ( rappels )</vt:lpstr>
      <vt:lpstr>Calcul mental ( rappels )</vt:lpstr>
      <vt:lpstr>Calcul mental ( rappels )</vt:lpstr>
      <vt:lpstr>Activité: Équations</vt:lpstr>
      <vt:lpstr>Activité 3</vt:lpstr>
      <vt:lpstr>Activité 3</vt:lpstr>
      <vt:lpstr>I. Égalité et opérations</vt:lpstr>
      <vt:lpstr>I. Égalité et opérations</vt:lpstr>
      <vt:lpstr>I. Égalité et opérations</vt:lpstr>
      <vt:lpstr>I. Égalité et opérations</vt:lpstr>
      <vt:lpstr>I. Égalité et opérations</vt:lpstr>
      <vt:lpstr>I. Égalité et opérations</vt:lpstr>
      <vt:lpstr>Exercices 32,33 page 98</vt:lpstr>
      <vt:lpstr>Exercices 34 page 98</vt:lpstr>
      <vt:lpstr>II. Équations</vt:lpstr>
      <vt:lpstr>II. Équations</vt:lpstr>
      <vt:lpstr>II. Équations</vt:lpstr>
      <vt:lpstr>II. Équations</vt:lpstr>
      <vt:lpstr>Exercices</vt:lpstr>
      <vt:lpstr>III. Résoudre un problème à l’aide d’une équation</vt:lpstr>
      <vt:lpstr>DM - Exercice 1</vt:lpstr>
      <vt:lpstr>DM - Exercice 1 (suite)</vt:lpstr>
      <vt:lpstr>DM - Exercice 3</vt:lpstr>
      <vt:lpstr>DM - Exercice 2</vt:lpstr>
      <vt:lpstr>Exercice</vt:lpstr>
      <vt:lpstr>Exercice 59 page 100:</vt:lpstr>
      <vt:lpstr>Exercice 72 page 101: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Exercice 70 page 100:</vt:lpstr>
      <vt:lpstr>C’est fini…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Seconde</dc:title>
  <dc:creator>Jean-Louis FELT</dc:creator>
  <cp:lastModifiedBy>Jean-Louis FELT</cp:lastModifiedBy>
  <cp:revision>620</cp:revision>
  <dcterms:created xsi:type="dcterms:W3CDTF">2015-08-30T19:31:28Z</dcterms:created>
  <dcterms:modified xsi:type="dcterms:W3CDTF">2016-05-08T18:03:48Z</dcterms:modified>
</cp:coreProperties>
</file>