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333" r:id="rId3"/>
    <p:sldId id="409" r:id="rId4"/>
    <p:sldId id="381" r:id="rId5"/>
    <p:sldId id="382" r:id="rId6"/>
    <p:sldId id="383" r:id="rId7"/>
    <p:sldId id="384" r:id="rId8"/>
    <p:sldId id="385" r:id="rId9"/>
    <p:sldId id="429" r:id="rId10"/>
    <p:sldId id="334" r:id="rId11"/>
    <p:sldId id="430" r:id="rId12"/>
    <p:sldId id="390" r:id="rId13"/>
    <p:sldId id="431" r:id="rId14"/>
    <p:sldId id="337" r:id="rId15"/>
    <p:sldId id="435" r:id="rId16"/>
    <p:sldId id="432" r:id="rId17"/>
    <p:sldId id="365" r:id="rId18"/>
    <p:sldId id="433" r:id="rId19"/>
    <p:sldId id="434" r:id="rId20"/>
    <p:sldId id="436" r:id="rId21"/>
    <p:sldId id="392" r:id="rId22"/>
    <p:sldId id="438" r:id="rId23"/>
    <p:sldId id="437" r:id="rId24"/>
    <p:sldId id="439" r:id="rId25"/>
    <p:sldId id="440" r:id="rId26"/>
    <p:sldId id="441" r:id="rId27"/>
    <p:sldId id="442" r:id="rId28"/>
    <p:sldId id="367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1CA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434" autoAdjust="0"/>
  </p:normalViewPr>
  <p:slideViewPr>
    <p:cSldViewPr snapToGrid="0">
      <p:cViewPr>
        <p:scale>
          <a:sx n="66" d="100"/>
          <a:sy n="66" d="100"/>
        </p:scale>
        <p:origin x="1074" y="162"/>
      </p:cViewPr>
      <p:guideLst/>
    </p:cSldViewPr>
  </p:slideViewPr>
  <p:outlineViewPr>
    <p:cViewPr>
      <p:scale>
        <a:sx n="33" d="100"/>
        <a:sy n="33" d="100"/>
      </p:scale>
      <p:origin x="0" y="-1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46D73-94A2-48D6-99B7-3721B1CD3CCC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4C1E6-B42A-4325-8E9C-7CCE22244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43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298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C7FA-C457-4527-AE54-7DA697A8466A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6801-2BA8-4BB2-87A7-5C413DF18391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A9FA-9FDD-4AAC-BBB6-C9B1535D8120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F100-96A5-49E6-9F7A-946D898955DF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C2E9-B4C2-4E39-8883-DB3B2C9BDBCF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49F3-4414-454F-8BB0-545963B48103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0047-CAFE-46F6-A4A2-2EF8B0FE56DB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7603-75DB-47E9-AED6-49D5B1267AD1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EDF1-9D17-46A7-9E2F-60C6705D4A57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7B7E-FAD2-429A-B0FD-958248524640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3A67-43E1-4694-9236-CB8B10754035}" type="datetime1">
              <a:rPr lang="fr-FR" smtClean="0"/>
              <a:t>24/02/2016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9205-1F7A-46C7-8662-BE4D5C00A436}" type="datetime1">
              <a:rPr lang="fr-FR" smtClean="0"/>
              <a:t>24/02/2016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82E2B-01BC-4A4B-95DA-E1591EB79188}" type="datetime1">
              <a:rPr lang="fr-FR" smtClean="0"/>
              <a:t>24/02/2016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E819-14A1-4562-86DF-3D9447991DD2}" type="datetime1">
              <a:rPr lang="fr-FR" smtClean="0"/>
              <a:t>24/02/2016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A883-FF7B-4E5A-9FE7-A504E2F168BE}" type="datetime1">
              <a:rPr lang="fr-FR" smtClean="0"/>
              <a:t>24/02/2016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A436-AFBB-464E-9059-745E45C3A166}" type="datetime1">
              <a:rPr lang="fr-FR" smtClean="0"/>
              <a:t>24/02/2016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4F88D-65A7-49D4-AF9F-B8F7EFCAB33C}" type="datetime1">
              <a:rPr lang="fr-FR" smtClean="0"/>
              <a:t>24/02/2016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Quatrième 4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Chapitre </a:t>
            </a:r>
            <a:r>
              <a:rPr lang="fr-FR" sz="3600" dirty="0" smtClean="0"/>
              <a:t>8: </a:t>
            </a:r>
            <a:br>
              <a:rPr lang="fr-FR" sz="3600" dirty="0" smtClean="0"/>
            </a:br>
            <a:r>
              <a:rPr lang="fr-FR" sz="3600" dirty="0" smtClean="0"/>
              <a:t>Triangle rectangle: </a:t>
            </a:r>
            <a:br>
              <a:rPr lang="fr-FR" sz="3600" dirty="0" smtClean="0"/>
            </a:br>
            <a:r>
              <a:rPr lang="fr-FR" sz="3600" dirty="0" smtClean="0"/>
              <a:t>cosinus d’un angle aigu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Vocabulaire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478199"/>
            <a:ext cx="8596668" cy="4928288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Définitions:</a:t>
            </a:r>
            <a:endParaRPr lang="fr-FR" sz="2400" dirty="0"/>
          </a:p>
          <a:p>
            <a:r>
              <a:rPr lang="fr-FR" sz="2400" dirty="0" smtClean="0"/>
              <a:t>Un </a:t>
            </a:r>
            <a:r>
              <a:rPr lang="fr-FR" sz="2400" b="1" dirty="0" smtClean="0">
                <a:solidFill>
                  <a:srgbClr val="0070C0"/>
                </a:solidFill>
              </a:rPr>
              <a:t>angle aigu </a:t>
            </a:r>
            <a:r>
              <a:rPr lang="fr-FR" sz="2400" dirty="0" smtClean="0"/>
              <a:t>est un angle dont l’ouverture est </a:t>
            </a:r>
            <a:br>
              <a:rPr lang="fr-FR" sz="2400" dirty="0" smtClean="0"/>
            </a:br>
            <a:r>
              <a:rPr lang="fr-FR" sz="2400" dirty="0" smtClean="0"/>
              <a:t>		comprise </a:t>
            </a:r>
            <a:r>
              <a:rPr lang="fr-FR" sz="2400" b="1" dirty="0" smtClean="0">
                <a:solidFill>
                  <a:srgbClr val="00B050"/>
                </a:solidFill>
              </a:rPr>
              <a:t>entre 0°et 90°</a:t>
            </a:r>
            <a:r>
              <a:rPr lang="fr-FR" sz="2400" dirty="0" smtClean="0"/>
              <a:t>.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Un </a:t>
            </a:r>
            <a:r>
              <a:rPr lang="fr-FR" sz="2400" b="1" dirty="0">
                <a:solidFill>
                  <a:srgbClr val="FF0000"/>
                </a:solidFill>
              </a:rPr>
              <a:t>angle </a:t>
            </a:r>
            <a:r>
              <a:rPr lang="fr-FR" sz="2400" b="1" dirty="0" smtClean="0">
                <a:solidFill>
                  <a:srgbClr val="FF0000"/>
                </a:solidFill>
              </a:rPr>
              <a:t>obtus </a:t>
            </a:r>
            <a:r>
              <a:rPr lang="fr-FR" sz="2400" dirty="0" smtClean="0"/>
              <a:t>est </a:t>
            </a:r>
            <a:r>
              <a:rPr lang="fr-FR" sz="2400" dirty="0"/>
              <a:t>un angle dont l’ouverture est </a:t>
            </a:r>
            <a:br>
              <a:rPr lang="fr-FR" sz="2400" dirty="0"/>
            </a:br>
            <a:r>
              <a:rPr lang="fr-FR" sz="2400" dirty="0"/>
              <a:t>		comprise </a:t>
            </a:r>
            <a:r>
              <a:rPr lang="fr-FR" sz="2400" b="1" dirty="0">
                <a:solidFill>
                  <a:srgbClr val="00B050"/>
                </a:solidFill>
              </a:rPr>
              <a:t>entre </a:t>
            </a:r>
            <a:r>
              <a:rPr lang="fr-FR" sz="2400" b="1" dirty="0" smtClean="0">
                <a:solidFill>
                  <a:srgbClr val="00B050"/>
                </a:solidFill>
              </a:rPr>
              <a:t>90°et 180°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5" name="Straight Connector 4"/>
          <p:cNvCxnSpPr/>
          <p:nvPr/>
        </p:nvCxnSpPr>
        <p:spPr>
          <a:xfrm flipH="1">
            <a:off x="7356143" y="2036364"/>
            <a:ext cx="846161" cy="14028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356143" y="3439236"/>
            <a:ext cx="160754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41493" y="5199797"/>
            <a:ext cx="817048" cy="108072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958541" y="6280524"/>
            <a:ext cx="160754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e 15"/>
          <p:cNvSpPr/>
          <p:nvPr/>
        </p:nvSpPr>
        <p:spPr>
          <a:xfrm>
            <a:off x="6765185" y="2872854"/>
            <a:ext cx="1132764" cy="1132764"/>
          </a:xfrm>
          <a:prstGeom prst="pie">
            <a:avLst>
              <a:gd name="adj1" fmla="val 18114409"/>
              <a:gd name="adj2" fmla="val 85921"/>
            </a:avLst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>
            <a:off x="6392159" y="5677468"/>
            <a:ext cx="1132764" cy="1132764"/>
          </a:xfrm>
          <a:prstGeom prst="pie">
            <a:avLst>
              <a:gd name="adj1" fmla="val 13936411"/>
              <a:gd name="adj2" fmla="val 85921"/>
            </a:avLst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0917" y="1988601"/>
            <a:ext cx="16204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angle aigu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0258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Vocabulaire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478199"/>
            <a:ext cx="8596668" cy="492828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Dans un </a:t>
            </a:r>
            <a:r>
              <a:rPr lang="fr-FR" sz="2400" b="1" dirty="0" smtClean="0">
                <a:solidFill>
                  <a:srgbClr val="0070C0"/>
                </a:solidFill>
              </a:rPr>
              <a:t>triangle rectangle</a:t>
            </a:r>
            <a:r>
              <a:rPr lang="fr-FR" sz="2400" dirty="0" smtClean="0"/>
              <a:t>, chaque </a:t>
            </a:r>
            <a:r>
              <a:rPr lang="fr-FR" sz="2400" b="1" dirty="0" smtClean="0">
                <a:solidFill>
                  <a:srgbClr val="FFC000"/>
                </a:solidFill>
              </a:rPr>
              <a:t>angle aigu </a:t>
            </a:r>
            <a:r>
              <a:rPr lang="fr-FR" sz="2400" dirty="0" smtClean="0"/>
              <a:t>est délimité par l’</a:t>
            </a:r>
            <a:r>
              <a:rPr lang="fr-FR" sz="2400" b="1" dirty="0" smtClean="0">
                <a:solidFill>
                  <a:srgbClr val="FF0000"/>
                </a:solidFill>
              </a:rPr>
              <a:t>hypoténuse</a:t>
            </a:r>
            <a:r>
              <a:rPr lang="fr-FR" sz="2400" dirty="0" smtClean="0"/>
              <a:t> et par un </a:t>
            </a:r>
            <a:r>
              <a:rPr lang="fr-FR" sz="2400" smtClean="0"/>
              <a:t>autre côté </a:t>
            </a:r>
            <a:r>
              <a:rPr lang="fr-FR" sz="2400" dirty="0" smtClean="0"/>
              <a:t>appelé </a:t>
            </a:r>
            <a:br>
              <a:rPr lang="fr-FR" sz="2400" dirty="0" smtClean="0"/>
            </a:br>
            <a:r>
              <a:rPr lang="fr-FR" sz="2400" dirty="0" smtClean="0"/>
              <a:t>le </a:t>
            </a:r>
            <a:r>
              <a:rPr lang="fr-FR" sz="2400" b="1" dirty="0" smtClean="0">
                <a:solidFill>
                  <a:schemeClr val="accent1"/>
                </a:solidFill>
              </a:rPr>
              <a:t>côté adjacent </a:t>
            </a:r>
            <a:r>
              <a:rPr lang="fr-FR" sz="2400" dirty="0" smtClean="0"/>
              <a:t>à cet angle.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Pie 15"/>
          <p:cNvSpPr/>
          <p:nvPr/>
        </p:nvSpPr>
        <p:spPr>
          <a:xfrm>
            <a:off x="6234457" y="2904265"/>
            <a:ext cx="1132764" cy="1132764"/>
          </a:xfrm>
          <a:prstGeom prst="pie">
            <a:avLst>
              <a:gd name="adj1" fmla="val 5366306"/>
              <a:gd name="adj2" fmla="val 9432012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23167" y="4894611"/>
            <a:ext cx="477672" cy="44578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Isosceles Triangle 16"/>
          <p:cNvSpPr/>
          <p:nvPr/>
        </p:nvSpPr>
        <p:spPr>
          <a:xfrm>
            <a:off x="2078714" y="3470647"/>
            <a:ext cx="4722125" cy="186974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extBox 17"/>
          <p:cNvSpPr txBox="1"/>
          <p:nvPr/>
        </p:nvSpPr>
        <p:spPr>
          <a:xfrm>
            <a:off x="6897590" y="530145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897590" y="318804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706054" y="5371770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cxnSp>
        <p:nvCxnSpPr>
          <p:cNvPr id="25" name="Straight Connector 24"/>
          <p:cNvCxnSpPr>
            <a:stCxn id="17" idx="2"/>
            <a:endCxn id="17" idx="0"/>
          </p:cNvCxnSpPr>
          <p:nvPr/>
        </p:nvCxnSpPr>
        <p:spPr>
          <a:xfrm flipV="1">
            <a:off x="2078714" y="3470647"/>
            <a:ext cx="4722125" cy="18697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7" idx="0"/>
          </p:cNvCxnSpPr>
          <p:nvPr/>
        </p:nvCxnSpPr>
        <p:spPr>
          <a:xfrm flipV="1">
            <a:off x="6800839" y="3470647"/>
            <a:ext cx="0" cy="1830804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6897590" y="4005075"/>
            <a:ext cx="804073" cy="46317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75295" y="3574861"/>
                <a:ext cx="2632050" cy="843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Le côté adjacent 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𝑨𝑪𝑩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295" y="3574861"/>
                <a:ext cx="2632050" cy="843308"/>
              </a:xfrm>
              <a:prstGeom prst="rect">
                <a:avLst/>
              </a:prstGeom>
              <a:blipFill rotWithShape="0">
                <a:blip r:embed="rId3"/>
                <a:stretch>
                  <a:fillRect l="-3472" t="-5755" r="-2083" b="-151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>
            <a:off x="3873394" y="3789751"/>
            <a:ext cx="566382" cy="494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21198" y="3287234"/>
            <a:ext cx="2632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L’hypoténuse</a:t>
            </a:r>
            <a:endParaRPr lang="fr-FR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452656" y="5424891"/>
            <a:ext cx="355961" cy="4818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123750" y="5937437"/>
                <a:ext cx="3327849" cy="47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Le côté opposé 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𝑨𝑪𝑩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3750" y="5937437"/>
                <a:ext cx="3327849" cy="473976"/>
              </a:xfrm>
              <a:prstGeom prst="rect">
                <a:avLst/>
              </a:prstGeom>
              <a:blipFill rotWithShape="0">
                <a:blip r:embed="rId4"/>
                <a:stretch>
                  <a:fillRect l="-2747" t="-7692" b="-2820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/>
          <p:nvPr/>
        </p:nvCxnSpPr>
        <p:spPr>
          <a:xfrm>
            <a:off x="6329204" y="3287234"/>
            <a:ext cx="330805" cy="51606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356188" y="2744351"/>
                <a:ext cx="2632050" cy="47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𝑨𝑪𝑩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188" y="2744351"/>
                <a:ext cx="2632050" cy="473976"/>
              </a:xfrm>
              <a:prstGeom prst="rect">
                <a:avLst/>
              </a:prstGeom>
              <a:blipFill rotWithShape="0">
                <a:blip r:embed="rId5"/>
                <a:stretch>
                  <a:fillRect l="-3712" t="-7692" b="-2820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00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7" grpId="0" animBg="1"/>
      <p:bldP spid="18" grpId="0"/>
      <p:bldP spid="19" grpId="0"/>
      <p:bldP spid="24" grpId="0"/>
      <p:bldP spid="8" grpId="0"/>
      <p:bldP spid="29" grpId="0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 Compléter les figures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434" y="1601789"/>
            <a:ext cx="8596668" cy="3880773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Triangle 1:</a:t>
            </a:r>
          </a:p>
          <a:p>
            <a:endParaRPr lang="fr-FR" sz="2000" b="1" dirty="0" smtClean="0"/>
          </a:p>
          <a:p>
            <a:endParaRPr lang="fr-FR" sz="2000" b="1" dirty="0"/>
          </a:p>
          <a:p>
            <a:endParaRPr lang="fr-FR" sz="2000" b="1" dirty="0" smtClean="0"/>
          </a:p>
          <a:p>
            <a:endParaRPr lang="fr-FR" sz="2000" b="1" dirty="0" smtClean="0"/>
          </a:p>
          <a:p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5906155" y="3957050"/>
            <a:ext cx="477672" cy="44578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Isosceles Triangle 20"/>
          <p:cNvSpPr/>
          <p:nvPr/>
        </p:nvSpPr>
        <p:spPr>
          <a:xfrm>
            <a:off x="3126624" y="2788152"/>
            <a:ext cx="3257203" cy="161891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extBox 21"/>
          <p:cNvSpPr txBox="1"/>
          <p:nvPr/>
        </p:nvSpPr>
        <p:spPr>
          <a:xfrm>
            <a:off x="6370114" y="435506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370115" y="24182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</a:t>
            </a:r>
            <a:endParaRPr lang="fr-FR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762897" y="4224800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M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202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 Compléter les figures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8434" y="1601789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b="1" dirty="0" smtClean="0"/>
                  <a:t>Triangle 2:</a:t>
                </a:r>
              </a:p>
              <a:p>
                <a:r>
                  <a:rPr lang="fr-FR" sz="2000" b="1" dirty="0" smtClean="0"/>
                  <a:t>Le triangle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𝑪𝑬𝑳</m:t>
                    </m:r>
                  </m:oMath>
                </a14:m>
                <a:r>
                  <a:rPr lang="fr-FR" sz="2000" b="1" dirty="0" smtClean="0"/>
                  <a:t> est rectangle en C.</a:t>
                </a:r>
              </a:p>
              <a:p>
                <a:r>
                  <a:rPr lang="fr-FR" sz="2000" b="1" dirty="0" smtClean="0"/>
                  <a:t>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0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𝑪𝑬𝑳</m:t>
                        </m:r>
                      </m:e>
                    </m:acc>
                  </m:oMath>
                </a14:m>
                <a:r>
                  <a:rPr lang="fr-FR" sz="2000" b="1" dirty="0" smtClean="0"/>
                  <a:t> mesure 30°.</a:t>
                </a:r>
              </a:p>
              <a:p>
                <a:endParaRPr lang="fr-FR" sz="2000" b="1" dirty="0"/>
              </a:p>
              <a:p>
                <a:endParaRPr lang="fr-FR" sz="2000" b="1" dirty="0" smtClean="0"/>
              </a:p>
              <a:p>
                <a:endParaRPr lang="fr-FR" sz="2000" b="1" dirty="0" smtClean="0"/>
              </a:p>
              <a:p>
                <a:endParaRPr lang="fr-FR" sz="2000" b="1" dirty="0"/>
              </a:p>
              <a:p>
                <a:endParaRPr lang="en-US" sz="2000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8434" y="1601789"/>
                <a:ext cx="8596668" cy="3880773"/>
              </a:xfrm>
              <a:blipFill rotWithShape="0">
                <a:blip r:embed="rId2"/>
                <a:stretch>
                  <a:fillRect l="-355" t="-1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grpSp>
        <p:nvGrpSpPr>
          <p:cNvPr id="5" name="Group 4"/>
          <p:cNvGrpSpPr/>
          <p:nvPr/>
        </p:nvGrpSpPr>
        <p:grpSpPr>
          <a:xfrm rot="12235615">
            <a:off x="3921331" y="4196621"/>
            <a:ext cx="3257203" cy="1618914"/>
            <a:chOff x="4142624" y="1899152"/>
            <a:chExt cx="3257203" cy="1618914"/>
          </a:xfrm>
        </p:grpSpPr>
        <p:sp>
          <p:nvSpPr>
            <p:cNvPr id="20" name="Rectangle 19"/>
            <p:cNvSpPr/>
            <p:nvPr/>
          </p:nvSpPr>
          <p:spPr>
            <a:xfrm>
              <a:off x="6922155" y="3068050"/>
              <a:ext cx="477672" cy="445780"/>
            </a:xfrm>
            <a:prstGeom prst="rect">
              <a:avLst/>
            </a:prstGeom>
            <a:noFill/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Isosceles Triangle 20"/>
            <p:cNvSpPr/>
            <p:nvPr/>
          </p:nvSpPr>
          <p:spPr>
            <a:xfrm>
              <a:off x="4142624" y="1899152"/>
              <a:ext cx="3257203" cy="1618914"/>
            </a:xfrm>
            <a:prstGeom prst="triangle">
              <a:avLst>
                <a:gd name="adj" fmla="val 100000"/>
              </a:avLst>
            </a:prstGeom>
            <a:noFill/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6240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II. Cosinus d’un angle aigu </a:t>
            </a:r>
            <a:br>
              <a:rPr lang="fr-FR" dirty="0" smtClean="0"/>
            </a:br>
            <a:r>
              <a:rPr lang="fr-FR" dirty="0" smtClean="0"/>
              <a:t>    dans un triangle rectangle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4872624"/>
          </a:xfrm>
        </p:spPr>
        <p:txBody>
          <a:bodyPr>
            <a:normAutofit/>
          </a:bodyPr>
          <a:lstStyle/>
          <a:p>
            <a:endParaRPr lang="fr-FR" sz="2400" u="sng" dirty="0" smtClean="0"/>
          </a:p>
          <a:p>
            <a:r>
              <a:rPr lang="fr-FR" sz="2400" u="sng" dirty="0" smtClean="0"/>
              <a:t>Définition:</a:t>
            </a:r>
            <a:endParaRPr lang="fr-FR" sz="2400" u="sng" dirty="0"/>
          </a:p>
          <a:p>
            <a:r>
              <a:rPr lang="fr-FR" sz="2000" dirty="0" smtClean="0"/>
              <a:t>Dans un </a:t>
            </a:r>
            <a:r>
              <a:rPr lang="fr-FR" sz="2000" b="1" dirty="0" smtClean="0">
                <a:solidFill>
                  <a:srgbClr val="0070C0"/>
                </a:solidFill>
              </a:rPr>
              <a:t>triangle rectangle</a:t>
            </a:r>
            <a:r>
              <a:rPr lang="fr-FR" sz="2000" dirty="0" smtClean="0"/>
              <a:t>, le cosinus d’un </a:t>
            </a:r>
            <a:r>
              <a:rPr lang="fr-FR" sz="2000" b="1" dirty="0" smtClean="0">
                <a:solidFill>
                  <a:srgbClr val="FFC000"/>
                </a:solidFill>
              </a:rPr>
              <a:t>angle aigu </a:t>
            </a:r>
            <a:r>
              <a:rPr lang="fr-FR" sz="2000" dirty="0" smtClean="0"/>
              <a:t>est égal au </a:t>
            </a:r>
            <a:r>
              <a:rPr lang="fr-FR" sz="2000" b="1" dirty="0" smtClean="0">
                <a:solidFill>
                  <a:schemeClr val="tx1"/>
                </a:solidFill>
              </a:rPr>
              <a:t>quotient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/>
              <a:t>de </a:t>
            </a:r>
            <a:r>
              <a:rPr lang="fr-FR" sz="2000" b="1" dirty="0" smtClean="0">
                <a:solidFill>
                  <a:schemeClr val="accent2"/>
                </a:solidFill>
              </a:rPr>
              <a:t>la longueur du côté adjacent </a:t>
            </a:r>
            <a:r>
              <a:rPr lang="fr-FR" sz="2000" dirty="0" smtClean="0"/>
              <a:t>à cet angle par </a:t>
            </a:r>
            <a:r>
              <a:rPr lang="fr-FR" sz="2000" b="1" dirty="0" smtClean="0">
                <a:solidFill>
                  <a:srgbClr val="FF0000"/>
                </a:solidFill>
              </a:rPr>
              <a:t>la longueur de l’hypoténuse</a:t>
            </a:r>
            <a:r>
              <a:rPr lang="fr-FR" sz="2000" dirty="0" smtClean="0"/>
              <a:t>.</a:t>
            </a:r>
            <a:endParaRPr lang="fr-FR" sz="2000" dirty="0"/>
          </a:p>
          <a:p>
            <a:endParaRPr lang="fr-FR" sz="2000" dirty="0" smtClean="0"/>
          </a:p>
          <a:p>
            <a:endParaRPr lang="fr-FR" sz="2000" dirty="0"/>
          </a:p>
          <a:p>
            <a:pPr marL="0" indent="0">
              <a:buNone/>
            </a:pPr>
            <a:r>
              <a:rPr lang="fr-FR" sz="2000" dirty="0" smtClean="0"/>
              <a:t> </a:t>
            </a:r>
            <a:endParaRPr lang="fr-FR" sz="2000" dirty="0"/>
          </a:p>
          <a:p>
            <a:pPr marL="0" indent="0">
              <a:buNone/>
            </a:pP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b="1" i="1" dirty="0" smtClean="0">
              <a:latin typeface="Cambria Math" panose="02040503050406030204" pitchFamily="18" charset="0"/>
            </a:endParaRPr>
          </a:p>
          <a:p>
            <a:endParaRPr lang="fr-FR" sz="2800" b="1" dirty="0"/>
          </a:p>
          <a:p>
            <a:endParaRPr lang="fr-FR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grpSp>
        <p:nvGrpSpPr>
          <p:cNvPr id="12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lide Number Placeholder 3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1E259-A82A-4652-B66A-7488AC197EC8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3924345" y="4802590"/>
            <a:ext cx="260339" cy="26714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Isosceles Triangle 15"/>
          <p:cNvSpPr/>
          <p:nvPr/>
        </p:nvSpPr>
        <p:spPr>
          <a:xfrm>
            <a:off x="1486357" y="3737931"/>
            <a:ext cx="2698739" cy="1335316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4027077" y="504696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09974" y="330583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2047" y="5043676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cxnSp>
        <p:nvCxnSpPr>
          <p:cNvPr id="20" name="Straight Connector 19"/>
          <p:cNvCxnSpPr>
            <a:stCxn id="16" idx="2"/>
            <a:endCxn id="16" idx="0"/>
          </p:cNvCxnSpPr>
          <p:nvPr/>
        </p:nvCxnSpPr>
        <p:spPr>
          <a:xfrm flipV="1">
            <a:off x="1486357" y="3737931"/>
            <a:ext cx="2698739" cy="13353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1486357" y="5069734"/>
            <a:ext cx="2698293" cy="709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369443" y="3928704"/>
            <a:ext cx="804073" cy="46317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141832" y="3491718"/>
                <a:ext cx="2632050" cy="843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Le côté adjacent 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𝑨𝑪𝑩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832" y="3491718"/>
                <a:ext cx="2632050" cy="843308"/>
              </a:xfrm>
              <a:prstGeom prst="rect">
                <a:avLst/>
              </a:prstGeom>
              <a:blipFill rotWithShape="0">
                <a:blip r:embed="rId3"/>
                <a:stretch>
                  <a:fillRect l="-3472" t="-5797" r="-2083" b="-15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>
            <a:off x="2062682" y="3964681"/>
            <a:ext cx="566382" cy="494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29056" y="3534850"/>
            <a:ext cx="2632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L’hypoténuse</a:t>
            </a:r>
            <a:endParaRPr lang="fr-FR" b="1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657745" y="5186902"/>
            <a:ext cx="355961" cy="4818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357707" y="5660417"/>
                <a:ext cx="2503400" cy="843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Le côté adjacent </a:t>
                </a:r>
                <a:br>
                  <a:rPr lang="fr-FR" sz="2400" dirty="0" smtClean="0"/>
                </a:br>
                <a:r>
                  <a:rPr lang="fr-FR" sz="2400" dirty="0" smtClean="0"/>
                  <a:t>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707" y="5660417"/>
                <a:ext cx="2503400" cy="843308"/>
              </a:xfrm>
              <a:prstGeom prst="rect">
                <a:avLst/>
              </a:prstGeom>
              <a:blipFill rotWithShape="0">
                <a:blip r:embed="rId4"/>
                <a:stretch>
                  <a:fillRect l="-3902" t="-5797" r="-7317" b="-15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636855" y="4310906"/>
                <a:ext cx="2093764" cy="669479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𝑨𝑩𝑪</m:t>
                          </m:r>
                        </m:e>
                      </m:acc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dirty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num>
                        <m:den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855" y="4310906"/>
                <a:ext cx="2093764" cy="6694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60546" y="5334044"/>
                <a:ext cx="2093764" cy="669479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20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20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𝑪𝑨</m:t>
                          </m:r>
                        </m:num>
                        <m:den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𝑪𝑩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46" y="5334044"/>
                <a:ext cx="2093764" cy="66947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ie 32"/>
          <p:cNvSpPr/>
          <p:nvPr/>
        </p:nvSpPr>
        <p:spPr>
          <a:xfrm>
            <a:off x="3695836" y="3296852"/>
            <a:ext cx="937659" cy="937659"/>
          </a:xfrm>
          <a:prstGeom prst="pie">
            <a:avLst>
              <a:gd name="adj1" fmla="val 5471578"/>
              <a:gd name="adj2" fmla="val 9196287"/>
            </a:avLst>
          </a:prstGeom>
          <a:solidFill>
            <a:srgbClr val="7030A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>
            <a:off x="859301" y="4534950"/>
            <a:ext cx="1260343" cy="1083750"/>
          </a:xfrm>
          <a:prstGeom prst="pie">
            <a:avLst>
              <a:gd name="adj1" fmla="val 19981715"/>
              <a:gd name="adj2" fmla="val 2153790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46163" y="4335026"/>
            <a:ext cx="444500" cy="613212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1" name="TextBox 30"/>
          <p:cNvSpPr txBox="1"/>
          <p:nvPr/>
        </p:nvSpPr>
        <p:spPr>
          <a:xfrm>
            <a:off x="8152199" y="5362177"/>
            <a:ext cx="450850" cy="613212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30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 animBg="1"/>
      <p:bldP spid="16" grpId="0" animBg="1"/>
      <p:bldP spid="17" grpId="0"/>
      <p:bldP spid="18" grpId="0"/>
      <p:bldP spid="19" grpId="0"/>
      <p:bldP spid="23" grpId="0"/>
      <p:bldP spid="25" grpId="0"/>
      <p:bldP spid="28" grpId="0"/>
      <p:bldP spid="29" grpId="0" animBg="1"/>
      <p:bldP spid="32" grpId="0" animBg="1"/>
      <p:bldP spid="33" grpId="0" animBg="1"/>
      <p:bldP spid="34" grpId="0" animBg="1"/>
      <p:bldP spid="6" grpId="0" animBg="1"/>
      <p:bldP spid="6" grpId="1" animBg="1"/>
      <p:bldP spid="31" grpId="0" animBg="1"/>
      <p:bldP spid="3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2: Cosinus d’un angle aigu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2889"/>
            <a:ext cx="8596668" cy="426561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  <p:sp>
        <p:nvSpPr>
          <p:cNvPr id="12" name="Rectangle 11"/>
          <p:cNvSpPr/>
          <p:nvPr/>
        </p:nvSpPr>
        <p:spPr>
          <a:xfrm rot="11969774">
            <a:off x="5698502" y="3504812"/>
            <a:ext cx="346069" cy="3309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 rot="13555012">
            <a:off x="5952502" y="2446905"/>
            <a:ext cx="346069" cy="3309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Isosceles Triangle 13"/>
          <p:cNvSpPr/>
          <p:nvPr/>
        </p:nvSpPr>
        <p:spPr>
          <a:xfrm rot="13555012">
            <a:off x="5006126" y="3395277"/>
            <a:ext cx="3541183" cy="1620821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Straight Connector 14"/>
          <p:cNvCxnSpPr>
            <a:stCxn id="14" idx="3"/>
          </p:cNvCxnSpPr>
          <p:nvPr/>
        </p:nvCxnSpPr>
        <p:spPr>
          <a:xfrm flipH="1">
            <a:off x="5659746" y="2370013"/>
            <a:ext cx="467312" cy="13688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39331" y="327722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</a:t>
            </a:r>
            <a:endParaRPr lang="fr-FR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954148" y="1868185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R</a:t>
            </a:r>
            <a:endParaRPr lang="fr-F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371488" y="377904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H</a:t>
            </a:r>
            <a:endParaRPr lang="fr-F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8590664" y="473699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9508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II. Cosinus d’un angle aigu </a:t>
            </a:r>
            <a:br>
              <a:rPr lang="fr-FR" dirty="0" smtClean="0"/>
            </a:br>
            <a:r>
              <a:rPr lang="fr-FR" dirty="0" smtClean="0"/>
              <a:t>    dans un triangle rectangle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1698"/>
            <a:ext cx="8596668" cy="4872624"/>
          </a:xfrm>
        </p:spPr>
        <p:txBody>
          <a:bodyPr>
            <a:normAutofit/>
          </a:bodyPr>
          <a:lstStyle/>
          <a:p>
            <a:endParaRPr lang="fr-FR" sz="2400" u="sng" dirty="0" smtClean="0"/>
          </a:p>
          <a:p>
            <a:r>
              <a:rPr lang="fr-FR" sz="2400" u="sng" dirty="0" smtClean="0"/>
              <a:t>Propriété:</a:t>
            </a:r>
            <a:endParaRPr lang="fr-FR" sz="2400" u="sng" dirty="0"/>
          </a:p>
          <a:p>
            <a:r>
              <a:rPr lang="fr-FR" sz="2000" dirty="0" smtClean="0"/>
              <a:t>Le </a:t>
            </a:r>
            <a:r>
              <a:rPr lang="fr-FR" sz="2000" b="1" dirty="0" smtClean="0">
                <a:solidFill>
                  <a:srgbClr val="0070C0"/>
                </a:solidFill>
              </a:rPr>
              <a:t>cosinus</a:t>
            </a:r>
            <a:r>
              <a:rPr lang="fr-FR" sz="2000" dirty="0" smtClean="0"/>
              <a:t> d’un angle est un nombre </a:t>
            </a:r>
            <a:r>
              <a:rPr lang="fr-FR" sz="2000" b="1" dirty="0" smtClean="0">
                <a:solidFill>
                  <a:srgbClr val="FF0000"/>
                </a:solidFill>
              </a:rPr>
              <a:t>compris entre 0 et 1</a:t>
            </a:r>
            <a:r>
              <a:rPr lang="fr-FR" sz="2000" dirty="0" smtClean="0"/>
              <a:t>.</a:t>
            </a:r>
            <a:endParaRPr lang="fr-FR" sz="2000" dirty="0"/>
          </a:p>
          <a:p>
            <a:endParaRPr lang="fr-FR" sz="2000" dirty="0" smtClean="0"/>
          </a:p>
          <a:p>
            <a:endParaRPr lang="fr-FR" sz="2000" dirty="0"/>
          </a:p>
          <a:p>
            <a:pPr marL="0" indent="0">
              <a:buNone/>
            </a:pPr>
            <a:r>
              <a:rPr lang="fr-FR" sz="2000" dirty="0" smtClean="0"/>
              <a:t> </a:t>
            </a:r>
            <a:endParaRPr lang="fr-FR" sz="2000" dirty="0"/>
          </a:p>
          <a:p>
            <a:pPr marL="0" indent="0">
              <a:buNone/>
            </a:pP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b="1" i="1" dirty="0" smtClean="0">
              <a:latin typeface="Cambria Math" panose="02040503050406030204" pitchFamily="18" charset="0"/>
            </a:endParaRPr>
          </a:p>
          <a:p>
            <a:endParaRPr lang="fr-FR" sz="2800" b="1" dirty="0"/>
          </a:p>
          <a:p>
            <a:endParaRPr lang="fr-FR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grpSp>
        <p:nvGrpSpPr>
          <p:cNvPr id="12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lide Number Placeholder 3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61E259-A82A-4652-B66A-7488AC197EC8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3924345" y="4802590"/>
            <a:ext cx="260339" cy="26714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Isosceles Triangle 15"/>
          <p:cNvSpPr/>
          <p:nvPr/>
        </p:nvSpPr>
        <p:spPr>
          <a:xfrm>
            <a:off x="1486357" y="3737931"/>
            <a:ext cx="2698739" cy="1335316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4027077" y="504696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09974" y="3305837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2047" y="5043676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cxnSp>
        <p:nvCxnSpPr>
          <p:cNvPr id="20" name="Straight Connector 19"/>
          <p:cNvCxnSpPr>
            <a:stCxn id="16" idx="2"/>
            <a:endCxn id="16" idx="0"/>
          </p:cNvCxnSpPr>
          <p:nvPr/>
        </p:nvCxnSpPr>
        <p:spPr>
          <a:xfrm flipV="1">
            <a:off x="1486357" y="3737931"/>
            <a:ext cx="2698739" cy="13353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062682" y="3964681"/>
            <a:ext cx="566382" cy="494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29056" y="3534850"/>
            <a:ext cx="2632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L’hypoténuse</a:t>
            </a:r>
            <a:endParaRPr lang="fr-FR" b="1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657745" y="5186902"/>
            <a:ext cx="355961" cy="4818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357707" y="5660417"/>
                <a:ext cx="2503400" cy="843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 smtClean="0"/>
                  <a:t>Le côté adjacent </a:t>
                </a:r>
                <a:br>
                  <a:rPr lang="fr-FR" sz="2400" dirty="0" smtClean="0"/>
                </a:br>
                <a:r>
                  <a:rPr lang="fr-FR" sz="2400" dirty="0" smtClean="0"/>
                  <a:t>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e>
                    </m:ac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707" y="5660417"/>
                <a:ext cx="2503400" cy="843308"/>
              </a:xfrm>
              <a:prstGeom prst="rect">
                <a:avLst/>
              </a:prstGeom>
              <a:blipFill rotWithShape="0">
                <a:blip r:embed="rId3"/>
                <a:stretch>
                  <a:fillRect l="-3902" t="-5797" r="-7317" b="-15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536520" y="4425162"/>
                <a:ext cx="2093764" cy="669479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𝑨𝑩𝑪</m:t>
                          </m:r>
                        </m:e>
                      </m:acc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dirty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num>
                        <m:den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520" y="4425162"/>
                <a:ext cx="2093764" cy="66947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Pie 33"/>
          <p:cNvSpPr/>
          <p:nvPr/>
        </p:nvSpPr>
        <p:spPr>
          <a:xfrm>
            <a:off x="859301" y="4534950"/>
            <a:ext cx="1260343" cy="1083750"/>
          </a:xfrm>
          <a:prstGeom prst="pie">
            <a:avLst>
              <a:gd name="adj1" fmla="val 19981715"/>
              <a:gd name="adj2" fmla="val 2153790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1486357" y="5069734"/>
            <a:ext cx="2698293" cy="709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28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6" grpId="0" animBg="1"/>
      <p:bldP spid="17" grpId="0"/>
      <p:bldP spid="18" grpId="0"/>
      <p:bldP spid="19" grpId="0"/>
      <p:bldP spid="25" grpId="0"/>
      <p:bldP spid="28" grpId="0"/>
      <p:bldP spid="29" grpId="0" animBg="1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III. Calculatrice</a:t>
            </a:r>
            <a:endParaRPr lang="fr-F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4616" y="1804987"/>
            <a:ext cx="8092927" cy="349964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61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III. Calculatrice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232" y="1488613"/>
            <a:ext cx="8596668" cy="3880773"/>
          </a:xfrm>
        </p:spPr>
        <p:txBody>
          <a:bodyPr/>
          <a:lstStyle/>
          <a:p>
            <a:r>
              <a:rPr lang="fr-FR" dirty="0" smtClean="0"/>
              <a:t>Calculer l’arrondi </a:t>
            </a:r>
            <a:r>
              <a:rPr lang="fr-FR" dirty="0"/>
              <a:t>au centième de cos 43°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2185887"/>
            <a:ext cx="8119214" cy="234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III. Calculatrice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26232" y="1488613"/>
                <a:ext cx="8596668" cy="3880773"/>
              </a:xfrm>
            </p:spPr>
            <p:txBody>
              <a:bodyPr/>
              <a:lstStyle/>
              <a:p>
                <a:r>
                  <a:rPr lang="fr-FR" dirty="0" smtClean="0"/>
                  <a:t>Calculer l’arrondi au dixième de degré de 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𝑨𝑶𝑩</m:t>
                        </m:r>
                      </m:e>
                    </m:acc>
                  </m:oMath>
                </a14:m>
                <a:r>
                  <a:rPr lang="fr-FR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tel que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𝐜𝐨𝐬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𝑨𝑶𝑩</m:t>
                            </m:r>
                          </m:e>
                        </m:acc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𝟑𝟔𝟕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6232" y="1488613"/>
                <a:ext cx="8596668" cy="3880773"/>
              </a:xfrm>
              <a:blipFill rotWithShape="0">
                <a:blip r:embed="rId2"/>
                <a:stretch>
                  <a:fillRect l="-213" t="-628" r="-156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747" y="2451098"/>
            <a:ext cx="7998255" cy="270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6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8: </a:t>
            </a:r>
            <a:r>
              <a:rPr lang="fr-FR" dirty="0"/>
              <a:t>Triangle rectangle: </a:t>
            </a:r>
            <a:br>
              <a:rPr lang="fr-FR" dirty="0"/>
            </a:br>
            <a:r>
              <a:rPr lang="fr-FR" dirty="0" smtClean="0"/>
              <a:t>						cosinus </a:t>
            </a:r>
            <a:r>
              <a:rPr lang="fr-FR" dirty="0"/>
              <a:t>d’un angle aigu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88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3: Cosinus d’un angle aigu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04130011"/>
                  </p:ext>
                </p:extLst>
              </p:nvPr>
            </p:nvGraphicFramePr>
            <p:xfrm>
              <a:off x="677334" y="2490909"/>
              <a:ext cx="10033680" cy="14949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228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</a:tblGrid>
                  <a:tr h="8886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b="1" kern="1200" dirty="0" smtClean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Mesure de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fr-FR" sz="1800" b="1" i="1" kern="1200">
                                      <a:solidFill>
                                        <a:schemeClr val="lt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accPr>
                                <m:e>
                                  <m:r>
                                    <a:rPr lang="fr-FR" sz="1800" b="1" i="1" kern="1200">
                                      <a:solidFill>
                                        <a:schemeClr val="lt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𝑨</m:t>
                                  </m:r>
                                </m:e>
                              </m:acc>
                            </m:oMath>
                          </a14:m>
                          <a:endParaRPr lang="fr-FR" sz="1800" b="1" kern="1200" dirty="0">
                            <a:solidFill>
                              <a:schemeClr val="l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r>
                            <a:rPr lang="fr-FR" sz="1800" b="1" kern="1200" dirty="0">
                              <a:solidFill>
                                <a:schemeClr val="lt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(en degrés)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10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28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45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60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83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</a:tr>
                  <a:tr h="60635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b="1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cos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fr-FR" sz="1800" b="1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accPr>
                                <m:e>
                                  <m:r>
                                    <a:rPr lang="fr-FR" sz="1800" b="1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𝑨</m:t>
                                  </m:r>
                                </m:e>
                              </m:acc>
                            </m:oMath>
                          </a14:m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0.96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0.91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0.59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0,19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0,01</a:t>
                          </a:r>
                          <a:endParaRPr lang="fr-FR" b="1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04130011"/>
                  </p:ext>
                </p:extLst>
              </p:nvPr>
            </p:nvGraphicFramePr>
            <p:xfrm>
              <a:off x="677334" y="2490909"/>
              <a:ext cx="10033680" cy="14949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228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  <a:gridCol w="836140"/>
                  </a:tblGrid>
                  <a:tr h="88861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64" t="-685" r="-500364" b="-698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10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28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45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60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83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</a:tr>
                  <a:tr h="60635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64" t="-147000" r="-500364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0.96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0.91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0.59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0,19</a:t>
                          </a:r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1" dirty="0" smtClean="0"/>
                            <a:t>0,01</a:t>
                          </a:r>
                          <a:endParaRPr lang="fr-FR" b="1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9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0800000">
            <a:off x="8781502" y="4821639"/>
            <a:ext cx="346069" cy="3309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4: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12889"/>
                <a:ext cx="8596668" cy="4265611"/>
              </a:xfrm>
            </p:spPr>
            <p:txBody>
              <a:bodyPr/>
              <a:lstStyle/>
              <a:p>
                <a:r>
                  <a:rPr lang="fr-FR" dirty="0" smtClean="0"/>
                  <a:t>ABC est un triangle rectangle en A tel que: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𝐴𝐵𝐶</m:t>
                            </m:r>
                          </m:e>
                        </m:acc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fr-FR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12889"/>
                <a:ext cx="8596668" cy="4265611"/>
              </a:xfrm>
              <a:blipFill rotWithShape="0"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21</a:t>
            </a:fld>
            <a:endParaRPr lang="fr-FR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9127571" y="609600"/>
            <a:ext cx="1916" cy="52725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405719" y="5152571"/>
            <a:ext cx="79405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28752" y="515257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A</a:t>
            </a:r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83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0800000">
            <a:off x="8781502" y="4821639"/>
            <a:ext cx="346069" cy="3309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 4: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12889"/>
                <a:ext cx="8596668" cy="4265611"/>
              </a:xfrm>
            </p:spPr>
            <p:txBody>
              <a:bodyPr/>
              <a:lstStyle/>
              <a:p>
                <a:r>
                  <a:rPr lang="fr-FR" dirty="0" smtClean="0"/>
                  <a:t>ARN est un triangle rectangle en A tel que: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𝐴𝑅𝑁</m:t>
                            </m:r>
                          </m:e>
                        </m:acc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fr-FR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12889"/>
                <a:ext cx="8596668" cy="4265611"/>
              </a:xfrm>
              <a:blipFill rotWithShape="0"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9127571" y="609600"/>
            <a:ext cx="1916" cy="52725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405719" y="5152571"/>
            <a:ext cx="79405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28752" y="5152571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0070C0"/>
                </a:solidFill>
              </a:rPr>
              <a:t>A</a:t>
            </a:r>
            <a:endParaRPr lang="fr-FR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39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quoi sert le cosinus 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2889"/>
            <a:ext cx="8596668" cy="4265611"/>
          </a:xfrm>
        </p:spPr>
        <p:txBody>
          <a:bodyPr/>
          <a:lstStyle/>
          <a:p>
            <a:r>
              <a:rPr lang="fr-FR" dirty="0" smtClean="0"/>
              <a:t>1. Mesurer un angle dans un triangle rectangle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906155" y="3962606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Isosceles Triangle 20"/>
          <p:cNvSpPr/>
          <p:nvPr/>
        </p:nvSpPr>
        <p:spPr>
          <a:xfrm>
            <a:off x="3126624" y="2788152"/>
            <a:ext cx="3257203" cy="161891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Box 21"/>
          <p:cNvSpPr txBox="1"/>
          <p:nvPr/>
        </p:nvSpPr>
        <p:spPr>
          <a:xfrm>
            <a:off x="6370114" y="435506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</a:t>
            </a:r>
            <a:endParaRPr lang="fr-FR" sz="2400" dirty="0"/>
          </a:p>
        </p:txBody>
      </p:sp>
      <p:sp>
        <p:nvSpPr>
          <p:cNvPr id="14" name="TextBox 22"/>
          <p:cNvSpPr txBox="1"/>
          <p:nvPr/>
        </p:nvSpPr>
        <p:spPr>
          <a:xfrm>
            <a:off x="6370115" y="24182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</a:t>
            </a:r>
            <a:endParaRPr lang="fr-FR" sz="2400" dirty="0"/>
          </a:p>
        </p:txBody>
      </p:sp>
      <p:sp>
        <p:nvSpPr>
          <p:cNvPr id="15" name="TextBox 23"/>
          <p:cNvSpPr txBox="1"/>
          <p:nvPr/>
        </p:nvSpPr>
        <p:spPr>
          <a:xfrm>
            <a:off x="2762897" y="4224800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M</a:t>
            </a:r>
            <a:endParaRPr lang="fr-FR" sz="2400" dirty="0"/>
          </a:p>
        </p:txBody>
      </p:sp>
      <p:sp>
        <p:nvSpPr>
          <p:cNvPr id="16" name="TextBox 23"/>
          <p:cNvSpPr txBox="1"/>
          <p:nvPr/>
        </p:nvSpPr>
        <p:spPr>
          <a:xfrm rot="19930648">
            <a:off x="3926046" y="2946082"/>
            <a:ext cx="1701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7.2 cm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7" name="TextBox 23"/>
          <p:cNvSpPr txBox="1"/>
          <p:nvPr/>
        </p:nvSpPr>
        <p:spPr>
          <a:xfrm>
            <a:off x="6520111" y="3321502"/>
            <a:ext cx="97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4 cm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9" name="Pie 33"/>
          <p:cNvSpPr/>
          <p:nvPr/>
        </p:nvSpPr>
        <p:spPr>
          <a:xfrm>
            <a:off x="2557473" y="3852778"/>
            <a:ext cx="1260343" cy="1083750"/>
          </a:xfrm>
          <a:prstGeom prst="pie">
            <a:avLst>
              <a:gd name="adj1" fmla="val 19981715"/>
              <a:gd name="adj2" fmla="val 2153790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TextBox 23"/>
          <p:cNvSpPr txBox="1"/>
          <p:nvPr/>
        </p:nvSpPr>
        <p:spPr>
          <a:xfrm>
            <a:off x="4124945" y="3801583"/>
            <a:ext cx="1701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accent2"/>
                </a:solidFill>
              </a:rPr>
              <a:t>?</a:t>
            </a:r>
            <a:endParaRPr lang="fr-FR" sz="4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58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/>
      <p:bldP spid="14" grpId="0"/>
      <p:bldP spid="15" grpId="0"/>
      <p:bldP spid="16" grpId="0"/>
      <p:bldP spid="17" grpId="0"/>
      <p:bldP spid="19" grpId="0" animBg="1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quoi sert le cosinus ?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2889"/>
            <a:ext cx="8596668" cy="4265611"/>
          </a:xfrm>
        </p:spPr>
        <p:txBody>
          <a:bodyPr/>
          <a:lstStyle/>
          <a:p>
            <a:r>
              <a:rPr lang="fr-FR" dirty="0" smtClean="0"/>
              <a:t>2. Calculer la longueur d’un segment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906155" y="3962606"/>
            <a:ext cx="477672" cy="445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Isosceles Triangle 20"/>
          <p:cNvSpPr/>
          <p:nvPr/>
        </p:nvSpPr>
        <p:spPr>
          <a:xfrm>
            <a:off x="3126624" y="2788152"/>
            <a:ext cx="3257203" cy="1618914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Box 21"/>
          <p:cNvSpPr txBox="1"/>
          <p:nvPr/>
        </p:nvSpPr>
        <p:spPr>
          <a:xfrm>
            <a:off x="6370114" y="4355068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Y</a:t>
            </a:r>
            <a:endParaRPr lang="fr-FR" sz="2400" dirty="0"/>
          </a:p>
        </p:txBody>
      </p:sp>
      <p:sp>
        <p:nvSpPr>
          <p:cNvPr id="14" name="TextBox 22"/>
          <p:cNvSpPr txBox="1"/>
          <p:nvPr/>
        </p:nvSpPr>
        <p:spPr>
          <a:xfrm>
            <a:off x="6370115" y="2418213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sp>
        <p:nvSpPr>
          <p:cNvPr id="15" name="TextBox 23"/>
          <p:cNvSpPr txBox="1"/>
          <p:nvPr/>
        </p:nvSpPr>
        <p:spPr>
          <a:xfrm>
            <a:off x="2762897" y="4224800"/>
            <a:ext cx="49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R</a:t>
            </a:r>
            <a:endParaRPr lang="fr-FR" sz="2400" dirty="0"/>
          </a:p>
        </p:txBody>
      </p:sp>
      <p:sp>
        <p:nvSpPr>
          <p:cNvPr id="16" name="TextBox 23"/>
          <p:cNvSpPr txBox="1"/>
          <p:nvPr/>
        </p:nvSpPr>
        <p:spPr>
          <a:xfrm rot="19930648">
            <a:off x="3926046" y="2946082"/>
            <a:ext cx="1701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7 cm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2" name="Pie 33"/>
          <p:cNvSpPr/>
          <p:nvPr/>
        </p:nvSpPr>
        <p:spPr>
          <a:xfrm>
            <a:off x="2557473" y="3852778"/>
            <a:ext cx="1260343" cy="1083750"/>
          </a:xfrm>
          <a:prstGeom prst="pie">
            <a:avLst>
              <a:gd name="adj1" fmla="val 19981715"/>
              <a:gd name="adj2" fmla="val 2153790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TextBox 23"/>
          <p:cNvSpPr txBox="1"/>
          <p:nvPr/>
        </p:nvSpPr>
        <p:spPr>
          <a:xfrm>
            <a:off x="3920134" y="3945401"/>
            <a:ext cx="1701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30</a:t>
            </a:r>
            <a:r>
              <a:rPr lang="fr-FR" sz="2400" dirty="0"/>
              <a:t>°</a:t>
            </a:r>
            <a:endParaRPr lang="fr-F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02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/>
      <p:bldP spid="14" grpId="0"/>
      <p:bldP spid="15" grpId="0"/>
      <p:bldP spid="16" grpId="0"/>
      <p:bldP spid="12" grpId="0" animBg="1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45 page 234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25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5992" y="222023"/>
            <a:ext cx="5991275" cy="395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19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53 page 234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26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9328" y="387349"/>
            <a:ext cx="5867182" cy="40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6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72 page 237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27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944" y="844322"/>
            <a:ext cx="5768613" cy="240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C’est fini…</a:t>
            </a:r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15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</a:t>
            </a:r>
            <a:r>
              <a:rPr lang="fr-FR" dirty="0" err="1" smtClean="0"/>
              <a:t>Plickers</a:t>
            </a:r>
            <a:r>
              <a:rPr lang="fr-FR" dirty="0" smtClean="0"/>
              <a:t>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74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Question 1:</a:t>
            </a:r>
            <a:br>
              <a:rPr lang="fr-FR" sz="2800" dirty="0" smtClean="0"/>
            </a:br>
            <a:r>
              <a:rPr lang="fr-FR" sz="2800" dirty="0" smtClean="0"/>
              <a:t>L’hypoténuse d’un triangle ABC rectangle en A est le côté…</a:t>
            </a:r>
            <a:endParaRPr lang="fr-FR" sz="1600" b="1" dirty="0" smtClean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581058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𝑨𝑩</m:t>
                                </m:r>
                              </m:oMath>
                            </m:oMathPara>
                          </a14:m>
                          <a:endParaRPr lang="fr-FR" sz="24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𝑩𝑪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𝑪𝑨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581058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49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Question 2:</a:t>
            </a:r>
            <a:br>
              <a:rPr lang="fr-FR" sz="2800" dirty="0" smtClean="0"/>
            </a:br>
            <a:r>
              <a:rPr lang="fr-FR" sz="2800" dirty="0" smtClean="0"/>
              <a:t>Dans le triangle DEF ci contre:</a:t>
            </a: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7144712"/>
                  </p:ext>
                </p:extLst>
              </p:nvPr>
            </p:nvGraphicFramePr>
            <p:xfrm>
              <a:off x="1146003" y="3480179"/>
              <a:ext cx="9622080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5520"/>
                    <a:gridCol w="2405520"/>
                    <a:gridCol w="2405520"/>
                    <a:gridCol w="2405520"/>
                  </a:tblGrid>
                  <a:tr h="31465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1810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𝑫𝑭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𝑫𝑭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𝑫𝑭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𝒄𝒎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7144712"/>
                  </p:ext>
                </p:extLst>
              </p:nvPr>
            </p:nvGraphicFramePr>
            <p:xfrm>
              <a:off x="1146003" y="3480179"/>
              <a:ext cx="9622080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5520"/>
                    <a:gridCol w="2405520"/>
                    <a:gridCol w="2405520"/>
                    <a:gridCol w="2405520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0294" r="-300506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253" t="-60294" r="-200506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253" t="-60294" r="-100506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7"/>
          <p:cNvSpPr/>
          <p:nvPr/>
        </p:nvSpPr>
        <p:spPr>
          <a:xfrm rot="4895984">
            <a:off x="6573755" y="1057787"/>
            <a:ext cx="2183174" cy="1175413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6561990" y="222196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</a:t>
            </a:r>
            <a:endParaRPr lang="fr-F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433475" y="2389838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441186" y="1357334"/>
            <a:ext cx="536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</a:rPr>
              <a:t>?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6352" y="2700494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F</a:t>
            </a:r>
            <a:endParaRPr lang="fr-FR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727360" y="966698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70C0"/>
                </a:solidFill>
              </a:rPr>
              <a:t>5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27361" y="2584223"/>
            <a:ext cx="5364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C0"/>
                </a:solidFill>
              </a:rPr>
              <a:t>3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21094568">
            <a:off x="7241303" y="2473149"/>
            <a:ext cx="286696" cy="2950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05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en-US" sz="2800" dirty="0" smtClean="0"/>
                  <a:t>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𝑹𝑪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𝑹𝑬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𝑬𝑪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fr-FR" sz="2800" dirty="0" smtClean="0"/>
                  <a:t> alors le triangle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𝑹𝑬𝑪</m:t>
                    </m:r>
                  </m:oMath>
                </a14:m>
                <a:r>
                  <a:rPr lang="fr-FR" sz="2800" dirty="0" smtClean="0"/>
                  <a:t> est…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08063"/>
              </p:ext>
            </p:extLst>
          </p:nvPr>
        </p:nvGraphicFramePr>
        <p:xfrm>
          <a:off x="1173299" y="3665740"/>
          <a:ext cx="10140696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5174"/>
                <a:gridCol w="2535174"/>
                <a:gridCol w="2535174"/>
                <a:gridCol w="2535174"/>
              </a:tblGrid>
              <a:tr h="30481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A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B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515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rectangle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</a:rPr>
                        <a:t> en R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00B050"/>
                          </a:solidFill>
                        </a:rPr>
                        <a:t>rectangle</a:t>
                      </a:r>
                      <a:r>
                        <a:rPr lang="fr-FR" sz="2400" b="1" baseline="0" dirty="0" smtClean="0">
                          <a:solidFill>
                            <a:srgbClr val="00B050"/>
                          </a:solidFill>
                        </a:rPr>
                        <a:t> en E</a:t>
                      </a:r>
                      <a:endParaRPr lang="fr-FR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0070C0"/>
                          </a:solidFill>
                        </a:rPr>
                        <a:t>rectangle</a:t>
                      </a:r>
                      <a:r>
                        <a:rPr lang="fr-FR" sz="2400" b="1" baseline="0" dirty="0" smtClean="0">
                          <a:solidFill>
                            <a:srgbClr val="0070C0"/>
                          </a:solidFill>
                        </a:rPr>
                        <a:t> en C</a:t>
                      </a:r>
                      <a:endParaRPr lang="fr-FR" sz="24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rgbClr val="FFC000"/>
                          </a:solidFill>
                        </a:rPr>
                        <a:t>Aucune de ces propositions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08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800" dirty="0" smtClean="0"/>
                  <a:t>Dans la figure ci-contre: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𝐶𝐷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∈[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𝐶𝐸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800" dirty="0" smtClean="0"/>
                  <a:t> 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//(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8825198"/>
                  </p:ext>
                </p:extLst>
              </p:nvPr>
            </p:nvGraphicFramePr>
            <p:xfrm>
              <a:off x="1146001" y="3938695"/>
              <a:ext cx="93218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330458"/>
                    <a:gridCol w="2330458"/>
                    <a:gridCol w="2330458"/>
                    <a:gridCol w="2330458"/>
                  </a:tblGrid>
                  <a:tr h="3739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𝑪𝑨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𝑪𝑫</m:t>
                                    </m:r>
                                  </m:den>
                                </m:f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𝑪𝑬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𝑪𝑩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𝑪𝑨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𝑪𝑫</m:t>
                                    </m:r>
                                  </m:den>
                                </m:f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𝑫𝑬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𝑨𝑩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𝑪𝑨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𝑪𝑫</m:t>
                                    </m:r>
                                  </m:den>
                                </m:f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𝑪𝑩</m:t>
                                    </m:r>
                                  </m:num>
                                  <m:den>
                                    <m:r>
                                      <a:rPr lang="en-US" sz="24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𝑪𝑬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8825198"/>
                  </p:ext>
                </p:extLst>
              </p:nvPr>
            </p:nvGraphicFramePr>
            <p:xfrm>
              <a:off x="1146001" y="3938695"/>
              <a:ext cx="93218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330458"/>
                    <a:gridCol w="2330458"/>
                    <a:gridCol w="2330458"/>
                    <a:gridCol w="233045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61" t="-61029" r="-3002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61" t="-61029" r="-2002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785" t="-61029" r="-100785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 rot="13650082">
            <a:off x="5705372" y="1035010"/>
            <a:ext cx="2511188" cy="3084394"/>
          </a:xfrm>
          <a:prstGeom prst="triangl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5415578" y="3361935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</a:t>
            </a:r>
            <a:endParaRPr lang="fr-FR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023940" y="90386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D</a:t>
            </a:r>
            <a:endParaRPr lang="fr-F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995541" y="2227280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</a:t>
            </a:r>
            <a:endParaRPr lang="fr-F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013514" y="2852155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B</a:t>
            </a:r>
            <a:endParaRPr lang="fr-FR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348487" y="1338082"/>
            <a:ext cx="29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</a:t>
            </a:r>
            <a:endParaRPr lang="fr-FR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692652" y="1795464"/>
            <a:ext cx="993123" cy="11342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38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Question 5:</a:t>
            </a:r>
            <a:br>
              <a:rPr lang="fr-FR" sz="2800" dirty="0" smtClean="0"/>
            </a:br>
            <a:r>
              <a:rPr lang="fr-FR" sz="2800" dirty="0" smtClean="0"/>
              <a:t>La somme des trois angles d’un triangle est égale à …</a:t>
            </a:r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5785672"/>
                  </p:ext>
                </p:extLst>
              </p:nvPr>
            </p:nvGraphicFramePr>
            <p:xfrm>
              <a:off x="1086766" y="3850294"/>
              <a:ext cx="93218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330458"/>
                    <a:gridCol w="2330458"/>
                    <a:gridCol w="2330458"/>
                    <a:gridCol w="2330458"/>
                  </a:tblGrid>
                  <a:tr h="3739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</m:oMath>
                          </a14:m>
                          <a:r>
                            <a:rPr lang="fr-FR" sz="2400" b="1" dirty="0" smtClean="0">
                              <a:solidFill>
                                <a:srgbClr val="FF0000"/>
                              </a:solidFill>
                            </a:rPr>
                            <a:t> degrés</a:t>
                          </a:r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𝟏𝟖𝟎</m:t>
                              </m:r>
                            </m:oMath>
                          </a14:m>
                          <a:r>
                            <a:rPr lang="fr-FR" sz="2400" b="1" dirty="0" smtClean="0"/>
                            <a:t> </a:t>
                          </a:r>
                          <a:r>
                            <a:rPr lang="fr-FR" sz="2400" b="1" dirty="0" smtClean="0">
                              <a:solidFill>
                                <a:srgbClr val="00B050"/>
                              </a:solidFill>
                            </a:rPr>
                            <a:t>degrés</a:t>
                          </a:r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𝟑𝟔𝟎</m:t>
                              </m:r>
                            </m:oMath>
                          </a14:m>
                          <a:r>
                            <a:rPr lang="fr-FR" sz="2400" b="1" dirty="0" smtClean="0"/>
                            <a:t> </a:t>
                          </a:r>
                          <a:r>
                            <a:rPr lang="fr-FR" sz="2400" b="1" dirty="0" smtClean="0">
                              <a:solidFill>
                                <a:srgbClr val="0070C0"/>
                              </a:solidFill>
                            </a:rPr>
                            <a:t>degrés</a:t>
                          </a:r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5785672"/>
                  </p:ext>
                </p:extLst>
              </p:nvPr>
            </p:nvGraphicFramePr>
            <p:xfrm>
              <a:off x="1086766" y="3850294"/>
              <a:ext cx="93218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330458"/>
                    <a:gridCol w="2330458"/>
                    <a:gridCol w="2330458"/>
                    <a:gridCol w="233045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61" t="-60294" r="-300000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24" t="-60294" r="-200785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0294" r="-100261" b="-1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9037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Activité: Cosinus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301" y="1930400"/>
            <a:ext cx="4485474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62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488</Words>
  <Application>Microsoft Office PowerPoint</Application>
  <PresentationFormat>Grand écran</PresentationFormat>
  <Paragraphs>222</Paragraphs>
  <Slides>28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 Math</vt:lpstr>
      <vt:lpstr>Trebuchet MS</vt:lpstr>
      <vt:lpstr>Wingdings 3</vt:lpstr>
      <vt:lpstr>Facet</vt:lpstr>
      <vt:lpstr>Quatrième 4 Chapitre 8:  Triangle rectangle:  cosinus d’un angle aigu</vt:lpstr>
      <vt:lpstr>Chapitre 8: Triangle rectangle:        cosinus d’un angle aigu</vt:lpstr>
      <vt:lpstr>Calcul mental ( Plickers )</vt:lpstr>
      <vt:lpstr>Calcul mental ( rappels )</vt:lpstr>
      <vt:lpstr>Calcul mental ( rappels )</vt:lpstr>
      <vt:lpstr>Calcul mental ( rappels )</vt:lpstr>
      <vt:lpstr>Calcul mental ( rappels )</vt:lpstr>
      <vt:lpstr>Calcul mental ( rappels )</vt:lpstr>
      <vt:lpstr>Activité: Cosinus</vt:lpstr>
      <vt:lpstr>I. Vocabulaire</vt:lpstr>
      <vt:lpstr>I. Vocabulaire</vt:lpstr>
      <vt:lpstr>Activité: Compléter les figures</vt:lpstr>
      <vt:lpstr>Activité: Compléter les figures</vt:lpstr>
      <vt:lpstr>II. Cosinus d’un angle aigu      dans un triangle rectangle</vt:lpstr>
      <vt:lpstr>Activité 2: Cosinus d’un angle aigu</vt:lpstr>
      <vt:lpstr>II. Cosinus d’un angle aigu      dans un triangle rectangle</vt:lpstr>
      <vt:lpstr>III. Calculatrice</vt:lpstr>
      <vt:lpstr>III. Calculatrice</vt:lpstr>
      <vt:lpstr>III. Calculatrice</vt:lpstr>
      <vt:lpstr>Activité 3: Cosinus d’un angle aigu</vt:lpstr>
      <vt:lpstr>Activité 4:</vt:lpstr>
      <vt:lpstr>Activité 4:</vt:lpstr>
      <vt:lpstr>A quoi sert le cosinus ?</vt:lpstr>
      <vt:lpstr>A quoi sert le cosinus ?</vt:lpstr>
      <vt:lpstr>Exercice 45 page 234</vt:lpstr>
      <vt:lpstr>Exercice 53 page 234</vt:lpstr>
      <vt:lpstr>Exercice 72 page 237</vt:lpstr>
      <vt:lpstr>C’est fini…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553</cp:revision>
  <dcterms:created xsi:type="dcterms:W3CDTF">2015-08-30T19:31:28Z</dcterms:created>
  <dcterms:modified xsi:type="dcterms:W3CDTF">2016-02-24T07:53:56Z</dcterms:modified>
</cp:coreProperties>
</file>