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33" r:id="rId3"/>
    <p:sldId id="409" r:id="rId4"/>
    <p:sldId id="381" r:id="rId5"/>
    <p:sldId id="382" r:id="rId6"/>
    <p:sldId id="383" r:id="rId7"/>
    <p:sldId id="384" r:id="rId8"/>
    <p:sldId id="385" r:id="rId9"/>
    <p:sldId id="334" r:id="rId10"/>
    <p:sldId id="380" r:id="rId11"/>
    <p:sldId id="390" r:id="rId12"/>
    <p:sldId id="391" r:id="rId13"/>
    <p:sldId id="386" r:id="rId14"/>
    <p:sldId id="388" r:id="rId15"/>
    <p:sldId id="387" r:id="rId16"/>
    <p:sldId id="337" r:id="rId17"/>
    <p:sldId id="389" r:id="rId18"/>
    <p:sldId id="365" r:id="rId19"/>
    <p:sldId id="392" r:id="rId20"/>
    <p:sldId id="393" r:id="rId21"/>
    <p:sldId id="394" r:id="rId22"/>
    <p:sldId id="396" r:id="rId23"/>
    <p:sldId id="397" r:id="rId24"/>
    <p:sldId id="398" r:id="rId25"/>
    <p:sldId id="407" r:id="rId26"/>
    <p:sldId id="416" r:id="rId27"/>
    <p:sldId id="417" r:id="rId28"/>
    <p:sldId id="418" r:id="rId29"/>
    <p:sldId id="419" r:id="rId30"/>
    <p:sldId id="420" r:id="rId31"/>
    <p:sldId id="421" r:id="rId32"/>
    <p:sldId id="401" r:id="rId33"/>
    <p:sldId id="402" r:id="rId34"/>
    <p:sldId id="403" r:id="rId35"/>
    <p:sldId id="404" r:id="rId36"/>
    <p:sldId id="410" r:id="rId37"/>
    <p:sldId id="411" r:id="rId38"/>
    <p:sldId id="412" r:id="rId39"/>
    <p:sldId id="406" r:id="rId40"/>
    <p:sldId id="413" r:id="rId41"/>
    <p:sldId id="414" r:id="rId42"/>
    <p:sldId id="415" r:id="rId43"/>
    <p:sldId id="395" r:id="rId44"/>
    <p:sldId id="373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367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C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18" y="7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6D73-94A2-48D6-99B7-3721B1CD3CCC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C1E6-B42A-4325-8E9C-7CCE222440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74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29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7FA-C457-4527-AE54-7DA697A8466A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801-2BA8-4BB2-87A7-5C413DF18391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A9FA-9FDD-4AAC-BBB6-C9B1535D8120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100-96A5-49E6-9F7A-946D898955DF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C2E9-B4C2-4E39-8883-DB3B2C9BDBCF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9F3-4414-454F-8BB0-545963B48103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047-CAFE-46F6-A4A2-2EF8B0FE56DB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603-75DB-47E9-AED6-49D5B1267AD1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EDF1-9D17-46A7-9E2F-60C6705D4A57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B7E-FAD2-429A-B0FD-958248524640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A67-43E1-4694-9236-CB8B10754035}" type="datetime1">
              <a:rPr lang="fr-FR" smtClean="0"/>
              <a:t>27/01/2016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9205-1F7A-46C7-8662-BE4D5C00A436}" type="datetime1">
              <a:rPr lang="fr-FR" smtClean="0"/>
              <a:t>27/01/2016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2E2B-01BC-4A4B-95DA-E1591EB79188}" type="datetime1">
              <a:rPr lang="fr-FR" smtClean="0"/>
              <a:t>27/01/2016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E819-14A1-4562-86DF-3D9447991DD2}" type="datetime1">
              <a:rPr lang="fr-FR" smtClean="0"/>
              <a:t>27/01/2016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883-FF7B-4E5A-9FE7-A504E2F168BE}" type="datetime1">
              <a:rPr lang="fr-FR" smtClean="0"/>
              <a:t>27/01/2016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436-AFBB-464E-9059-745E45C3A166}" type="datetime1">
              <a:rPr lang="fr-FR" smtClean="0"/>
              <a:t>27/01/2016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88D-65A7-49D4-AF9F-B8F7EFCAB33C}" type="datetime1">
              <a:rPr lang="fr-FR" smtClean="0"/>
              <a:t>27/01/2016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50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 4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7</a:t>
            </a:r>
            <a:r>
              <a:rPr lang="fr-FR" sz="3600" dirty="0" smtClean="0"/>
              <a:t>: </a:t>
            </a:r>
            <a:br>
              <a:rPr lang="fr-FR" sz="3600" dirty="0" smtClean="0"/>
            </a:br>
            <a:r>
              <a:rPr lang="fr-FR" sz="3600" dirty="0" smtClean="0"/>
              <a:t>Calcul littéral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89077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Exemple: Un programme de calcul</a:t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818866" y="2036364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Choisir un nombre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01003" y="302280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fr-FR" dirty="0" smtClean="0">
                <a:solidFill>
                  <a:srgbClr val="FFC000"/>
                </a:solidFill>
              </a:rPr>
              <a:t>L’élever au carré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77376" y="402139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fr-FR" dirty="0" smtClean="0">
                <a:solidFill>
                  <a:srgbClr val="00B050"/>
                </a:solidFill>
              </a:rPr>
              <a:t>Multiplier le résultat obtenu par 5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92572" y="5011008"/>
            <a:ext cx="3848669" cy="103035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fr-FR" dirty="0" smtClean="0">
                <a:solidFill>
                  <a:srgbClr val="0070C0"/>
                </a:solidFill>
              </a:rPr>
              <a:t>Ajouter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ce produit, </a:t>
            </a:r>
            <a:r>
              <a:rPr lang="fr-FR" dirty="0" smtClean="0">
                <a:solidFill>
                  <a:srgbClr val="7030A0"/>
                </a:solidFill>
              </a:rPr>
              <a:t>3 fois le nombre choisi au départ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5599981" y="2188432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>
            <a:off x="6535091" y="3156053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>
            <a:off x="7615003" y="3956472"/>
            <a:ext cx="1310407" cy="1245322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 programme de calcul se traduit par l’expression littérale: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blipFill rotWithShape="0">
                <a:blip r:embed="rId7"/>
                <a:stretch>
                  <a:fillRect l="-1761" t="-5000" b="-1428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9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6" grpId="0"/>
      <p:bldP spid="14" grpId="0"/>
      <p:bldP spid="15" grpId="0"/>
      <p:bldP spid="16" grpId="0" animBg="1"/>
      <p:bldP spid="8" grpId="0" animBg="1"/>
      <p:bldP spid="18" grpId="0" animBg="1"/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</a:t>
            </a:r>
            <a:r>
              <a:rPr lang="fr-FR" dirty="0"/>
              <a:t>Expression littérale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434" y="1601789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Calculer chacune des expressions suivantes pour: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</a:endParaRPr>
              </a:p>
              <a:p>
                <a:endParaRPr lang="fr-FR" sz="2000" b="1" dirty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2000" b="1" dirty="0" smtClean="0"/>
              </a:p>
              <a:p>
                <a:endParaRPr lang="en-US" sz="2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434" y="1601789"/>
                <a:ext cx="8596668" cy="3880773"/>
              </a:xfrm>
              <a:blipFill rotWithShape="0">
                <a:blip r:embed="rId2"/>
                <a:stretch>
                  <a:fillRect l="-355" t="-1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2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434" y="1601789"/>
                <a:ext cx="8596668" cy="388077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sz="2000" dirty="0" smtClean="0"/>
                  <a:t>Calculer chacune des expressions suivantes pour: </a:t>
                </a:r>
                <a:r>
                  <a:rPr lang="en-US" sz="2000" b="1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1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et</a:t>
                </a:r>
                <a:r>
                  <a:rPr lang="fr-FR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sz="2000" b="1" dirty="0" smtClean="0"/>
              </a:p>
              <a:p>
                <a:endParaRPr lang="fr-FR" sz="2000" b="1" dirty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1" i="1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1" dirty="0" smtClean="0"/>
              </a:p>
              <a:p>
                <a:endParaRPr lang="en-US" sz="2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434" y="1601789"/>
                <a:ext cx="8596668" cy="3880773"/>
              </a:xfrm>
              <a:blipFill rotWithShape="0">
                <a:blip r:embed="rId2"/>
                <a:stretch>
                  <a:fillRect l="-284" t="-1572" b="-14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6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90" y="1930400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432786" y="594362"/>
            <a:ext cx="3316405" cy="2353554"/>
            <a:chOff x="6432786" y="594362"/>
            <a:chExt cx="3316405" cy="2353554"/>
          </a:xfrm>
        </p:grpSpPr>
        <p:sp>
          <p:nvSpPr>
            <p:cNvPr id="9" name="Rounded Rectangle 8"/>
            <p:cNvSpPr/>
            <p:nvPr/>
          </p:nvSpPr>
          <p:spPr>
            <a:xfrm>
              <a:off x="6432786" y="594362"/>
              <a:ext cx="3316405" cy="2353554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9898" y="1117635"/>
              <a:ext cx="1679030" cy="1134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4968" y="744673"/>
              <a:ext cx="1251795" cy="1004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7443" y="1778688"/>
              <a:ext cx="1251795" cy="10049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577071" y="1615983"/>
                <a:ext cx="6669890" cy="388077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 smtClean="0"/>
                  <a:t>Un lot est composé de 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2 morceaux bleus</a:t>
                </a:r>
                <a:r>
                  <a:rPr lang="fr-FR" dirty="0" smtClean="0"/>
                  <a:t> et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1 rouge</a:t>
                </a:r>
                <a:r>
                  <a:rPr lang="fr-FR" dirty="0" smtClean="0"/>
                  <a:t>.</a:t>
                </a:r>
              </a:p>
              <a:p>
                <a:endParaRPr lang="fr-FR" dirty="0"/>
              </a:p>
              <a:p>
                <a:r>
                  <a:rPr lang="fr-FR" dirty="0" smtClean="0"/>
                  <a:t>Combien y a-t-il de cubes dans 5 lots ?</a:t>
                </a:r>
                <a:br>
                  <a:rPr lang="fr-FR" dirty="0" smtClean="0"/>
                </a:br>
                <a:endParaRPr lang="fr-FR" dirty="0" smtClean="0"/>
              </a:p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2800" b="1" i="1" dirty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fr-FR" b="1" dirty="0" smtClean="0">
                  <a:solidFill>
                    <a:srgbClr val="FF0000"/>
                  </a:solidFill>
                </a:endParaRPr>
              </a:p>
              <a:p>
                <a:endParaRPr lang="fr-FR" b="1" dirty="0">
                  <a:solidFill>
                    <a:srgbClr val="FF0000"/>
                  </a:solidFill>
                </a:endParaRPr>
              </a:p>
              <a:p>
                <a:endParaRPr lang="fr-FR" b="1" dirty="0">
                  <a:solidFill>
                    <a:srgbClr val="FF0000"/>
                  </a:solidFill>
                </a:endParaRPr>
              </a:p>
              <a:p>
                <a:endParaRPr lang="fr-FR" dirty="0" smtClean="0"/>
              </a:p>
              <a:p>
                <a:r>
                  <a:rPr lang="fr-FR" sz="1900" dirty="0"/>
                  <a:t>Combien y </a:t>
                </a:r>
                <a:r>
                  <a:rPr lang="fr-FR" sz="1900" dirty="0" smtClean="0"/>
                  <a:t>a-t-il de plots ?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800" dirty="0" smtClean="0"/>
                  <a:t>   et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071" y="1615983"/>
                <a:ext cx="6669890" cy="3880773"/>
              </a:xfrm>
              <a:blipFill rotWithShape="0">
                <a:blip r:embed="rId7"/>
                <a:stretch>
                  <a:fillRect l="-274" t="-1099" b="-3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36" y="4224452"/>
            <a:ext cx="1046048" cy="10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>
            <a:off x="1088214" y="2988301"/>
            <a:ext cx="877064" cy="807732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1088213" y="2647293"/>
            <a:ext cx="1709971" cy="756307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3379106" y="2936783"/>
            <a:ext cx="1609678" cy="55247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27448" y="4133409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4133409"/>
                <a:ext cx="2634017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3061" y="5047612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61" y="5047612"/>
                <a:ext cx="2634017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10" idx="2"/>
            <a:endCxn id="22" idx="0"/>
          </p:cNvCxnSpPr>
          <p:nvPr/>
        </p:nvCxnSpPr>
        <p:spPr>
          <a:xfrm>
            <a:off x="8144457" y="3763576"/>
            <a:ext cx="0" cy="369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3" idx="0"/>
          </p:cNvCxnSpPr>
          <p:nvPr/>
        </p:nvCxnSpPr>
        <p:spPr>
          <a:xfrm flipH="1">
            <a:off x="8140070" y="4718184"/>
            <a:ext cx="4387" cy="3294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94137" y="3723848"/>
                <a:ext cx="55274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600" b="1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6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6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fr-FR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37" y="3723848"/>
                <a:ext cx="5527440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5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8" grpId="0" animBg="1"/>
      <p:bldP spid="19" grpId="0" animBg="1"/>
      <p:bldP spid="19" grpId="1" animBg="1"/>
      <p:bldP spid="22" grpId="0"/>
      <p:bldP spid="23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6897375" y="525470"/>
            <a:ext cx="3316405" cy="2353554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57" y="675781"/>
            <a:ext cx="1251795" cy="1004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32" y="1709796"/>
            <a:ext cx="1251795" cy="100496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7071" y="1615983"/>
            <a:ext cx="6669890" cy="388077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Combien de cubes dans 9 lots ?</a:t>
            </a:r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 smtClean="0"/>
              <a:t>Combien de plots ? </a:t>
            </a:r>
            <a:endParaRPr lang="fr-FR" sz="2800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76" y="3763576"/>
            <a:ext cx="681424" cy="6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523" y="627419"/>
            <a:ext cx="922308" cy="814627"/>
          </a:xfrm>
          <a:prstGeom prst="rect">
            <a:avLst/>
          </a:prstGeom>
        </p:spPr>
      </p:pic>
      <p:pic>
        <p:nvPicPr>
          <p:cNvPr id="35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606" y="1123852"/>
            <a:ext cx="922308" cy="814627"/>
          </a:xfrm>
          <a:prstGeom prst="rect">
            <a:avLst/>
          </a:prstGeom>
        </p:spPr>
      </p:pic>
      <p:pic>
        <p:nvPicPr>
          <p:cNvPr id="37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209" y="1942672"/>
            <a:ext cx="922308" cy="814627"/>
          </a:xfrm>
          <a:prstGeom prst="rect">
            <a:avLst/>
          </a:prstGeom>
        </p:spPr>
      </p:pic>
      <p:pic>
        <p:nvPicPr>
          <p:cNvPr id="40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694" y="1533262"/>
            <a:ext cx="922308" cy="8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0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le produit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dirty="0" smtClean="0"/>
                  <a:t> c’est l’écrire sous forme d’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une somme</a:t>
                </a:r>
                <a:r>
                  <a:rPr lang="fr-FR" sz="2000" dirty="0" smtClean="0"/>
                  <a:t>.</a:t>
                </a:r>
              </a:p>
              <a:p>
                <a:endParaRPr lang="fr-FR" sz="2000" dirty="0"/>
              </a:p>
              <a:p>
                <a:r>
                  <a:rPr lang="fr-FR" sz="2000" b="1" dirty="0" smtClean="0">
                    <a:solidFill>
                      <a:srgbClr val="7030A0"/>
                    </a:solidFill>
                  </a:rPr>
                  <a:t>Factoriser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la somme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c’est l’</a:t>
                </a:r>
                <a:r>
                  <a:rPr lang="fr-FR" sz="2000" dirty="0"/>
                  <a:t>é</a:t>
                </a:r>
                <a:r>
                  <a:rPr lang="fr-FR" sz="2000" dirty="0" smtClean="0"/>
                  <a:t>crire sous la forme d’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un produit</a:t>
                </a:r>
                <a:r>
                  <a:rPr lang="fr-FR" sz="2000" dirty="0" smtClean="0"/>
                  <a:t>.</a:t>
                </a:r>
                <a:endParaRPr lang="fr-FR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  <a:blipFill rotWithShape="0">
                <a:blip r:embed="rId2"/>
                <a:stretch>
                  <a:fillRect l="-296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83845" y="2596185"/>
            <a:ext cx="200240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factorisée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60145" y="2646968"/>
            <a:ext cx="224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</a:t>
            </a:r>
          </a:p>
          <a:p>
            <a:pPr algn="ctr"/>
            <a:r>
              <a:rPr lang="fr-FR" sz="2400" dirty="0" smtClean="0"/>
              <a:t>développée</a:t>
            </a:r>
            <a:endParaRPr lang="fr-FR" sz="2400" dirty="0"/>
          </a:p>
        </p:txBody>
      </p:sp>
      <p:sp>
        <p:nvSpPr>
          <p:cNvPr id="9" name="Arc 8"/>
          <p:cNvSpPr/>
          <p:nvPr/>
        </p:nvSpPr>
        <p:spPr>
          <a:xfrm>
            <a:off x="3302000" y="1631214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5194300" y="1596108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>
            <a:endCxn id="8" idx="0"/>
          </p:cNvCxnSpPr>
          <p:nvPr/>
        </p:nvCxnSpPr>
        <p:spPr>
          <a:xfrm flipH="1">
            <a:off x="2585047" y="2256363"/>
            <a:ext cx="1361365" cy="339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7" idx="0"/>
          </p:cNvCxnSpPr>
          <p:nvPr/>
        </p:nvCxnSpPr>
        <p:spPr>
          <a:xfrm>
            <a:off x="5968709" y="2215754"/>
            <a:ext cx="1715386" cy="431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3023402" y="802231"/>
            <a:ext cx="4040273" cy="3248085"/>
          </a:xfrm>
          <a:prstGeom prst="arc">
            <a:avLst>
              <a:gd name="adj1" fmla="val 2075941"/>
              <a:gd name="adj2" fmla="val 8678979"/>
            </a:avLst>
          </a:prstGeom>
          <a:ln w="3810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Développer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2551555" y="2209571"/>
            <a:ext cx="5043284" cy="4032711"/>
          </a:xfrm>
          <a:prstGeom prst="arc">
            <a:avLst>
              <a:gd name="adj1" fmla="val 13622752"/>
              <a:gd name="adj2" fmla="val 18757026"/>
            </a:avLst>
          </a:prstGeom>
          <a:ln w="38100">
            <a:solidFill>
              <a:srgbClr val="7030A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7030A0"/>
                </a:solidFill>
              </a:rPr>
              <a:t>Factoriser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27" grpId="0" animBg="1"/>
      <p:bldP spid="9" grpId="0" animBg="1"/>
      <p:bldP spid="28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fr-FR" sz="2400" b="1" dirty="0" smtClean="0"/>
              </a:p>
              <a:p>
                <a:endParaRPr lang="fr-FR" sz="2400" dirty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96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( 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142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8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7: Calcul littéral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142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rgbClr val="7030A0"/>
                    </a:solidFill>
                  </a:rPr>
                  <a:t>Factoriser </a:t>
                </a:r>
                <a:r>
                  <a:rPr lang="fr-FR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  							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lang="fr-FR" dirty="0" smtClean="0"/>
                  <a:t>    						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142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4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Réduire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une expression littérale, </a:t>
            </a:r>
            <a:br>
              <a:rPr lang="fr-FR" sz="2400" dirty="0" smtClean="0"/>
            </a:br>
            <a:r>
              <a:rPr lang="fr-FR" sz="2400" dirty="0" smtClean="0"/>
              <a:t>c’est écrire cette expression avec </a:t>
            </a:r>
            <a:r>
              <a:rPr lang="fr-FR" sz="2400" b="1" dirty="0" smtClean="0">
                <a:solidFill>
                  <a:srgbClr val="FFC000"/>
                </a:solidFill>
              </a:rPr>
              <a:t>le moins de termes possible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28700" y="1421972"/>
            <a:ext cx="7670800" cy="3242630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40" y="1994485"/>
            <a:ext cx="922308" cy="81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048" y="1545957"/>
            <a:ext cx="1251795" cy="1004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79" y="1674632"/>
            <a:ext cx="1679030" cy="113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43" y="3425188"/>
            <a:ext cx="1251795" cy="1004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838" y="2794213"/>
            <a:ext cx="1251795" cy="1004962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84" y="1891536"/>
            <a:ext cx="922308" cy="814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82" y="2615064"/>
            <a:ext cx="1251795" cy="1004962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55" y="2864055"/>
            <a:ext cx="922308" cy="814627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25" y="3811875"/>
            <a:ext cx="922308" cy="814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42" y="3036908"/>
            <a:ext cx="1679030" cy="11344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78000" y="4856452"/>
            <a:ext cx="6921500" cy="1484378"/>
            <a:chOff x="1778000" y="4856452"/>
            <a:chExt cx="6921500" cy="1484378"/>
          </a:xfrm>
        </p:grpSpPr>
        <p:sp>
          <p:nvSpPr>
            <p:cNvPr id="17" name="Rounded Rectangle 16"/>
            <p:cNvSpPr/>
            <p:nvPr/>
          </p:nvSpPr>
          <p:spPr>
            <a:xfrm>
              <a:off x="1778000" y="4856452"/>
              <a:ext cx="6921500" cy="1484378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         + 4            + 2       .          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017" y="5226735"/>
              <a:ext cx="922308" cy="814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6444" y="5146512"/>
              <a:ext cx="1251795" cy="10049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0052" y="5046592"/>
              <a:ext cx="1679030" cy="113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1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6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:endParaRPr lang="fr-FR" sz="2000" b="1" dirty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1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b="1" dirty="0" smtClean="0">
                  <a:solidFill>
                    <a:srgbClr val="0070C0"/>
                  </a:solidFill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30493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30493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907888"/>
                  </p:ext>
                </p:extLst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14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81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907888"/>
                  </p:ext>
                </p:extLst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60294" r="-2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60294" r="-1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998997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998997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270601"/>
                  </p:ext>
                </p:extLst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270601"/>
                  </p:ext>
                </p:extLst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1029" r="-3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1029" r="-2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1029" r="-100785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dirty="0"/>
              </a:p>
              <a:p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255844"/>
                  </p:ext>
                </p:extLst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255844"/>
                  </p:ext>
                </p:extLst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1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24" t="-60294" r="-20078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0294" r="-1002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6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60 page 82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B O U L A N G E R I E</a:t>
            </a:r>
            <a:endParaRPr lang="fr-F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85" y="36182"/>
            <a:ext cx="6244206" cy="2772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85" y="2808643"/>
            <a:ext cx="6292206" cy="1736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85" y="4544705"/>
            <a:ext cx="6244206" cy="12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Suppressions des parenthèses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grpSp>
        <p:nvGrpSpPr>
          <p:cNvPr id="61" name="Group 60"/>
          <p:cNvGrpSpPr/>
          <p:nvPr/>
        </p:nvGrpSpPr>
        <p:grpSpPr>
          <a:xfrm>
            <a:off x="1528549" y="1314932"/>
            <a:ext cx="3384644" cy="1579857"/>
            <a:chOff x="1528549" y="1314932"/>
            <a:chExt cx="3384644" cy="1579857"/>
          </a:xfrm>
        </p:grpSpPr>
        <p:sp>
          <p:nvSpPr>
            <p:cNvPr id="60" name="Rounded Rectangle 59"/>
            <p:cNvSpPr/>
            <p:nvPr/>
          </p:nvSpPr>
          <p:spPr>
            <a:xfrm>
              <a:off x="1528549" y="1314932"/>
              <a:ext cx="3384644" cy="1579857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3406" y="1483338"/>
              <a:ext cx="634891" cy="5607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9884" y="1380509"/>
              <a:ext cx="861700" cy="691787"/>
            </a:xfrm>
            <a:prstGeom prst="rect">
              <a:avLst/>
            </a:prstGeom>
          </p:spPr>
        </p:pic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1859" y="1549949"/>
              <a:ext cx="634891" cy="5607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5463" y="2138054"/>
              <a:ext cx="861700" cy="6917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7376" y="2025053"/>
              <a:ext cx="861700" cy="691787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612636" y="1319561"/>
            <a:ext cx="2657084" cy="1532235"/>
            <a:chOff x="6612636" y="1319561"/>
            <a:chExt cx="2657084" cy="1532235"/>
          </a:xfrm>
        </p:grpSpPr>
        <p:sp>
          <p:nvSpPr>
            <p:cNvPr id="13" name="Content Placeholder 11"/>
            <p:cNvSpPr txBox="1">
              <a:spLocks/>
            </p:cNvSpPr>
            <p:nvPr/>
          </p:nvSpPr>
          <p:spPr>
            <a:xfrm>
              <a:off x="6612636" y="1319561"/>
              <a:ext cx="2657084" cy="1532235"/>
            </a:xfrm>
            <a:prstGeom prst="roundRect">
              <a:avLst/>
            </a:prstGeom>
            <a:solidFill>
              <a:srgbClr val="FCF1CA"/>
            </a:solidFill>
            <a:ln w="38100" cap="rnd" cmpd="sng" algn="ctr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pic>
          <p:nvPicPr>
            <p:cNvPr id="32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1799" y="1598241"/>
              <a:ext cx="634891" cy="5607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7800" y="1467220"/>
              <a:ext cx="861700" cy="6917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0003" y="2044104"/>
              <a:ext cx="861700" cy="691787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5470449" y="2025053"/>
            <a:ext cx="668740" cy="11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 44"/>
          <p:cNvGrpSpPr/>
          <p:nvPr/>
        </p:nvGrpSpPr>
        <p:grpSpPr>
          <a:xfrm>
            <a:off x="2100753" y="3067555"/>
            <a:ext cx="2679085" cy="918326"/>
            <a:chOff x="1008078" y="3207417"/>
            <a:chExt cx="2679085" cy="918326"/>
          </a:xfrm>
        </p:grpSpPr>
        <p:sp>
          <p:nvSpPr>
            <p:cNvPr id="18" name="Rounded Rectangle 17"/>
            <p:cNvSpPr/>
            <p:nvPr/>
          </p:nvSpPr>
          <p:spPr>
            <a:xfrm>
              <a:off x="1008078" y="3207417"/>
              <a:ext cx="2679085" cy="918326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      + 3          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088" y="3422456"/>
              <a:ext cx="634891" cy="56076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3197" y="3342112"/>
              <a:ext cx="861700" cy="691787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6612636" y="3064986"/>
            <a:ext cx="2657084" cy="920394"/>
            <a:chOff x="6612636" y="3064986"/>
            <a:chExt cx="2498863" cy="920394"/>
          </a:xfrm>
        </p:grpSpPr>
        <p:sp>
          <p:nvSpPr>
            <p:cNvPr id="23" name="Rounded Rectangle 22"/>
            <p:cNvSpPr/>
            <p:nvPr/>
          </p:nvSpPr>
          <p:spPr>
            <a:xfrm>
              <a:off x="6612636" y="3064986"/>
              <a:ext cx="2498863" cy="920394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+ 2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0101" y="3218284"/>
              <a:ext cx="634891" cy="56076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2159" y="3218284"/>
              <a:ext cx="861700" cy="69178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138572" y="4285767"/>
            <a:ext cx="2679085" cy="918326"/>
            <a:chOff x="1008078" y="3207417"/>
            <a:chExt cx="2679085" cy="918326"/>
          </a:xfrm>
        </p:grpSpPr>
        <p:sp>
          <p:nvSpPr>
            <p:cNvPr id="47" name="Rounded Rectangle 46"/>
            <p:cNvSpPr/>
            <p:nvPr/>
          </p:nvSpPr>
          <p:spPr>
            <a:xfrm>
              <a:off x="1008078" y="3207417"/>
              <a:ext cx="2679085" cy="918326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+ 3          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8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088" y="3422456"/>
              <a:ext cx="634891" cy="56076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3197" y="3342112"/>
              <a:ext cx="861700" cy="691787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5444212" y="3449976"/>
            <a:ext cx="668740" cy="11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444212" y="4781189"/>
            <a:ext cx="668740" cy="11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3" name="Group 62"/>
          <p:cNvGrpSpPr/>
          <p:nvPr/>
        </p:nvGrpSpPr>
        <p:grpSpPr>
          <a:xfrm>
            <a:off x="6612636" y="4331676"/>
            <a:ext cx="1176373" cy="920394"/>
            <a:chOff x="6612636" y="4331676"/>
            <a:chExt cx="1176373" cy="920394"/>
          </a:xfrm>
        </p:grpSpPr>
        <p:sp>
          <p:nvSpPr>
            <p:cNvPr id="52" name="Rounded Rectangle 51"/>
            <p:cNvSpPr/>
            <p:nvPr/>
          </p:nvSpPr>
          <p:spPr>
            <a:xfrm>
              <a:off x="6612636" y="4331676"/>
              <a:ext cx="1176373" cy="920394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3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0101" y="4484974"/>
              <a:ext cx="634891" cy="560766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8783973" y="4331676"/>
            <a:ext cx="1322489" cy="920394"/>
            <a:chOff x="8783973" y="4331676"/>
            <a:chExt cx="1322489" cy="920394"/>
          </a:xfrm>
        </p:grpSpPr>
        <p:sp>
          <p:nvSpPr>
            <p:cNvPr id="55" name="Rounded Rectangle 54"/>
            <p:cNvSpPr/>
            <p:nvPr/>
          </p:nvSpPr>
          <p:spPr>
            <a:xfrm>
              <a:off x="8783973" y="4331676"/>
              <a:ext cx="1322489" cy="920394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2166" y="4477256"/>
              <a:ext cx="861700" cy="691787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7989910" y="4794777"/>
            <a:ext cx="668740" cy="11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/>
              <p:cNvSpPr txBox="1">
                <a:spLocks/>
              </p:cNvSpPr>
              <p:nvPr/>
            </p:nvSpPr>
            <p:spPr>
              <a:xfrm>
                <a:off x="677334" y="5413613"/>
                <a:ext cx="8596668" cy="6277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 smtClean="0">
                  <a:solidFill>
                    <a:srgbClr val="0070C0"/>
                  </a:solidFill>
                </a:endParaRPr>
              </a:p>
              <a:p>
                <a:endParaRPr lang="fr-FR" sz="24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413613"/>
                <a:ext cx="8596668" cy="627749"/>
              </a:xfrm>
              <a:prstGeom prst="rect">
                <a:avLst/>
              </a:prstGeom>
              <a:blipFill rotWithShape="0">
                <a:blip r:embed="rId4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185341" y="5400025"/>
            <a:ext cx="2570215" cy="4685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1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0" grpId="0" animBg="1"/>
      <p:bldP spid="51" grpId="0" animBg="1"/>
      <p:bldP spid="56" grpId="0" animBg="1"/>
      <p:bldP spid="58" grpId="0" animBg="1"/>
      <p:bldP spid="5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Suppressions des parenthèses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=−(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grpSp>
        <p:nvGrpSpPr>
          <p:cNvPr id="13" name="Group 12"/>
          <p:cNvGrpSpPr/>
          <p:nvPr/>
        </p:nvGrpSpPr>
        <p:grpSpPr>
          <a:xfrm>
            <a:off x="5725584" y="4142452"/>
            <a:ext cx="3548418" cy="1631065"/>
            <a:chOff x="5725584" y="1688050"/>
            <a:chExt cx="3548418" cy="1631065"/>
          </a:xfrm>
        </p:grpSpPr>
        <p:sp>
          <p:nvSpPr>
            <p:cNvPr id="14" name="Content Placeholder 11"/>
            <p:cNvSpPr txBox="1">
              <a:spLocks/>
            </p:cNvSpPr>
            <p:nvPr/>
          </p:nvSpPr>
          <p:spPr>
            <a:xfrm>
              <a:off x="5725584" y="1688050"/>
              <a:ext cx="3548418" cy="1631065"/>
            </a:xfrm>
            <a:prstGeom prst="roundRect">
              <a:avLst/>
            </a:prstGeom>
            <a:solidFill>
              <a:srgbClr val="FCF1CA"/>
            </a:solidFill>
            <a:ln w="38100" cap="rnd" cmpd="sng" algn="ctr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</a:t>
              </a:r>
              <a:endPara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4201" y="2500297"/>
              <a:ext cx="634891" cy="5607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7218" y="2200448"/>
              <a:ext cx="861700" cy="691787"/>
            </a:xfrm>
            <a:prstGeom prst="rect">
              <a:avLst/>
            </a:prstGeom>
          </p:spPr>
        </p:pic>
        <p:pic>
          <p:nvPicPr>
            <p:cNvPr id="17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9093" y="2265958"/>
              <a:ext cx="634891" cy="560766"/>
            </a:xfrm>
            <a:prstGeom prst="rect">
              <a:avLst/>
            </a:prstGeom>
          </p:spPr>
        </p:pic>
        <p:pic>
          <p:nvPicPr>
            <p:cNvPr id="18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6563" y="1887700"/>
              <a:ext cx="634891" cy="56076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5863929" y="4908093"/>
            <a:ext cx="450376" cy="9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ross 21"/>
          <p:cNvSpPr/>
          <p:nvPr/>
        </p:nvSpPr>
        <p:spPr>
          <a:xfrm>
            <a:off x="7740014" y="4812041"/>
            <a:ext cx="354842" cy="377404"/>
          </a:xfrm>
          <a:prstGeom prst="plus">
            <a:avLst>
              <a:gd name="adj" fmla="val 44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 23"/>
          <p:cNvGrpSpPr/>
          <p:nvPr/>
        </p:nvGrpSpPr>
        <p:grpSpPr>
          <a:xfrm>
            <a:off x="5725584" y="1688050"/>
            <a:ext cx="3548418" cy="1631065"/>
            <a:chOff x="5725584" y="1688050"/>
            <a:chExt cx="3548418" cy="1631065"/>
          </a:xfrm>
        </p:grpSpPr>
        <p:grpSp>
          <p:nvGrpSpPr>
            <p:cNvPr id="12" name="Group 11"/>
            <p:cNvGrpSpPr/>
            <p:nvPr/>
          </p:nvGrpSpPr>
          <p:grpSpPr>
            <a:xfrm>
              <a:off x="5725584" y="1688050"/>
              <a:ext cx="3548418" cy="1631065"/>
              <a:chOff x="5725584" y="1688050"/>
              <a:chExt cx="3548418" cy="16310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11"/>
                  <p:cNvSpPr txBox="1">
                    <a:spLocks/>
                  </p:cNvSpPr>
                  <p:nvPr/>
                </p:nvSpPr>
                <p:spPr>
                  <a:xfrm>
                    <a:off x="5725584" y="1688050"/>
                    <a:ext cx="3548418" cy="1631065"/>
                  </a:xfrm>
                  <a:prstGeom prst="roundRect">
                    <a:avLst/>
                  </a:prstGeom>
                  <a:solidFill>
                    <a:srgbClr val="FCF1CA"/>
                  </a:solidFill>
                  <a:ln w="38100" cap="rnd" cmpd="sng" algn="ctr">
                    <a:solidFill>
                      <a:srgbClr val="00B05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342900" indent="-3429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oMath>
                      </m:oMathPara>
                    </a14:m>
                    <a:endParaRPr lang="fr-FR" sz="4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Content Placeholder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5584" y="1688050"/>
                    <a:ext cx="3548418" cy="1631065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38100" cap="rnd" cmpd="sng" algn="ctr">
                    <a:solidFill>
                      <a:srgbClr val="00B050"/>
                    </a:solidFill>
                    <a:prstDash val="solid"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" name="Content Placeholder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115" y="2035482"/>
                <a:ext cx="634891" cy="56076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7218" y="2200448"/>
                <a:ext cx="861700" cy="691787"/>
              </a:xfrm>
              <a:prstGeom prst="rect">
                <a:avLst/>
              </a:prstGeom>
            </p:spPr>
          </p:pic>
          <p:pic>
            <p:nvPicPr>
              <p:cNvPr id="10" name="Content Placeholder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4248" y="1944228"/>
                <a:ext cx="634891" cy="560766"/>
              </a:xfrm>
              <a:prstGeom prst="rect">
                <a:avLst/>
              </a:prstGeom>
            </p:spPr>
          </p:pic>
          <p:pic>
            <p:nvPicPr>
              <p:cNvPr id="11" name="Content Placeholder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4166" y="2497337"/>
                <a:ext cx="634891" cy="560766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7586924" y="2527484"/>
              <a:ext cx="450376" cy="932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Cross 22"/>
            <p:cNvSpPr/>
            <p:nvPr/>
          </p:nvSpPr>
          <p:spPr>
            <a:xfrm>
              <a:off x="5775404" y="2335175"/>
              <a:ext cx="354842" cy="377404"/>
            </a:xfrm>
            <a:prstGeom prst="plus">
              <a:avLst>
                <a:gd name="adj" fmla="val 443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Arc 28"/>
          <p:cNvSpPr/>
          <p:nvPr/>
        </p:nvSpPr>
        <p:spPr>
          <a:xfrm>
            <a:off x="4401775" y="2556825"/>
            <a:ext cx="2559303" cy="2356466"/>
          </a:xfrm>
          <a:prstGeom prst="arc">
            <a:avLst>
              <a:gd name="adj1" fmla="val 5415510"/>
              <a:gd name="adj2" fmla="val 16085346"/>
            </a:avLst>
          </a:prstGeom>
          <a:ln w="381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Opposé</a:t>
            </a:r>
            <a:endParaRPr lang="fr-FR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4757" y="3276918"/>
                <a:ext cx="192433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b="1" dirty="0">
                  <a:solidFill>
                    <a:srgbClr val="00B05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57" y="3276918"/>
                <a:ext cx="1924334" cy="800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48741" y="5842518"/>
                <a:ext cx="192433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b="1" dirty="0">
                  <a:solidFill>
                    <a:srgbClr val="00B05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741" y="5842518"/>
                <a:ext cx="1924334" cy="8002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4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2" grpId="0" animBg="1"/>
      <p:bldP spid="29" grpId="0" animBg="1"/>
      <p:bldP spid="9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Suppressions des parenthèses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4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Suppressions des parenthèses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−(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sz="2400" dirty="0"/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Suppressions des parenthèses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dirty="0"/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4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2183643" y="317652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183643" y="2841468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2841973" y="274959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2841972" y="2849272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660360" y="3023522"/>
            <a:ext cx="1197210" cy="6361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5857571" y="3023522"/>
            <a:ext cx="1289287" cy="6361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8407399" y="3024120"/>
            <a:ext cx="980903" cy="6361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7146859" y="3024576"/>
            <a:ext cx="1260540" cy="6361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8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6" grpId="0"/>
      <p:bldP spid="5" grpId="0" animBg="1"/>
      <p:bldP spid="11" grpId="0" animBg="1"/>
      <p:bldP spid="17" grpId="0" animBg="1"/>
      <p:bldP spid="18" grpId="0" animBg="1"/>
      <p:bldP spid="7" grpId="0" animBg="1"/>
      <p:bldP spid="7" grpId="1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72624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Exemple:</a:t>
            </a:r>
            <a:endParaRPr lang="fr-FR" sz="2000" dirty="0"/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  <a:p>
            <a:endParaRPr lang="fr-FR" sz="2800" b="1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39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727980"/>
                <a:ext cx="4165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27980"/>
                <a:ext cx="416560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94977" y="2727980"/>
                <a:ext cx="4165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977" y="2727980"/>
                <a:ext cx="416560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0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Pour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800" dirty="0" smtClean="0"/>
                  <a:t>,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600" b="1" dirty="0" smtClean="0"/>
                  <a:t>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49250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49250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2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8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=−(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Distributivité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62099" y="1878373"/>
            <a:ext cx="3536097" cy="6538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562100" y="2520576"/>
            <a:ext cx="3536097" cy="210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08083" y="1878374"/>
            <a:ext cx="954017" cy="642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08083" y="2520575"/>
            <a:ext cx="954017" cy="210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102873" y="910523"/>
            <a:ext cx="4490114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8083" y="1713801"/>
            <a:ext cx="954016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62099" y="1722977"/>
            <a:ext cx="3536097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5040" y="1892092"/>
            <a:ext cx="2" cy="67549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8431" y="2567582"/>
            <a:ext cx="26610" cy="2092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102871" y="910522"/>
                <a:ext cx="954017" cy="642202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71" y="910522"/>
                <a:ext cx="954017" cy="6422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blipFill rotWithShape="0">
                <a:blip r:embed="rId11"/>
                <a:stretch>
                  <a:fillRect r="-72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102872" y="1552725"/>
                <a:ext cx="954017" cy="210099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72" y="1552725"/>
                <a:ext cx="954017" cy="21009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056888" y="914081"/>
                <a:ext cx="3536097" cy="6386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88" y="914081"/>
                <a:ext cx="3536097" cy="6386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056888" y="1552724"/>
                <a:ext cx="3536097" cy="2100997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88" y="1552724"/>
                <a:ext cx="3536097" cy="210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7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77 page 83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44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84" y="426959"/>
            <a:ext cx="5330352" cy="3637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22" y="2012017"/>
            <a:ext cx="3662944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Pour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dirty="0" smtClean="0"/>
                  <a:t>, 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600" b="1" dirty="0" smtClean="0"/>
                  <a:t>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4383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4383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 smtClean="0"/>
                  <a:t>L’expression réduite de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1600" b="1" dirty="0" smtClean="0"/>
                  <a:t> </a:t>
                </a:r>
                <a:r>
                  <a:rPr lang="fr-FR" sz="2800" dirty="0" smtClean="0"/>
                  <a:t>est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60127"/>
                  </p:ext>
                </p:extLst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14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81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60127"/>
                  </p:ext>
                </p:extLst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60294" r="-2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60294" r="-1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800" dirty="0"/>
                  <a:t>L’expression réduite de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1600" b="1" dirty="0"/>
                  <a:t> </a:t>
                </a:r>
                <a:r>
                  <a:rPr lang="fr-FR" sz="2800" dirty="0"/>
                  <a:t>est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090220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090220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Le développement de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smtClean="0"/>
                  <a:t>est…</a:t>
                </a:r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982722"/>
                  </p:ext>
                </p:extLst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Ne se</a:t>
                          </a:r>
                          <a:b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</a:b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prononce pas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982722"/>
                  </p:ext>
                </p:extLst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1029" r="-3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1029" r="-2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1029" r="-100785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Ne se</a:t>
                          </a:r>
                          <a:b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</a:b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prononce pas</a:t>
                          </a:r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/>
                  <a:t>Pour </a:t>
                </a:r>
                <a14:m>
                  <m:oMath xmlns:m="http://schemas.openxmlformats.org/officeDocument/2006/math">
                    <m:r>
                      <a:rPr lang="fr-FR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600" b="1" dirty="0"/>
                  <a:t>…</a:t>
                </a:r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245438"/>
                  </p:ext>
                </p:extLst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14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81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245438"/>
                  </p:ext>
                </p:extLst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60294" r="-2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60294" r="-1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800" dirty="0" smtClean="0"/>
              <a:t>Sur ce chapitre, vous vous estimez:…</a:t>
            </a:r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50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584652"/>
                  </p:ext>
                </p:extLst>
              </p:nvPr>
            </p:nvGraphicFramePr>
            <p:xfrm>
              <a:off x="1086766" y="3850293"/>
              <a:ext cx="9321832" cy="110384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5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66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;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/>
                          </a:r>
                          <a:b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</a:b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;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</m:oMath>
                            </m:oMathPara>
                          </a14:m>
                          <a:endParaRPr lang="fr-FR" sz="2400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;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fr-FR" sz="2400" b="1" i="1" baseline="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fr-FR" sz="2400" b="1" i="1" baseline="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584652"/>
                  </p:ext>
                </p:extLst>
              </p:nvPr>
            </p:nvGraphicFramePr>
            <p:xfrm>
              <a:off x="1086766" y="3850293"/>
              <a:ext cx="9321832" cy="110384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664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76636" r="-300000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24" t="-76636" r="-200785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76636" r="-100261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85" t="-76636" r="-524" b="-18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9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92 page 85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933" y="1270000"/>
            <a:ext cx="5897319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800" dirty="0" smtClean="0"/>
                  <a:t>L’expression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800" dirty="0" smtClean="0"/>
                  <a:t> est égale à…</a:t>
                </a:r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579463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579463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/>
                  <a:t>L’expression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smtClean="0"/>
                  <a:t>peut s’écrire…</a:t>
                </a:r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287020"/>
                  </p:ext>
                </p:extLst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287020"/>
                  </p:ext>
                </p:extLst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1029" r="-3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1029" r="-2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1029" r="-100785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Un rectangle a pour longueur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800" dirty="0" smtClean="0"/>
                  <a:t> et pour largeur </a:t>
                </a:r>
                <a:r>
                  <a:rPr lang="fr-FR" sz="2800" b="1" dirty="0" smtClean="0">
                    <a:solidFill>
                      <a:srgbClr val="0070C0"/>
                    </a:solidFill>
                  </a:rPr>
                  <a:t>5</a:t>
                </a:r>
                <a:r>
                  <a:rPr lang="fr-FR" sz="2800" dirty="0" smtClean="0"/>
                  <a:t>. Son périmètre est 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 r="-9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865218"/>
                  </p:ext>
                </p:extLst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865218"/>
                  </p:ext>
                </p:extLst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1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24" t="-60294" r="-20078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0294" r="-1002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03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rgbClr val="0070C0"/>
                </a:solidFill>
              </a:rPr>
              <a:t>expression littérale </a:t>
            </a:r>
            <a:r>
              <a:rPr lang="fr-FR" sz="2400" dirty="0" smtClean="0"/>
              <a:t>est une expression dans laquelle certains </a:t>
            </a:r>
            <a:r>
              <a:rPr lang="fr-FR" sz="2400" b="1" dirty="0" smtClean="0">
                <a:solidFill>
                  <a:srgbClr val="00B050"/>
                </a:solidFill>
              </a:rPr>
              <a:t>nombres</a:t>
            </a:r>
            <a:r>
              <a:rPr lang="fr-FR" sz="2400" dirty="0" smtClean="0"/>
              <a:t> sont représentés par des </a:t>
            </a:r>
            <a:r>
              <a:rPr lang="fr-FR" sz="2400" b="1" dirty="0" smtClean="0">
                <a:solidFill>
                  <a:srgbClr val="FF0000"/>
                </a:solidFill>
              </a:rPr>
              <a:t>lettres</a:t>
            </a:r>
            <a:r>
              <a:rPr lang="fr-FR" sz="2400" dirty="0" smtClean="0"/>
              <a:t>.</a:t>
            </a:r>
          </a:p>
          <a:p>
            <a:pPr lvl="1"/>
            <a:r>
              <a:rPr lang="fr-FR" sz="2200" dirty="0" smtClean="0"/>
              <a:t>Si une lettre apparait plusieurs fois, elle désigne toujours le même nombre.</a:t>
            </a:r>
          </a:p>
          <a:p>
            <a:pPr lvl="1"/>
            <a:r>
              <a:rPr lang="fr-FR" sz="2200" dirty="0" smtClean="0"/>
              <a:t>Une expression littérale traduit un programme de calcul.</a:t>
            </a: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5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1011</Words>
  <Application>Microsoft Office PowerPoint</Application>
  <PresentationFormat>Widescreen</PresentationFormat>
  <Paragraphs>472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Cambria Math</vt:lpstr>
      <vt:lpstr>Trebuchet MS</vt:lpstr>
      <vt:lpstr>Wingdings 3</vt:lpstr>
      <vt:lpstr>Facet</vt:lpstr>
      <vt:lpstr>Quatrième 4 Chapitre 7:  Calcul littéral</vt:lpstr>
      <vt:lpstr>Chapitre 7: Calcul littéral</vt:lpstr>
      <vt:lpstr>Calcul mental ( Plickers )</vt:lpstr>
      <vt:lpstr>Calcul mental ( rappels )</vt:lpstr>
      <vt:lpstr>Calcul mental ( rappels )</vt:lpstr>
      <vt:lpstr>Calcul mental ( rappels )</vt:lpstr>
      <vt:lpstr>Calcul mental ( rappels )</vt:lpstr>
      <vt:lpstr>Calcul mental ( rappels )</vt:lpstr>
      <vt:lpstr>I. Expression littérale</vt:lpstr>
      <vt:lpstr>I. Expression littérale</vt:lpstr>
      <vt:lpstr>Activité: Expression littérale</vt:lpstr>
      <vt:lpstr>Activité: Expression littérale</vt:lpstr>
      <vt:lpstr>Activité: Distributivité</vt:lpstr>
      <vt:lpstr>Activité: Distributivité</vt:lpstr>
      <vt:lpstr>Activité: Distributivité</vt:lpstr>
      <vt:lpstr>II. Distributivité</vt:lpstr>
      <vt:lpstr>II. Distributivité</vt:lpstr>
      <vt:lpstr>II. Distributivité</vt:lpstr>
      <vt:lpstr>Activité: Distributivité</vt:lpstr>
      <vt:lpstr>Activité: Distributivité</vt:lpstr>
      <vt:lpstr>Activité: Distributivité</vt:lpstr>
      <vt:lpstr>III. Réduction d’une expression littérale</vt:lpstr>
      <vt:lpstr>III. Réduction d’une expression littérale</vt:lpstr>
      <vt:lpstr>III. Réduction d’une expression littérale</vt:lpstr>
      <vt:lpstr>III. Réduction d’une expression littérale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Exercice 60 page 82</vt:lpstr>
      <vt:lpstr>Activité: Suppressions des parenthèses</vt:lpstr>
      <vt:lpstr>Activité: Suppressions des parenthèses</vt:lpstr>
      <vt:lpstr>Activité: Suppressions des parenthèses</vt:lpstr>
      <vt:lpstr>Activité: Suppressions des parenthèses</vt:lpstr>
      <vt:lpstr>Activité: Suppressions des parenthèses</vt:lpstr>
      <vt:lpstr>IV. Développement d’une expression  de la forme (a+b)(c+d)</vt:lpstr>
      <vt:lpstr>IV. Développement d’une expression  de la forme (a+b)(c+d)</vt:lpstr>
      <vt:lpstr>Activité: Distributivité</vt:lpstr>
      <vt:lpstr>Activité: Distributivité</vt:lpstr>
      <vt:lpstr>Activité: Distributivité</vt:lpstr>
      <vt:lpstr>Distributivité </vt:lpstr>
      <vt:lpstr>Exercice 77 page 83</vt:lpstr>
      <vt:lpstr>Calcul mental ( Plickers )</vt:lpstr>
      <vt:lpstr>Calcul mental</vt:lpstr>
      <vt:lpstr>Calcul mental ( rappels )</vt:lpstr>
      <vt:lpstr>Calcul mental ( rappels )</vt:lpstr>
      <vt:lpstr>Calcul mental ( rappels )</vt:lpstr>
      <vt:lpstr>Calcul mental ( rappels )</vt:lpstr>
      <vt:lpstr>Exercice 92 page 85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500</cp:revision>
  <dcterms:created xsi:type="dcterms:W3CDTF">2015-08-30T19:31:28Z</dcterms:created>
  <dcterms:modified xsi:type="dcterms:W3CDTF">2016-01-27T21:42:24Z</dcterms:modified>
</cp:coreProperties>
</file>