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333" r:id="rId3"/>
    <p:sldId id="363" r:id="rId4"/>
    <p:sldId id="334" r:id="rId5"/>
    <p:sldId id="337" r:id="rId6"/>
    <p:sldId id="364" r:id="rId7"/>
    <p:sldId id="366" r:id="rId8"/>
    <p:sldId id="365" r:id="rId9"/>
    <p:sldId id="344" r:id="rId10"/>
    <p:sldId id="298" r:id="rId11"/>
    <p:sldId id="371" r:id="rId12"/>
    <p:sldId id="369" r:id="rId13"/>
    <p:sldId id="372" r:id="rId14"/>
    <p:sldId id="374" r:id="rId15"/>
    <p:sldId id="375" r:id="rId16"/>
    <p:sldId id="373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5" r:id="rId26"/>
    <p:sldId id="367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434" autoAdjust="0"/>
  </p:normalViewPr>
  <p:slideViewPr>
    <p:cSldViewPr snapToGrid="0">
      <p:cViewPr>
        <p:scale>
          <a:sx n="100" d="100"/>
          <a:sy n="100" d="100"/>
        </p:scale>
        <p:origin x="-864" y="-54"/>
      </p:cViewPr>
      <p:guideLst/>
    </p:cSldViewPr>
  </p:slideViewPr>
  <p:outlineViewPr>
    <p:cViewPr>
      <p:scale>
        <a:sx n="33" d="100"/>
        <a:sy n="33" d="100"/>
      </p:scale>
      <p:origin x="0" y="-1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46D73-94A2-48D6-99B7-3721B1CD3CCC}" type="datetimeFigureOut">
              <a:rPr lang="fr-FR" smtClean="0"/>
              <a:t>28/05/2016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4C1E6-B42A-4325-8E9C-7CCE22244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43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98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55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52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63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298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C7FA-C457-4527-AE54-7DA697A8466A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6801-2BA8-4BB2-87A7-5C413DF18391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A9FA-9FDD-4AAC-BBB6-C9B1535D8120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F100-96A5-49E6-9F7A-946D898955DF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C2E9-B4C2-4E39-8883-DB3B2C9BDBCF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49F3-4414-454F-8BB0-545963B48103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0047-CAFE-46F6-A4A2-2EF8B0FE56DB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7603-75DB-47E9-AED6-49D5B1267AD1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EDF1-9D17-46A7-9E2F-60C6705D4A57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7B7E-FAD2-429A-B0FD-958248524640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3A67-43E1-4694-9236-CB8B10754035}" type="datetime1">
              <a:rPr lang="fr-FR" smtClean="0"/>
              <a:t>28/05/2016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9205-1F7A-46C7-8662-BE4D5C00A436}" type="datetime1">
              <a:rPr lang="fr-FR" smtClean="0"/>
              <a:t>28/05/2016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82E2B-01BC-4A4B-95DA-E1591EB79188}" type="datetime1">
              <a:rPr lang="fr-FR" smtClean="0"/>
              <a:t>28/05/2016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E819-14A1-4562-86DF-3D9447991DD2}" type="datetime1">
              <a:rPr lang="fr-FR" smtClean="0"/>
              <a:t>28/05/2016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A883-FF7B-4E5A-9FE7-A504E2F168BE}" type="datetime1">
              <a:rPr lang="fr-FR" smtClean="0"/>
              <a:t>28/05/2016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A436-AFBB-464E-9059-745E45C3A166}" type="datetime1">
              <a:rPr lang="fr-FR" smtClean="0"/>
              <a:t>28/05/2016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4F88D-65A7-49D4-AF9F-B8F7EFCAB33C}" type="datetime1">
              <a:rPr lang="fr-FR" smtClean="0"/>
              <a:t>28/05/2016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Quatrième 4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Chapitre </a:t>
            </a:r>
            <a:r>
              <a:rPr lang="fr-FR" sz="3600" dirty="0" smtClean="0"/>
              <a:t>6: </a:t>
            </a:r>
            <a:br>
              <a:rPr lang="fr-FR" sz="3600" dirty="0" smtClean="0"/>
            </a:br>
            <a:r>
              <a:rPr lang="fr-FR" sz="3600" dirty="0" smtClean="0"/>
              <a:t>Triangle rectangle – Théorème de Pythagore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Devoir Maison </a:t>
            </a:r>
            <a:r>
              <a:rPr lang="fr-FR" dirty="0" smtClean="0">
                <a:sym typeface="Wingdings" panose="05000000000000000000" pitchFamily="2" charset="2"/>
              </a:rPr>
              <a:t> </a:t>
            </a:r>
            <a:r>
              <a:rPr lang="fr-FR" dirty="0" smtClean="0">
                <a:latin typeface="Wingdings" panose="05000000000000000000" pitchFamily="2" charset="2"/>
                <a:sym typeface="Wingdings" panose="05000000000000000000" pitchFamily="2" charset="2"/>
              </a:rPr>
              <a:t>NM</a:t>
            </a:r>
            <a:r>
              <a:rPr lang="fr-FR" dirty="0" smtClean="0"/>
              <a:t>!!!</a:t>
            </a:r>
            <a:br>
              <a:rPr lang="fr-FR" dirty="0" smtClean="0"/>
            </a:br>
            <a:r>
              <a:rPr lang="fr-FR" dirty="0" smtClean="0"/>
              <a:t>A rendre Mardi 5 janvier 2016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Exercice 34 page 214</a:t>
            </a:r>
          </a:p>
          <a:p>
            <a:endParaRPr lang="fr-FR" sz="2400" dirty="0"/>
          </a:p>
          <a:p>
            <a:r>
              <a:rPr lang="fr-FR" sz="2400" dirty="0" smtClean="0"/>
              <a:t>Exercice 36 page 214</a:t>
            </a:r>
            <a:endParaRPr lang="fr-FR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9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Logique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399"/>
            <a:ext cx="9290914" cy="4753736"/>
          </a:xfrm>
        </p:spPr>
        <p:txBody>
          <a:bodyPr>
            <a:normAutofit/>
          </a:bodyPr>
          <a:lstStyle/>
          <a:p>
            <a:r>
              <a:rPr lang="fr-FR" sz="2400" dirty="0" smtClean="0"/>
              <a:t>Un exemple: Proposition contraposée.</a:t>
            </a:r>
          </a:p>
          <a:p>
            <a:pPr lvl="1"/>
            <a:r>
              <a:rPr lang="fr-FR" sz="2200" u="sng" dirty="0" smtClean="0"/>
              <a:t>Proposition:</a:t>
            </a:r>
            <a:r>
              <a:rPr lang="fr-FR" sz="2200" dirty="0" smtClean="0"/>
              <a:t> « s’</a:t>
            </a:r>
            <a:r>
              <a:rPr lang="fr-FR" sz="2200" b="1" dirty="0" smtClean="0">
                <a:solidFill>
                  <a:srgbClr val="0070C0"/>
                </a:solidFill>
              </a:rPr>
              <a:t>il pleut</a:t>
            </a:r>
            <a:r>
              <a:rPr lang="fr-FR" sz="2200" dirty="0" smtClean="0"/>
              <a:t>, alors </a:t>
            </a:r>
            <a:r>
              <a:rPr lang="fr-FR" sz="2200" b="1" dirty="0" smtClean="0">
                <a:solidFill>
                  <a:srgbClr val="FFC000"/>
                </a:solidFill>
              </a:rPr>
              <a:t>le sol est mouillé</a:t>
            </a:r>
            <a:r>
              <a:rPr lang="fr-FR" sz="2200" dirty="0" smtClean="0"/>
              <a:t> ».</a:t>
            </a:r>
          </a:p>
          <a:p>
            <a:pPr lvl="1"/>
            <a:endParaRPr lang="fr-FR" sz="2200" u="sng" dirty="0"/>
          </a:p>
          <a:p>
            <a:pPr lvl="1"/>
            <a:endParaRPr lang="fr-FR" sz="2200" u="sng" dirty="0" smtClean="0"/>
          </a:p>
          <a:p>
            <a:pPr lvl="1"/>
            <a:endParaRPr lang="fr-FR" sz="2200" u="sng" dirty="0"/>
          </a:p>
          <a:p>
            <a:pPr lvl="1"/>
            <a:endParaRPr lang="fr-FR" sz="2200" u="sng" dirty="0" smtClean="0"/>
          </a:p>
          <a:p>
            <a:pPr lvl="1"/>
            <a:endParaRPr lang="fr-FR" sz="2200" u="sng" dirty="0"/>
          </a:p>
          <a:p>
            <a:pPr lvl="1"/>
            <a:r>
              <a:rPr lang="fr-FR" sz="2200" u="sng" dirty="0" smtClean="0"/>
              <a:t>Contraposée:</a:t>
            </a:r>
            <a:br>
              <a:rPr lang="fr-FR" sz="2200" u="sng" dirty="0" smtClean="0"/>
            </a:br>
            <a:r>
              <a:rPr lang="fr-FR" sz="2200" dirty="0" smtClean="0"/>
              <a:t>« Si </a:t>
            </a:r>
            <a:r>
              <a:rPr lang="fr-FR" sz="2200" b="1" dirty="0" smtClean="0">
                <a:solidFill>
                  <a:srgbClr val="FFC000"/>
                </a:solidFill>
              </a:rPr>
              <a:t>le sol </a:t>
            </a:r>
            <a:r>
              <a:rPr lang="fr-FR" sz="2200" b="1" dirty="0" smtClean="0">
                <a:solidFill>
                  <a:srgbClr val="FF0000"/>
                </a:solidFill>
              </a:rPr>
              <a:t>n’</a:t>
            </a:r>
            <a:r>
              <a:rPr lang="fr-FR" sz="2200" b="1" dirty="0" smtClean="0">
                <a:solidFill>
                  <a:srgbClr val="FFC000"/>
                </a:solidFill>
              </a:rPr>
              <a:t>est </a:t>
            </a:r>
            <a:r>
              <a:rPr lang="fr-FR" sz="2200" b="1" dirty="0" smtClean="0">
                <a:solidFill>
                  <a:srgbClr val="FF0000"/>
                </a:solidFill>
              </a:rPr>
              <a:t>pas</a:t>
            </a:r>
            <a:r>
              <a:rPr lang="fr-FR" sz="2200" b="1" dirty="0" smtClean="0">
                <a:solidFill>
                  <a:srgbClr val="FFC000"/>
                </a:solidFill>
              </a:rPr>
              <a:t> mouillé</a:t>
            </a:r>
            <a:r>
              <a:rPr lang="fr-FR" sz="2200" dirty="0" smtClean="0"/>
              <a:t>, alors </a:t>
            </a:r>
            <a:r>
              <a:rPr lang="fr-FR" sz="2200" b="1" dirty="0" smtClean="0">
                <a:solidFill>
                  <a:srgbClr val="0070C0"/>
                </a:solidFill>
              </a:rPr>
              <a:t>il </a:t>
            </a:r>
            <a:r>
              <a:rPr lang="fr-FR" sz="2200" b="1" dirty="0" smtClean="0">
                <a:solidFill>
                  <a:srgbClr val="FF0000"/>
                </a:solidFill>
              </a:rPr>
              <a:t>ne</a:t>
            </a:r>
            <a:r>
              <a:rPr lang="fr-FR" sz="2200" b="1" dirty="0" smtClean="0">
                <a:solidFill>
                  <a:srgbClr val="0070C0"/>
                </a:solidFill>
              </a:rPr>
              <a:t> pleut </a:t>
            </a:r>
            <a:r>
              <a:rPr lang="fr-FR" sz="2200" b="1" dirty="0" smtClean="0">
                <a:solidFill>
                  <a:srgbClr val="FF0000"/>
                </a:solidFill>
              </a:rPr>
              <a:t>pas</a:t>
            </a:r>
            <a:r>
              <a:rPr lang="fr-FR" sz="2200" dirty="0" smtClean="0"/>
              <a:t> »</a:t>
            </a:r>
            <a:r>
              <a:rPr lang="fr-FR" sz="2200" u="sng" dirty="0" smtClean="0"/>
              <a:t/>
            </a:r>
            <a:br>
              <a:rPr lang="fr-FR" sz="2200" u="sng" dirty="0" smtClean="0"/>
            </a:br>
            <a:endParaRPr lang="fr-FR" sz="22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sp>
        <p:nvSpPr>
          <p:cNvPr id="4" name="TextBox 3"/>
          <p:cNvSpPr txBox="1"/>
          <p:nvPr/>
        </p:nvSpPr>
        <p:spPr>
          <a:xfrm>
            <a:off x="2202287" y="3262522"/>
            <a:ext cx="1378039" cy="461665"/>
          </a:xfrm>
          <a:prstGeom prst="rect">
            <a:avLst/>
          </a:prstGeom>
          <a:solidFill>
            <a:srgbClr val="00B0F0"/>
          </a:solidFill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il pleut</a:t>
            </a:r>
            <a:endParaRPr lang="fr-F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05279" y="3262522"/>
            <a:ext cx="3078051" cy="461665"/>
          </a:xfrm>
          <a:prstGeom prst="rect">
            <a:avLst/>
          </a:prstGeom>
          <a:solidFill>
            <a:srgbClr val="FFC000"/>
          </a:solidFill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</a:t>
            </a:r>
            <a:r>
              <a:rPr lang="fr-FR" sz="2400" dirty="0" smtClean="0"/>
              <a:t>e sol est mouillé</a:t>
            </a:r>
            <a:endParaRPr lang="fr-FR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77334" y="4183467"/>
            <a:ext cx="2674989" cy="461665"/>
          </a:xfrm>
          <a:prstGeom prst="rect">
            <a:avLst/>
          </a:prstGeom>
          <a:solidFill>
            <a:srgbClr val="00B0F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il ne pleut pas</a:t>
            </a:r>
            <a:endParaRPr lang="fr-F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322791" y="4189481"/>
            <a:ext cx="3731057" cy="461665"/>
          </a:xfrm>
          <a:prstGeom prst="rect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</a:t>
            </a:r>
            <a:r>
              <a:rPr lang="fr-FR" sz="2400" dirty="0" smtClean="0"/>
              <a:t>e sol n’est pas mouillé</a:t>
            </a:r>
            <a:endParaRPr lang="fr-FR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98565" y="4391048"/>
            <a:ext cx="2674989" cy="461665"/>
          </a:xfrm>
          <a:prstGeom prst="rect">
            <a:avLst/>
          </a:prstGeom>
          <a:solidFill>
            <a:srgbClr val="00B0F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il ne pleut pas</a:t>
            </a:r>
            <a:endParaRPr lang="fr-F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793244" y="4391049"/>
            <a:ext cx="3731057" cy="461665"/>
          </a:xfrm>
          <a:prstGeom prst="rect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l</a:t>
            </a:r>
            <a:r>
              <a:rPr lang="fr-FR" sz="2400" dirty="0" smtClean="0"/>
              <a:t>e sol n’est pas mouillé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8837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9" grpId="1" animBg="1"/>
      <p:bldP spid="10" grpId="0" animBg="1"/>
      <p:bldP spid="10" grpId="1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71884" cy="1320800"/>
          </a:xfrm>
        </p:spPr>
        <p:txBody>
          <a:bodyPr/>
          <a:lstStyle/>
          <a:p>
            <a:r>
              <a:rPr lang="fr-FR" dirty="0" smtClean="0"/>
              <a:t>II. Conséquence du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652589"/>
            <a:ext cx="10930466" cy="388077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Si </a:t>
            </a:r>
            <a:r>
              <a:rPr lang="fr-FR" sz="2400" dirty="0"/>
              <a:t>un </a:t>
            </a:r>
            <a:r>
              <a:rPr lang="fr-FR" sz="2400" b="1" dirty="0">
                <a:solidFill>
                  <a:srgbClr val="0070C0"/>
                </a:solidFill>
              </a:rPr>
              <a:t>triangle est rectangle</a:t>
            </a:r>
            <a:r>
              <a:rPr lang="fr-FR" sz="2400" dirty="0"/>
              <a:t>,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alors </a:t>
            </a:r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de son </a:t>
            </a:r>
            <a:r>
              <a:rPr lang="fr-FR" sz="2400" b="1" dirty="0">
                <a:solidFill>
                  <a:srgbClr val="FF0000"/>
                </a:solidFill>
              </a:rPr>
              <a:t>hypoténuse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est égal </a:t>
            </a:r>
            <a:r>
              <a:rPr lang="fr-FR" sz="2400" dirty="0" smtClean="0"/>
              <a:t>à </a:t>
            </a:r>
            <a:br>
              <a:rPr lang="fr-FR" sz="2400" dirty="0" smtClean="0"/>
            </a:br>
            <a:r>
              <a:rPr lang="fr-FR" sz="2400" dirty="0" smtClean="0"/>
              <a:t>        </a:t>
            </a:r>
            <a:r>
              <a:rPr lang="fr-FR" sz="2400" b="1" dirty="0" smtClean="0">
                <a:solidFill>
                  <a:srgbClr val="00B050"/>
                </a:solidFill>
              </a:rPr>
              <a:t>la </a:t>
            </a:r>
            <a:r>
              <a:rPr lang="fr-FR" sz="2400" b="1" dirty="0">
                <a:solidFill>
                  <a:srgbClr val="00B050"/>
                </a:solidFill>
              </a:rPr>
              <a:t>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 côtés</a:t>
            </a:r>
            <a:r>
              <a:rPr lang="fr-FR" sz="2400" dirty="0"/>
              <a:t>.</a:t>
            </a:r>
          </a:p>
          <a:p>
            <a:endParaRPr lang="fr-FR" sz="2400" u="sng" dirty="0" smtClean="0"/>
          </a:p>
          <a:p>
            <a:r>
              <a:rPr lang="fr-FR" sz="2400" u="sng" dirty="0" smtClean="0"/>
              <a:t>Contraposée: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3" name="Rounded Rectangle 2"/>
          <p:cNvSpPr/>
          <p:nvPr/>
        </p:nvSpPr>
        <p:spPr>
          <a:xfrm>
            <a:off x="1824567" y="2058989"/>
            <a:ext cx="8636000" cy="914400"/>
          </a:xfrm>
          <a:prstGeom prst="roundRect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de son </a:t>
            </a:r>
            <a:r>
              <a:rPr lang="fr-FR" sz="2400" b="1" dirty="0">
                <a:solidFill>
                  <a:srgbClr val="FF0000"/>
                </a:solidFill>
              </a:rPr>
              <a:t>hypoténuse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est égal à </a:t>
            </a:r>
            <a:br>
              <a:rPr lang="fr-FR" sz="2400" dirty="0"/>
            </a:br>
            <a:r>
              <a:rPr lang="fr-FR" sz="2400" b="1" dirty="0" smtClean="0">
                <a:solidFill>
                  <a:srgbClr val="00B050"/>
                </a:solidFill>
              </a:rPr>
              <a:t>la </a:t>
            </a:r>
            <a:r>
              <a:rPr lang="fr-FR" sz="2400" b="1" dirty="0">
                <a:solidFill>
                  <a:srgbClr val="00B050"/>
                </a:solidFill>
              </a:rPr>
              <a:t>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 côtés</a:t>
            </a:r>
            <a:r>
              <a:rPr lang="fr-FR" sz="2400" dirty="0"/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4567" y="1652589"/>
            <a:ext cx="3331633" cy="406400"/>
          </a:xfrm>
          <a:prstGeom prst="round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triangle est rectangle</a:t>
            </a:r>
            <a:endParaRPr lang="fr-FR" sz="2400" dirty="0"/>
          </a:p>
        </p:txBody>
      </p:sp>
      <p:sp>
        <p:nvSpPr>
          <p:cNvPr id="19" name="Rounded Rectangle 18"/>
          <p:cNvSpPr/>
          <p:nvPr/>
        </p:nvSpPr>
        <p:spPr>
          <a:xfrm>
            <a:off x="1824567" y="5126962"/>
            <a:ext cx="4671767" cy="4064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triangle </a:t>
            </a:r>
            <a:r>
              <a:rPr lang="fr-FR" sz="2400" b="1" dirty="0" smtClean="0">
                <a:solidFill>
                  <a:srgbClr val="0070C0"/>
                </a:solidFill>
              </a:rPr>
              <a:t>n’est rectangle pas</a:t>
            </a:r>
            <a:endParaRPr lang="fr-FR" sz="2400" dirty="0"/>
          </a:p>
        </p:txBody>
      </p:sp>
      <p:sp>
        <p:nvSpPr>
          <p:cNvPr id="20" name="Rounded Rectangle 19"/>
          <p:cNvSpPr/>
          <p:nvPr/>
        </p:nvSpPr>
        <p:spPr>
          <a:xfrm>
            <a:off x="1822450" y="4098262"/>
            <a:ext cx="8636000" cy="914400"/>
          </a:xfrm>
          <a:prstGeom prst="roundRect">
            <a:avLst/>
          </a:prstGeom>
          <a:solidFill>
            <a:srgbClr val="00B0F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de son </a:t>
            </a:r>
            <a:r>
              <a:rPr lang="fr-FR" sz="2400" b="1" dirty="0">
                <a:solidFill>
                  <a:srgbClr val="FF0000"/>
                </a:solidFill>
              </a:rPr>
              <a:t>hypoténuse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n’est pas égal </a:t>
            </a:r>
            <a:r>
              <a:rPr lang="fr-FR" sz="2400" dirty="0"/>
              <a:t>à </a:t>
            </a:r>
            <a:br>
              <a:rPr lang="fr-FR" sz="2400" dirty="0"/>
            </a:br>
            <a:r>
              <a:rPr lang="fr-FR" sz="2400" b="1" dirty="0" smtClean="0">
                <a:solidFill>
                  <a:srgbClr val="00B050"/>
                </a:solidFill>
              </a:rPr>
              <a:t>la </a:t>
            </a:r>
            <a:r>
              <a:rPr lang="fr-FR" sz="2400" b="1" dirty="0">
                <a:solidFill>
                  <a:srgbClr val="00B050"/>
                </a:solidFill>
              </a:rPr>
              <a:t>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 côtés</a:t>
            </a:r>
            <a:r>
              <a:rPr lang="fr-FR" sz="24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2200" y="4324629"/>
            <a:ext cx="95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Si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9626" y="5099329"/>
            <a:ext cx="95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alors</a:t>
            </a:r>
            <a:endParaRPr lang="fr-FR" sz="2400" dirty="0"/>
          </a:p>
        </p:txBody>
      </p:sp>
      <p:sp>
        <p:nvSpPr>
          <p:cNvPr id="11" name="&quot;No&quot; Symbol 10"/>
          <p:cNvSpPr/>
          <p:nvPr/>
        </p:nvSpPr>
        <p:spPr>
          <a:xfrm>
            <a:off x="6738582" y="4070630"/>
            <a:ext cx="584200" cy="5842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2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9" grpId="0" animBg="1"/>
      <p:bldP spid="20" grpId="0" animBg="1"/>
      <p:bldP spid="6" grpId="0"/>
      <p:bldP spid="22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449305" cy="1320800"/>
          </a:xfrm>
        </p:spPr>
        <p:txBody>
          <a:bodyPr/>
          <a:lstStyle/>
          <a:p>
            <a:r>
              <a:rPr lang="fr-FR" dirty="0"/>
              <a:t>II. Conséquence du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779589"/>
            <a:ext cx="8596668" cy="388077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Si dans un </a:t>
            </a:r>
            <a:r>
              <a:rPr lang="fr-FR" sz="2400" b="1" dirty="0" smtClean="0">
                <a:solidFill>
                  <a:srgbClr val="0070C0"/>
                </a:solidFill>
              </a:rPr>
              <a:t>triangle</a:t>
            </a:r>
            <a:r>
              <a:rPr lang="fr-FR" sz="2400" dirty="0" smtClean="0"/>
              <a:t>, </a:t>
            </a:r>
            <a:r>
              <a:rPr lang="fr-FR" sz="2400" b="1" dirty="0" smtClean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</a:t>
            </a:r>
            <a:r>
              <a:rPr lang="fr-FR" sz="2400" dirty="0" smtClean="0"/>
              <a:t>e la longueur du </a:t>
            </a:r>
            <a:r>
              <a:rPr lang="fr-FR" sz="2400" b="1" dirty="0" smtClean="0">
                <a:solidFill>
                  <a:srgbClr val="FFC000"/>
                </a:solidFill>
              </a:rPr>
              <a:t>plus long côté</a:t>
            </a:r>
            <a:r>
              <a:rPr lang="fr-FR" sz="2400" dirty="0" smtClean="0"/>
              <a:t> n’est pas égal à </a:t>
            </a:r>
            <a:r>
              <a:rPr lang="fr-FR" sz="2400" b="1" dirty="0" smtClean="0">
                <a:solidFill>
                  <a:srgbClr val="00B050"/>
                </a:solidFill>
              </a:rPr>
              <a:t>la somme des carrés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des longueurs des </a:t>
            </a:r>
            <a:r>
              <a:rPr lang="fr-FR" sz="2400" b="1" smtClean="0">
                <a:solidFill>
                  <a:srgbClr val="7030A0"/>
                </a:solidFill>
              </a:rPr>
              <a:t>deux autres </a:t>
            </a:r>
            <a:r>
              <a:rPr lang="fr-FR" sz="2400" b="1" dirty="0" smtClean="0">
                <a:solidFill>
                  <a:srgbClr val="7030A0"/>
                </a:solidFill>
              </a:rPr>
              <a:t>côtés</a:t>
            </a:r>
            <a:r>
              <a:rPr lang="fr-FR" sz="2400" dirty="0" smtClean="0"/>
              <a:t>, </a:t>
            </a:r>
            <a:br>
              <a:rPr lang="fr-FR" sz="2400" dirty="0" smtClean="0"/>
            </a:br>
            <a:r>
              <a:rPr lang="fr-FR" sz="2400" dirty="0" smtClean="0"/>
              <a:t>alors </a:t>
            </a:r>
            <a:r>
              <a:rPr lang="fr-FR" sz="2400" b="1" dirty="0" smtClean="0">
                <a:solidFill>
                  <a:srgbClr val="FF0000"/>
                </a:solidFill>
              </a:rPr>
              <a:t>ce triangle n’est pas rectangle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8" name="Isosceles Triangle 7"/>
          <p:cNvSpPr/>
          <p:nvPr/>
        </p:nvSpPr>
        <p:spPr>
          <a:xfrm>
            <a:off x="672642" y="3630304"/>
            <a:ext cx="4722125" cy="1869744"/>
          </a:xfrm>
          <a:prstGeom prst="triangle">
            <a:avLst>
              <a:gd name="adj" fmla="val 92197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5491518" y="546110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437418" y="3347705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26982" y="553142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grpSp>
        <p:nvGrpSpPr>
          <p:cNvPr id="29" name="Group 28"/>
          <p:cNvGrpSpPr/>
          <p:nvPr/>
        </p:nvGrpSpPr>
        <p:grpSpPr>
          <a:xfrm rot="1283833">
            <a:off x="6545935" y="4398738"/>
            <a:ext cx="1682009" cy="818303"/>
            <a:chOff x="5960001" y="3612344"/>
            <a:chExt cx="1682009" cy="818303"/>
          </a:xfrm>
        </p:grpSpPr>
        <p:sp>
          <p:nvSpPr>
            <p:cNvPr id="30" name="Right Arrow 29"/>
            <p:cNvSpPr/>
            <p:nvPr/>
          </p:nvSpPr>
          <p:spPr>
            <a:xfrm>
              <a:off x="5960001" y="3612344"/>
              <a:ext cx="1682009" cy="8183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38873" y="3836829"/>
              <a:ext cx="1551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Propriété</a:t>
              </a:r>
              <a:endParaRPr lang="fr-F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449436" y="3684669"/>
                <a:ext cx="2895185" cy="4700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9436" y="3684669"/>
                <a:ext cx="2895185" cy="4700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666291" y="5506027"/>
            <a:ext cx="472212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H="1" flipV="1">
            <a:off x="5026300" y="3630304"/>
            <a:ext cx="368467" cy="185027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515297" y="3720151"/>
            <a:ext cx="1091501" cy="41667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636460" y="3716382"/>
            <a:ext cx="1625540" cy="41667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extBox 4"/>
          <p:cNvSpPr txBox="1"/>
          <p:nvPr/>
        </p:nvSpPr>
        <p:spPr>
          <a:xfrm>
            <a:off x="8155376" y="5115928"/>
            <a:ext cx="3405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Le triangle ABC n’est pas rectangle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cxnSp>
        <p:nvCxnSpPr>
          <p:cNvPr id="24" name="Straight Connector 23"/>
          <p:cNvCxnSpPr>
            <a:stCxn id="8" idx="2"/>
            <a:endCxn id="8" idx="0"/>
          </p:cNvCxnSpPr>
          <p:nvPr/>
        </p:nvCxnSpPr>
        <p:spPr>
          <a:xfrm flipV="1">
            <a:off x="672642" y="3630304"/>
            <a:ext cx="4353658" cy="186974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47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27" grpId="0"/>
      <p:bldP spid="28" grpId="0"/>
      <p:bldP spid="33" grpId="0" animBg="1"/>
      <p:bldP spid="14" grpId="0" animBg="1"/>
      <p:bldP spid="14" grpId="1" animBg="1"/>
      <p:bldP spid="35" grpId="0" animBg="1"/>
      <p:bldP spid="35" grpId="1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/>
              <a:t>II. Conséquence du théorème de Pythagore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</p:spPr>
            <p:txBody>
              <a:bodyPr>
                <a:normAutofit/>
              </a:bodyPr>
              <a:lstStyle/>
              <a:p>
                <a:r>
                  <a:rPr lang="fr-FR" sz="2800" u="sng" dirty="0" smtClean="0"/>
                  <a:t>Exemple 3:</a:t>
                </a:r>
              </a:p>
              <a:p>
                <a:endParaRPr lang="fr-FR" sz="2400" dirty="0" smtClean="0"/>
              </a:p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𝑩𝑨𝑺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est un triangle tel que:</a:t>
                </a:r>
                <a:r>
                  <a:rPr lang="fr-FR" sz="2400" dirty="0"/>
                  <a:t/>
                </a:r>
                <a:br>
                  <a:rPr lang="fr-FR" sz="2400" dirty="0"/>
                </a:b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𝑨𝑺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fr-FR" sz="2400" dirty="0" smtClean="0"/>
                  <a:t> 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et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𝑩𝑺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=16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fr-FR" sz="2400" dirty="0" smtClean="0"/>
                  <a:t>.</a:t>
                </a:r>
              </a:p>
              <a:p>
                <a:r>
                  <a:rPr lang="fr-FR" sz="2400" dirty="0" smtClean="0"/>
                  <a:t>Le plus grand des trois côtés est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𝑨𝑺</m:t>
                        </m:r>
                      </m:e>
                    </m:d>
                  </m:oMath>
                </a14:m>
                <a:endParaRPr lang="en-US" sz="2400" b="1" dirty="0" smtClean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𝑨𝑺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𝟏𝟕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𝟏𝟕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𝟐𝟖𝟗</m:t>
                    </m:r>
                  </m:oMath>
                </a14:m>
                <a:endParaRPr lang="fr-FR" sz="2400" b="1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𝑺𝑩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𝟐𝟓𝟔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𝟐𝟖𝟏</m:t>
                    </m:r>
                  </m:oMath>
                </a14:m>
                <a:endParaRPr lang="fr-FR" sz="2400" b="1" dirty="0"/>
              </a:p>
              <a:p>
                <a:r>
                  <a:rPr lang="fr-FR" sz="2400" dirty="0" smtClean="0"/>
                  <a:t>On constate que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𝑨𝑺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𝑺𝑩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400" dirty="0" smtClean="0"/>
                  <a:t>,</a:t>
                </a:r>
              </a:p>
              <a:p>
                <a:r>
                  <a:rPr lang="fr-FR" sz="2400" dirty="0" smtClean="0"/>
                  <a:t>donc d’après le </a:t>
                </a:r>
                <a:r>
                  <a:rPr lang="fr-FR" sz="2400" b="1" dirty="0" smtClean="0">
                    <a:solidFill>
                      <a:srgbClr val="FF0000"/>
                    </a:solidFill>
                  </a:rPr>
                  <a:t>théorème de Pythagore</a:t>
                </a:r>
                <a:r>
                  <a:rPr lang="fr-FR" sz="2400" dirty="0" smtClean="0"/>
                  <a:t>,</a:t>
                </a:r>
                <a:br>
                  <a:rPr lang="fr-FR" sz="2400" dirty="0" smtClean="0"/>
                </a:br>
                <a:r>
                  <a:rPr lang="fr-FR" sz="2400" dirty="0" smtClean="0"/>
                  <a:t>le triangle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𝑩𝑨𝑺</m:t>
                    </m:r>
                  </m:oMath>
                </a14:m>
                <a:r>
                  <a:rPr lang="fr-FR" sz="2400" dirty="0" smtClean="0"/>
                  <a:t> n’est pas rectangle.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  <a:blipFill rotWithShape="0">
                <a:blip r:embed="rId3"/>
                <a:stretch>
                  <a:fillRect l="-851" t="-11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sp>
        <p:nvSpPr>
          <p:cNvPr id="5" name="Isosceles Triangle 4"/>
          <p:cNvSpPr/>
          <p:nvPr/>
        </p:nvSpPr>
        <p:spPr>
          <a:xfrm rot="4895984">
            <a:off x="7388071" y="2453184"/>
            <a:ext cx="3259750" cy="1901433"/>
          </a:xfrm>
          <a:prstGeom prst="triangle">
            <a:avLst>
              <a:gd name="adj" fmla="val 96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7904518" y="50214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7323430" y="1494135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200413" y="472567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963916" y="3733800"/>
            <a:ext cx="952500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TextBox 14"/>
          <p:cNvSpPr txBox="1"/>
          <p:nvPr/>
        </p:nvSpPr>
        <p:spPr>
          <a:xfrm>
            <a:off x="2960602" y="3733800"/>
            <a:ext cx="2072085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6" name="TextBox 15"/>
          <p:cNvSpPr txBox="1"/>
          <p:nvPr/>
        </p:nvSpPr>
        <p:spPr>
          <a:xfrm>
            <a:off x="2940991" y="4267200"/>
            <a:ext cx="1369352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4347111" y="4267200"/>
            <a:ext cx="2641155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Oval 6"/>
          <p:cNvSpPr/>
          <p:nvPr/>
        </p:nvSpPr>
        <p:spPr>
          <a:xfrm>
            <a:off x="4308389" y="3721100"/>
            <a:ext cx="790809" cy="5461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val 18"/>
          <p:cNvSpPr/>
          <p:nvPr/>
        </p:nvSpPr>
        <p:spPr>
          <a:xfrm>
            <a:off x="6201369" y="4241800"/>
            <a:ext cx="790809" cy="5461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52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  <p:bldP spid="20" grpId="0" uiExpand="1"/>
      <p:bldP spid="21" grpId="0" uiExpand="1"/>
      <p:bldP spid="22" grpId="0" uiExpand="1"/>
      <p:bldP spid="6" grpId="0" uiExpand="1" animBg="1"/>
      <p:bldP spid="6" grpId="1" uiExpand="1" animBg="1"/>
      <p:bldP spid="15" grpId="0" uiExpand="1" animBg="1"/>
      <p:bldP spid="15" grpId="1" uiExpand="1" animBg="1"/>
      <p:bldP spid="16" grpId="0" uiExpand="1" animBg="1"/>
      <p:bldP spid="16" grpId="1" uiExpand="1" animBg="1"/>
      <p:bldP spid="17" grpId="0" uiExpand="1" animBg="1"/>
      <p:bldP spid="17" grpId="1" uiExpand="1" animBg="1"/>
      <p:bldP spid="7" grpId="0" uiExpand="1" animBg="1"/>
      <p:bldP spid="19" grpId="0" uiExpan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1289"/>
            <a:ext cx="8596668" cy="3880773"/>
          </a:xfrm>
        </p:spPr>
        <p:txBody>
          <a:bodyPr/>
          <a:lstStyle/>
          <a:p>
            <a:r>
              <a:rPr lang="fr-FR" dirty="0" smtClean="0"/>
              <a:t>1. Théorème de Pythagore:</a:t>
            </a:r>
          </a:p>
          <a:p>
            <a:pPr lvl="1"/>
            <a:r>
              <a:rPr lang="fr-FR" dirty="0" smtClean="0"/>
              <a:t>Si un </a:t>
            </a:r>
            <a:r>
              <a:rPr lang="fr-FR" b="1" dirty="0" smtClean="0">
                <a:solidFill>
                  <a:srgbClr val="00B050"/>
                </a:solidFill>
              </a:rPr>
              <a:t>triangle est rectangle</a:t>
            </a:r>
            <a:r>
              <a:rPr lang="fr-FR" dirty="0" smtClean="0"/>
              <a:t>, alors il est possible de </a:t>
            </a:r>
            <a:r>
              <a:rPr lang="fr-FR" b="1" dirty="0" smtClean="0">
                <a:solidFill>
                  <a:srgbClr val="FFC000"/>
                </a:solidFill>
              </a:rPr>
              <a:t>calculer la longueur d’un côté </a:t>
            </a:r>
            <a:r>
              <a:rPr lang="fr-FR" dirty="0" smtClean="0"/>
              <a:t>à partir des longueurs des deux autres côtés.</a:t>
            </a:r>
          </a:p>
          <a:p>
            <a:endParaRPr lang="fr-FR" dirty="0"/>
          </a:p>
          <a:p>
            <a:r>
              <a:rPr lang="fr-FR" dirty="0" smtClean="0"/>
              <a:t>2. Réciproque du Théorème de Pythagore:</a:t>
            </a:r>
          </a:p>
          <a:p>
            <a:pPr lvl="1"/>
            <a:r>
              <a:rPr lang="fr-FR" dirty="0" smtClean="0"/>
              <a:t>On peut démontrer qu’</a:t>
            </a:r>
            <a:r>
              <a:rPr lang="fr-FR" b="1" dirty="0" smtClean="0">
                <a:solidFill>
                  <a:srgbClr val="0070C0"/>
                </a:solidFill>
              </a:rPr>
              <a:t>un triangle est rectangle</a:t>
            </a:r>
            <a:r>
              <a:rPr lang="fr-FR" dirty="0" smtClean="0"/>
              <a:t> à partir des longueurs des trois côtés.</a:t>
            </a:r>
          </a:p>
          <a:p>
            <a:endParaRPr lang="fr-FR" dirty="0"/>
          </a:p>
          <a:p>
            <a:r>
              <a:rPr lang="fr-FR" dirty="0" smtClean="0"/>
              <a:t>3. Contraposée du Théorème de Pythagore:</a:t>
            </a:r>
          </a:p>
          <a:p>
            <a:pPr lvl="1"/>
            <a:r>
              <a:rPr lang="fr-FR" dirty="0"/>
              <a:t>On peut démontrer qu’</a:t>
            </a:r>
            <a:r>
              <a:rPr lang="fr-FR" b="1" dirty="0">
                <a:solidFill>
                  <a:srgbClr val="FF0000"/>
                </a:solidFill>
              </a:rPr>
              <a:t>un triangle </a:t>
            </a:r>
            <a:r>
              <a:rPr lang="fr-FR" b="1" dirty="0" smtClean="0">
                <a:solidFill>
                  <a:srgbClr val="FF0000"/>
                </a:solidFill>
              </a:rPr>
              <a:t>n’est pas rectangle</a:t>
            </a:r>
            <a:r>
              <a:rPr lang="fr-FR" dirty="0" smtClean="0"/>
              <a:t> </a:t>
            </a:r>
            <a:r>
              <a:rPr lang="fr-FR" dirty="0"/>
              <a:t>à partir des longueurs des trois côtés.</a:t>
            </a:r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14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53 page 214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100" y="363537"/>
            <a:ext cx="5805487" cy="483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7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30 page 214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50" y="1322056"/>
            <a:ext cx="7372350" cy="1314450"/>
          </a:xfrm>
          <a:prstGeom prst="rect">
            <a:avLst/>
          </a:prstGeom>
        </p:spPr>
      </p:pic>
      <p:pic>
        <p:nvPicPr>
          <p:cNvPr id="1026" name="Picture 2" descr="http://pmcdn.priceminister.com/photo/9169037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9475" y="71106"/>
            <a:ext cx="1552575" cy="295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93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31 page 214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p:pic>
        <p:nvPicPr>
          <p:cNvPr id="1026" name="Picture 2" descr="http://pmcdn.priceminister.com/photo/9169037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9475" y="71106"/>
            <a:ext cx="1552575" cy="295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50" y="1172229"/>
            <a:ext cx="74676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48 page 215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  <p:pic>
        <p:nvPicPr>
          <p:cNvPr id="1026" name="Picture 2" descr="http://pmcdn.priceminister.com/photo/9169037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9475" y="71106"/>
            <a:ext cx="1552575" cy="295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562" y="1270000"/>
            <a:ext cx="6027738" cy="346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17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6: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28700" y="25654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70C0"/>
                </a:solidFill>
              </a:rPr>
              <a:t>T</a:t>
            </a:r>
            <a:r>
              <a:rPr lang="fr-FR" sz="3200" dirty="0" smtClean="0">
                <a:solidFill>
                  <a:srgbClr val="0070C0"/>
                </a:solidFill>
              </a:rPr>
              <a:t>riangle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93452" y="3886200"/>
            <a:ext cx="5174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70C0"/>
                </a:solidFill>
              </a:rPr>
              <a:t>Triangle rectangle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17953" y="2810383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70C0"/>
                </a:solidFill>
              </a:rPr>
              <a:t>Hypoténuse</a:t>
            </a:r>
            <a:endParaRPr lang="fr-F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88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61 page 216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20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87" y="1270000"/>
            <a:ext cx="5943847" cy="477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94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03998"/>
                <a:ext cx="8596668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:r>
                  <a:rPr lang="en-US" sz="2800" dirty="0" smtClean="0"/>
                  <a:t>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𝑀𝑁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800" dirty="0" smtClean="0"/>
                  <a:t> alors le triangle MNP est…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03998"/>
                <a:ext cx="8596668" cy="3880773"/>
              </a:xfrm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95882575"/>
                  </p:ext>
                </p:extLst>
              </p:nvPr>
            </p:nvGraphicFramePr>
            <p:xfrm>
              <a:off x="1146003" y="3236330"/>
              <a:ext cx="8127999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rectangle</a:t>
                          </a:r>
                          <a:r>
                            <a:rPr lang="fr-FR" sz="2400" baseline="0" dirty="0" smtClean="0">
                              <a:solidFill>
                                <a:srgbClr val="FF0000"/>
                              </a:solidFill>
                            </a:rPr>
                            <a:t> en M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dirty="0" smtClean="0">
                                    <a:solidFill>
                                      <a:srgbClr val="00B050"/>
                                    </a:solidFill>
                                  </a:rPr>
                                  <m:t>rectangle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B05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B050"/>
                                    </a:solidFill>
                                  </a:rPr>
                                  <m:t>en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B05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baseline="0" dirty="0" smtClean="0">
                                    <a:solidFill>
                                      <a:srgbClr val="00B050"/>
                                    </a:solidFill>
                                  </a:rPr>
                                  <m:t>N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dirty="0" smtClean="0">
                                    <a:solidFill>
                                      <a:srgbClr val="0070C0"/>
                                    </a:solidFill>
                                  </a:rPr>
                                  <m:t>rectangle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70C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70C0"/>
                                    </a:solidFill>
                                  </a:rPr>
                                  <m:t>en</m:t>
                                </m:r>
                                <m:r>
                                  <m:rPr>
                                    <m:nor/>
                                  </m:rPr>
                                  <a:rPr lang="fr-FR" sz="2400" baseline="0" dirty="0" smtClean="0">
                                    <a:solidFill>
                                      <a:srgbClr val="0070C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baseline="0" dirty="0" smtClean="0">
                                    <a:solidFill>
                                      <a:srgbClr val="0070C0"/>
                                    </a:solidFill>
                                  </a:rPr>
                                  <m:t>P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95882575"/>
                  </p:ext>
                </p:extLst>
              </p:nvPr>
            </p:nvGraphicFramePr>
            <p:xfrm>
              <a:off x="1146003" y="3236330"/>
              <a:ext cx="8127999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rectangle</a:t>
                          </a:r>
                          <a:r>
                            <a:rPr lang="fr-FR" sz="2400" baseline="0" dirty="0" smtClean="0">
                              <a:solidFill>
                                <a:srgbClr val="FF0000"/>
                              </a:solidFill>
                            </a:rPr>
                            <a:t> en M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110667" r="-100449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110667" r="-449" b="-30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7035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1233"/>
            <a:ext cx="8596668" cy="3880773"/>
          </a:xfrm>
        </p:spPr>
        <p:txBody>
          <a:bodyPr/>
          <a:lstStyle/>
          <a:p>
            <a:r>
              <a:rPr lang="fr-FR" sz="2800" dirty="0" smtClean="0"/>
              <a:t>Question 2:</a:t>
            </a:r>
            <a:br>
              <a:rPr lang="fr-FR" sz="2800" dirty="0" smtClean="0"/>
            </a:br>
            <a:r>
              <a:rPr lang="fr-FR" sz="2800" dirty="0" smtClean="0"/>
              <a:t>   						</a:t>
            </a:r>
            <a:endParaRPr lang="fr-FR" sz="4000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8466652"/>
                  </p:ext>
                </p:extLst>
              </p:nvPr>
            </p:nvGraphicFramePr>
            <p:xfrm>
              <a:off x="1160566" y="3896998"/>
              <a:ext cx="8127999" cy="957517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𝐷𝐸</m:t>
                                </m:r>
                                <m:r>
                                  <a:rPr lang="fr-FR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=5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𝐷𝐸</m:t>
                                </m:r>
                                <m:r>
                                  <a:rPr lang="fr-FR" sz="2400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=25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𝐷𝐸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8466652"/>
                  </p:ext>
                </p:extLst>
              </p:nvPr>
            </p:nvGraphicFramePr>
            <p:xfrm>
              <a:off x="1160566" y="3896998"/>
              <a:ext cx="8127999" cy="957517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00317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25" t="-100000" r="-200225" b="-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450" t="-100000" r="-100676" b="-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100000" r="-449" b="-24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Slide Number Placeholder 3"/>
          <p:cNvSpPr txBox="1">
            <a:spLocks/>
          </p:cNvSpPr>
          <p:nvPr/>
        </p:nvSpPr>
        <p:spPr>
          <a:xfrm>
            <a:off x="8794152" y="4844027"/>
            <a:ext cx="410136" cy="2416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1E259-A82A-4652-B66A-7488AC197EC8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8" name="Isosceles Triangle 7"/>
          <p:cNvSpPr/>
          <p:nvPr/>
        </p:nvSpPr>
        <p:spPr>
          <a:xfrm rot="4895984">
            <a:off x="6541287" y="952966"/>
            <a:ext cx="2183174" cy="1175413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6529522" y="117375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</a:t>
            </a:r>
            <a:endParaRPr lang="fr-F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401007" y="2285017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 rot="21094568">
            <a:off x="7198990" y="2386718"/>
            <a:ext cx="286696" cy="2950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extBox 17"/>
          <p:cNvSpPr txBox="1"/>
          <p:nvPr/>
        </p:nvSpPr>
        <p:spPr>
          <a:xfrm>
            <a:off x="7621855" y="792752"/>
            <a:ext cx="536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</a:rPr>
              <a:t>?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93884" y="2595673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</a:t>
            </a:r>
            <a:endParaRPr lang="fr-F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328248" y="1290588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</a:rPr>
              <a:t>4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94893" y="2479402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</a:rPr>
              <a:t>3</a:t>
            </a:r>
            <a:endParaRPr lang="fr-FR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37737"/>
                <a:ext cx="8596668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800" dirty="0" smtClean="0"/>
                  <a:t>   	On considère le triangle RYA</a:t>
                </a:r>
                <a:br>
                  <a:rPr lang="fr-FR" sz="2800" dirty="0" smtClean="0"/>
                </a:br>
                <a:r>
                  <a:rPr lang="fr-FR" sz="2800" dirty="0" smtClean="0"/>
                  <a:t>      </a:t>
                </a:r>
                <a14:m>
                  <m:oMath xmlns:m="http://schemas.openxmlformats.org/officeDocument/2006/math">
                    <m:r>
                      <a:rPr lang="fr-FR" sz="2800" i="1" dirty="0" smtClean="0">
                        <a:latin typeface="Cambria Math" panose="02040503050406030204" pitchFamily="18" charset="0"/>
                      </a:rPr>
                      <m:t>𝑅𝑌</m:t>
                    </m:r>
                    <m:r>
                      <a:rPr lang="fr-FR" sz="2800" i="1" dirty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fr-FR" sz="2800" dirty="0" smtClean="0"/>
                  <a:t>,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𝑌𝐴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sz="2800" dirty="0" smtClean="0"/>
                  <a:t>   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𝑅𝐴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37737"/>
                <a:ext cx="8596668" cy="3880773"/>
              </a:xfrm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335284"/>
              </p:ext>
            </p:extLst>
          </p:nvPr>
        </p:nvGraphicFramePr>
        <p:xfrm>
          <a:off x="1160566" y="3478123"/>
          <a:ext cx="8127999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A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B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C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>
                          <a:solidFill>
                            <a:srgbClr val="FF0000"/>
                          </a:solidFill>
                        </a:rPr>
                        <a:t>RYA</a:t>
                      </a:r>
                      <a:r>
                        <a:rPr lang="fr-FR" sz="2400" baseline="0" noProof="0" dirty="0" smtClean="0">
                          <a:solidFill>
                            <a:srgbClr val="FF0000"/>
                          </a:solidFill>
                        </a:rPr>
                        <a:t> est rectangle</a:t>
                      </a:r>
                      <a:endParaRPr lang="fr-FR" sz="2400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>
                          <a:solidFill>
                            <a:srgbClr val="00B050"/>
                          </a:solidFill>
                        </a:rPr>
                        <a:t>RYA</a:t>
                      </a:r>
                      <a:r>
                        <a:rPr lang="fr-FR" sz="2400" baseline="0" noProof="0" dirty="0" smtClean="0">
                          <a:solidFill>
                            <a:srgbClr val="00B050"/>
                          </a:solidFill>
                        </a:rPr>
                        <a:t> n’est pas rectangle</a:t>
                      </a:r>
                      <a:endParaRPr lang="fr-FR" sz="2400" noProof="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>
                          <a:solidFill>
                            <a:srgbClr val="0070C0"/>
                          </a:solidFill>
                        </a:rPr>
                        <a:t>RYA</a:t>
                      </a:r>
                      <a:r>
                        <a:rPr lang="fr-FR" sz="2400" baseline="0" noProof="0" dirty="0" smtClean="0">
                          <a:solidFill>
                            <a:srgbClr val="0070C0"/>
                          </a:solidFill>
                        </a:rPr>
                        <a:t> n’est rectangle pas ;-)</a:t>
                      </a:r>
                      <a:endParaRPr lang="fr-FR" sz="2400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17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7737"/>
            <a:ext cx="8596668" cy="3880773"/>
          </a:xfrm>
        </p:spPr>
        <p:txBody>
          <a:bodyPr/>
          <a:lstStyle/>
          <a:p>
            <a:r>
              <a:rPr lang="fr-FR" sz="2800" dirty="0" smtClean="0"/>
              <a:t>Question 4:</a:t>
            </a:r>
            <a:br>
              <a:rPr lang="fr-FR" sz="2800" dirty="0" smtClean="0"/>
            </a:br>
            <a:r>
              <a:rPr lang="fr-FR" sz="2800" dirty="0" smtClean="0"/>
              <a:t>   	Combien mesure la diagonale</a:t>
            </a:r>
            <a:br>
              <a:rPr lang="fr-FR" sz="2800" dirty="0" smtClean="0"/>
            </a:br>
            <a:r>
              <a:rPr lang="fr-FR" sz="2800" dirty="0" smtClean="0"/>
              <a:t>du carré ?					</a:t>
            </a:r>
            <a:endParaRPr lang="fr-FR" sz="4000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8147778"/>
                  </p:ext>
                </p:extLst>
              </p:nvPr>
            </p:nvGraphicFramePr>
            <p:xfrm>
              <a:off x="1160566" y="3478123"/>
              <a:ext cx="8127999" cy="96494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>
                              <a:solidFill>
                                <a:srgbClr val="00B050"/>
                              </a:solidFill>
                            </a:rPr>
                            <a:t>7,5</a:t>
                          </a:r>
                          <a:endParaRPr lang="fr-FR" sz="240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fr-FR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𝟓𝟎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fr-FR" sz="24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8147778"/>
                  </p:ext>
                </p:extLst>
              </p:nvPr>
            </p:nvGraphicFramePr>
            <p:xfrm>
              <a:off x="1160566" y="3478123"/>
              <a:ext cx="8127999" cy="96494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07746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25" t="-97619" r="-200225" b="-22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>
                              <a:solidFill>
                                <a:srgbClr val="00B050"/>
                              </a:solidFill>
                            </a:rPr>
                            <a:t>7,5</a:t>
                          </a:r>
                          <a:endParaRPr lang="fr-FR" sz="240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97619" r="-449" b="-2261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Rectangle 4"/>
          <p:cNvSpPr/>
          <p:nvPr/>
        </p:nvSpPr>
        <p:spPr>
          <a:xfrm>
            <a:off x="7588025" y="1546408"/>
            <a:ext cx="1296538" cy="12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extBox 6"/>
          <p:cNvSpPr txBox="1"/>
          <p:nvPr/>
        </p:nvSpPr>
        <p:spPr>
          <a:xfrm>
            <a:off x="6930339" y="1857106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</a:rPr>
              <a:t>5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54170" y="776967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</a:rPr>
              <a:t>5</a:t>
            </a:r>
            <a:endParaRPr lang="fr-FR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79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1233"/>
            <a:ext cx="8596668" cy="3880773"/>
          </a:xfrm>
        </p:spPr>
        <p:txBody>
          <a:bodyPr/>
          <a:lstStyle/>
          <a:p>
            <a:r>
              <a:rPr lang="fr-FR" sz="2800" dirty="0" smtClean="0"/>
              <a:t>Question 5:</a:t>
            </a:r>
            <a:br>
              <a:rPr lang="fr-FR" sz="2800" dirty="0" smtClean="0"/>
            </a:br>
            <a:r>
              <a:rPr lang="fr-FR" sz="2800" dirty="0" smtClean="0"/>
              <a:t>   						</a:t>
            </a:r>
            <a:endParaRPr lang="fr-FR" sz="4000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6573774"/>
                  </p:ext>
                </p:extLst>
              </p:nvPr>
            </p:nvGraphicFramePr>
            <p:xfrm>
              <a:off x="1160566" y="3896998"/>
              <a:ext cx="8127999" cy="957517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24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fr-FR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2400" b="0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fr-FR" sz="2400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=16</m:t>
                                </m:r>
                              </m:oMath>
                            </m:oMathPara>
                          </a14:m>
                          <a:endParaRPr lang="fr-FR" sz="240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𝐷𝐹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6573774"/>
                  </p:ext>
                </p:extLst>
              </p:nvPr>
            </p:nvGraphicFramePr>
            <p:xfrm>
              <a:off x="1160566" y="3896998"/>
              <a:ext cx="8127999" cy="957517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00317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25" t="-100000" r="-200225" b="-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450" t="-100000" r="-100676" b="-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100000" r="-449" b="-24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Slide Number Placeholder 3"/>
          <p:cNvSpPr txBox="1">
            <a:spLocks/>
          </p:cNvSpPr>
          <p:nvPr/>
        </p:nvSpPr>
        <p:spPr>
          <a:xfrm>
            <a:off x="8794152" y="4844027"/>
            <a:ext cx="410136" cy="2416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1E259-A82A-4652-B66A-7488AC197EC8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Isosceles Triangle 7"/>
          <p:cNvSpPr/>
          <p:nvPr/>
        </p:nvSpPr>
        <p:spPr>
          <a:xfrm rot="4895984">
            <a:off x="6541287" y="952966"/>
            <a:ext cx="2183174" cy="1175413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6529522" y="117375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</a:t>
            </a:r>
            <a:endParaRPr lang="fr-F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401007" y="2285017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408718" y="1252513"/>
            <a:ext cx="536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</a:rPr>
              <a:t>?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93884" y="2595673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</a:t>
            </a:r>
            <a:endParaRPr lang="fr-F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694892" y="861877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</a:rPr>
              <a:t>5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94893" y="2479402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</a:rPr>
              <a:t>3</a:t>
            </a:r>
            <a:endParaRPr lang="fr-FR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65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C’est fini…</a:t>
            </a:r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15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Activité: Triangle rectangle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1235" y="1631287"/>
            <a:ext cx="497205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53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12395" y="5054268"/>
            <a:ext cx="477672" cy="44578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Si un </a:t>
            </a:r>
            <a:r>
              <a:rPr lang="fr-FR" sz="2400" b="1" dirty="0" smtClean="0">
                <a:solidFill>
                  <a:srgbClr val="0070C0"/>
                </a:solidFill>
              </a:rPr>
              <a:t>triangle est rectangle</a:t>
            </a:r>
            <a:r>
              <a:rPr lang="fr-FR" sz="2400" dirty="0" smtClean="0"/>
              <a:t>, alors </a:t>
            </a:r>
            <a:r>
              <a:rPr lang="fr-FR" sz="2400" b="1" dirty="0" smtClean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</a:t>
            </a:r>
            <a:r>
              <a:rPr lang="fr-FR" sz="2400" dirty="0" smtClean="0"/>
              <a:t>e la longueur de son </a:t>
            </a:r>
            <a:r>
              <a:rPr lang="fr-FR" sz="2400" b="1" dirty="0" smtClean="0">
                <a:solidFill>
                  <a:srgbClr val="FF0000"/>
                </a:solidFill>
              </a:rPr>
              <a:t>hypoténuse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est égal à </a:t>
            </a:r>
            <a:r>
              <a:rPr lang="fr-FR" sz="2400" b="1" dirty="0" smtClean="0">
                <a:solidFill>
                  <a:srgbClr val="00B050"/>
                </a:solidFill>
              </a:rPr>
              <a:t>la somme des carrés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des longueurs des </a:t>
            </a:r>
            <a:r>
              <a:rPr lang="fr-FR" sz="2400" b="1" dirty="0" smtClean="0">
                <a:solidFill>
                  <a:srgbClr val="7030A0"/>
                </a:solidFill>
              </a:rPr>
              <a:t>deux autre côtés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sp>
        <p:nvSpPr>
          <p:cNvPr id="8" name="Isosceles Triangle 7"/>
          <p:cNvSpPr/>
          <p:nvPr/>
        </p:nvSpPr>
        <p:spPr>
          <a:xfrm>
            <a:off x="1167942" y="3630304"/>
            <a:ext cx="4722125" cy="186974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5986818" y="546110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986818" y="3347705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922282" y="553142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6305265" y="4091413"/>
            <a:ext cx="1682009" cy="818303"/>
            <a:chOff x="5960001" y="3612344"/>
            <a:chExt cx="1682009" cy="818303"/>
          </a:xfrm>
        </p:grpSpPr>
        <p:sp>
          <p:nvSpPr>
            <p:cNvPr id="30" name="Right Arrow 29"/>
            <p:cNvSpPr/>
            <p:nvPr/>
          </p:nvSpPr>
          <p:spPr>
            <a:xfrm>
              <a:off x="5960001" y="3612344"/>
              <a:ext cx="1682009" cy="8183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38873" y="3836829"/>
              <a:ext cx="1551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Théorème</a:t>
              </a:r>
              <a:endParaRPr lang="fr-FR" dirty="0"/>
            </a:p>
          </p:txBody>
        </p:sp>
      </p:grpSp>
      <p:cxnSp>
        <p:nvCxnSpPr>
          <p:cNvPr id="32" name="Straight Connector 31"/>
          <p:cNvCxnSpPr>
            <a:stCxn id="8" idx="2"/>
            <a:endCxn id="8" idx="0"/>
          </p:cNvCxnSpPr>
          <p:nvPr/>
        </p:nvCxnSpPr>
        <p:spPr>
          <a:xfrm flipV="1">
            <a:off x="1167942" y="3630304"/>
            <a:ext cx="4722125" cy="18697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066146" y="4215230"/>
                <a:ext cx="2895185" cy="4700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6146" y="4215230"/>
                <a:ext cx="2895185" cy="4700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>
            <a:stCxn id="8" idx="2"/>
            <a:endCxn id="8" idx="3"/>
          </p:cNvCxnSpPr>
          <p:nvPr/>
        </p:nvCxnSpPr>
        <p:spPr>
          <a:xfrm>
            <a:off x="1167942" y="5500048"/>
            <a:ext cx="472212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V="1">
            <a:off x="5890067" y="3630304"/>
            <a:ext cx="0" cy="18308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8167641" y="4241890"/>
            <a:ext cx="1091501" cy="41667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9283760" y="4241889"/>
            <a:ext cx="1625540" cy="41667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58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/>
      <p:bldP spid="27" grpId="0"/>
      <p:bldP spid="28" grpId="0"/>
      <p:bldP spid="33" grpId="0" animBg="1"/>
      <p:bldP spid="14" grpId="0" animBg="1"/>
      <p:bldP spid="14" grpId="1" animBg="1"/>
      <p:bldP spid="35" grpId="0" animBg="1"/>
      <p:bldP spid="3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/>
              <a:t>I. Théorème de Pythagore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</p:spPr>
            <p:txBody>
              <a:bodyPr>
                <a:normAutofit/>
              </a:bodyPr>
              <a:lstStyle/>
              <a:p>
                <a:r>
                  <a:rPr lang="fr-FR" sz="2800" u="sng" dirty="0" smtClean="0"/>
                  <a:t>Exemple:</a:t>
                </a:r>
              </a:p>
              <a:p>
                <a:endParaRPr lang="fr-FR" sz="2400" dirty="0" smtClean="0"/>
              </a:p>
              <a:p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</a:rPr>
                      <m:t>𝑳𝑬𝑶</m:t>
                    </m:r>
                  </m:oMath>
                </a14:m>
                <a:r>
                  <a:rPr lang="fr-FR" sz="2400" dirty="0" smtClean="0"/>
                  <a:t> est un triangle rectangle en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fr-FR" sz="2400" dirty="0" smtClean="0"/>
                  <a:t> tel que:</a:t>
                </a:r>
                <a:r>
                  <a:rPr lang="fr-FR" sz="2400" dirty="0"/>
                  <a:t/>
                </a:r>
                <a:br>
                  <a:rPr lang="fr-FR" sz="2400" dirty="0"/>
                </a:b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</a:rPr>
                      <m:t>𝑳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400" dirty="0" smtClean="0"/>
                  <a:t> et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</a:rPr>
                      <m:t>𝑳𝑶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400" dirty="0" smtClean="0"/>
                  <a:t>.</a:t>
                </a:r>
              </a:p>
              <a:p>
                <a:r>
                  <a:rPr lang="fr-FR" sz="2400" dirty="0" smtClean="0"/>
                  <a:t>Donc d’après le </a:t>
                </a:r>
                <a:r>
                  <a:rPr lang="fr-FR" sz="2400" b="1" dirty="0" smtClean="0">
                    <a:solidFill>
                      <a:srgbClr val="0070C0"/>
                    </a:solidFill>
                  </a:rPr>
                  <a:t>théorème de Pythagore</a:t>
                </a:r>
                <a:r>
                  <a:rPr lang="fr-FR" sz="2400" dirty="0" smtClean="0"/>
                  <a:t>,</a:t>
                </a:r>
                <a:br>
                  <a:rPr lang="fr-FR" sz="2400" dirty="0" smtClean="0"/>
                </a:br>
                <a:r>
                  <a:rPr lang="fr-FR" sz="2400" dirty="0" smtClean="0"/>
                  <a:t>on à l’égalité: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𝑬𝑶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𝑳𝑬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𝑳𝑶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400" dirty="0" smtClean="0"/>
                  <a:t/>
                </a:r>
                <a:br>
                  <a:rPr lang="fr-FR" sz="2400" dirty="0" smtClean="0"/>
                </a:br>
                <a:endParaRPr lang="fr-FR" sz="2400" b="1" i="1" dirty="0" smtClean="0">
                  <a:latin typeface="Cambria Math" panose="02040503050406030204" pitchFamily="18" charset="0"/>
                </a:endParaRPr>
              </a:p>
              <a:p>
                <a:endParaRPr lang="fr-FR" sz="2800" b="1" dirty="0"/>
              </a:p>
              <a:p>
                <a:endParaRPr lang="fr-FR" sz="28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  <a:blipFill rotWithShape="0">
                <a:blip r:embed="rId2"/>
                <a:stretch>
                  <a:fillRect l="-851" t="-11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grpSp>
        <p:nvGrpSpPr>
          <p:cNvPr id="12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Isosceles Triangle 4"/>
          <p:cNvSpPr/>
          <p:nvPr/>
        </p:nvSpPr>
        <p:spPr>
          <a:xfrm rot="4895984">
            <a:off x="7337658" y="2409669"/>
            <a:ext cx="3298562" cy="1958389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7904518" y="50214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</a:t>
            </a:r>
            <a:endParaRPr lang="fr-FR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7413199" y="156337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187713" y="473837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</a:t>
            </a:r>
            <a:endParaRPr lang="fr-FR" sz="2400" dirty="0"/>
          </a:p>
        </p:txBody>
      </p:sp>
      <p:sp>
        <p:nvSpPr>
          <p:cNvPr id="15" name="Rectangle 14"/>
          <p:cNvSpPr/>
          <p:nvPr/>
        </p:nvSpPr>
        <p:spPr>
          <a:xfrm rot="21094568">
            <a:off x="8237527" y="4671207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8268702" y="5163499"/>
            <a:ext cx="1927866" cy="319579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20" idx="1"/>
          </p:cNvCxnSpPr>
          <p:nvPr/>
        </p:nvCxnSpPr>
        <p:spPr>
          <a:xfrm>
            <a:off x="7413199" y="1942594"/>
            <a:ext cx="491319" cy="3309652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11925" y="3337970"/>
            <a:ext cx="89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4</a:t>
            </a:r>
            <a:endParaRPr lang="fr-FR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9212145" y="5269463"/>
            <a:ext cx="89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3</a:t>
            </a:r>
            <a:endParaRPr lang="fr-FR" sz="28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8042224" y="1804987"/>
            <a:ext cx="2309446" cy="2930955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220183" y="2450888"/>
            <a:ext cx="89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</a:rPr>
              <a:t>?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20" grpId="0"/>
      <p:bldP spid="21" grpId="0"/>
      <p:bldP spid="22" grpId="0"/>
      <p:bldP spid="15" grpId="0" animBg="1"/>
      <p:bldP spid="17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652589"/>
            <a:ext cx="10930466" cy="388077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Si </a:t>
            </a:r>
            <a:r>
              <a:rPr lang="fr-FR" sz="2400" dirty="0"/>
              <a:t>un </a:t>
            </a:r>
            <a:r>
              <a:rPr lang="fr-FR" sz="2400" b="1" dirty="0">
                <a:solidFill>
                  <a:srgbClr val="0070C0"/>
                </a:solidFill>
              </a:rPr>
              <a:t>triangle est rectangle</a:t>
            </a:r>
            <a:r>
              <a:rPr lang="fr-FR" sz="2400" dirty="0"/>
              <a:t>,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alors </a:t>
            </a:r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de son </a:t>
            </a:r>
            <a:r>
              <a:rPr lang="fr-FR" sz="2400" b="1" dirty="0">
                <a:solidFill>
                  <a:srgbClr val="FF0000"/>
                </a:solidFill>
              </a:rPr>
              <a:t>hypoténuse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est égal </a:t>
            </a:r>
            <a:r>
              <a:rPr lang="fr-FR" sz="2400" dirty="0" smtClean="0"/>
              <a:t>à </a:t>
            </a:r>
            <a:br>
              <a:rPr lang="fr-FR" sz="2400" dirty="0" smtClean="0"/>
            </a:br>
            <a:r>
              <a:rPr lang="fr-FR" sz="2400" dirty="0" smtClean="0"/>
              <a:t>        </a:t>
            </a:r>
            <a:r>
              <a:rPr lang="fr-FR" sz="2400" b="1" dirty="0" smtClean="0">
                <a:solidFill>
                  <a:srgbClr val="00B050"/>
                </a:solidFill>
              </a:rPr>
              <a:t>la </a:t>
            </a:r>
            <a:r>
              <a:rPr lang="fr-FR" sz="2400" b="1" dirty="0">
                <a:solidFill>
                  <a:srgbClr val="00B050"/>
                </a:solidFill>
              </a:rPr>
              <a:t>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 côtés</a:t>
            </a:r>
            <a:r>
              <a:rPr lang="fr-FR" sz="2400" dirty="0"/>
              <a:t>.</a:t>
            </a:r>
          </a:p>
          <a:p>
            <a:endParaRPr lang="fr-FR" sz="2400" u="sng" dirty="0" smtClean="0"/>
          </a:p>
          <a:p>
            <a:r>
              <a:rPr lang="fr-FR" sz="2400" u="sng" dirty="0" smtClean="0"/>
              <a:t>Réciproque: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3" name="Rounded Rectangle 2"/>
          <p:cNvSpPr/>
          <p:nvPr/>
        </p:nvSpPr>
        <p:spPr>
          <a:xfrm>
            <a:off x="1824567" y="2058989"/>
            <a:ext cx="8636000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de la longueur de son </a:t>
            </a:r>
            <a:r>
              <a:rPr lang="fr-FR" sz="2400" b="1" dirty="0">
                <a:solidFill>
                  <a:srgbClr val="FF0000"/>
                </a:solidFill>
              </a:rPr>
              <a:t>hypoténuse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est égal à </a:t>
            </a:r>
            <a:br>
              <a:rPr lang="fr-FR" sz="2400" dirty="0"/>
            </a:br>
            <a:r>
              <a:rPr lang="fr-FR" sz="2400" b="1" dirty="0" smtClean="0">
                <a:solidFill>
                  <a:srgbClr val="00B050"/>
                </a:solidFill>
              </a:rPr>
              <a:t>la </a:t>
            </a:r>
            <a:r>
              <a:rPr lang="fr-FR" sz="2400" b="1" dirty="0">
                <a:solidFill>
                  <a:srgbClr val="00B050"/>
                </a:solidFill>
              </a:rPr>
              <a:t>somme des carrés</a:t>
            </a:r>
            <a:r>
              <a:rPr lang="fr-FR" sz="2400" dirty="0">
                <a:solidFill>
                  <a:srgbClr val="00B050"/>
                </a:solidFill>
              </a:rPr>
              <a:t> </a:t>
            </a:r>
            <a:r>
              <a:rPr lang="fr-FR" sz="2400" dirty="0"/>
              <a:t>des longueurs des </a:t>
            </a:r>
            <a:r>
              <a:rPr lang="fr-FR" sz="2400" b="1" dirty="0">
                <a:solidFill>
                  <a:srgbClr val="7030A0"/>
                </a:solidFill>
              </a:rPr>
              <a:t>deux autre côtés</a:t>
            </a:r>
            <a:r>
              <a:rPr lang="fr-FR" sz="2400" dirty="0"/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4567" y="1652589"/>
            <a:ext cx="3331633" cy="406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triangle est rectangle</a:t>
            </a:r>
            <a:endParaRPr lang="fr-F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92200" y="4324629"/>
            <a:ext cx="95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Si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9626" y="5099329"/>
            <a:ext cx="95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alors</a:t>
            </a:r>
            <a:endParaRPr lang="fr-FR" sz="2400" dirty="0"/>
          </a:p>
        </p:txBody>
      </p:sp>
      <p:sp>
        <p:nvSpPr>
          <p:cNvPr id="11" name="&quot;No&quot; Symbol 10"/>
          <p:cNvSpPr/>
          <p:nvPr/>
        </p:nvSpPr>
        <p:spPr>
          <a:xfrm>
            <a:off x="6629400" y="4032529"/>
            <a:ext cx="584200" cy="5842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26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6 L 0.06015 0.13496 C 0.07409 0.16273 0.08138 0.20486 0.08125 0.24954 C 0.08125 0.3 0.07396 0.34074 0.06015 0.36852 L -0.00026 0.50417 " pathEditMode="relative" rAng="5400000" ptsTypes="AAA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9" y="2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23 L 0.06679 0.07754 C 0.08177 0.09352 0.08997 0.11829 0.08997 0.14398 C 0.08997 0.17315 0.08177 0.19676 0.06666 0.21296 L 0.00013 0.29166 " pathEditMode="relative" rAng="5400000" ptsTypes="AAAAA">
                                      <p:cBhvr>
                                        <p:cTn id="3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2" y="1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6" grpId="0"/>
      <p:bldP spid="22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942995" y="4933022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Théorème de Pythagore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652589"/>
            <a:ext cx="9431866" cy="3880773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Réciproque:</a:t>
            </a:r>
            <a:r>
              <a:rPr lang="fr-FR" sz="2400" dirty="0" smtClean="0"/>
              <a:t> </a:t>
            </a:r>
            <a:br>
              <a:rPr lang="fr-FR" sz="2400" dirty="0" smtClean="0"/>
            </a:br>
            <a:r>
              <a:rPr lang="fr-FR" sz="2400" dirty="0" smtClean="0"/>
              <a:t>Si dans un </a:t>
            </a:r>
            <a:r>
              <a:rPr lang="fr-FR" sz="2400" b="1" dirty="0" smtClean="0">
                <a:solidFill>
                  <a:srgbClr val="FFC000"/>
                </a:solidFill>
              </a:rPr>
              <a:t>triangle</a:t>
            </a:r>
            <a:r>
              <a:rPr lang="fr-FR" sz="2400" dirty="0" smtClean="0"/>
              <a:t>, </a:t>
            </a:r>
            <a:r>
              <a:rPr lang="fr-FR" sz="2400" b="1" dirty="0" smtClean="0">
                <a:solidFill>
                  <a:srgbClr val="00B050"/>
                </a:solidFill>
              </a:rPr>
              <a:t>le carré </a:t>
            </a:r>
            <a:r>
              <a:rPr lang="fr-FR" sz="2400" dirty="0"/>
              <a:t>d</a:t>
            </a:r>
            <a:r>
              <a:rPr lang="fr-FR" sz="2400" dirty="0" smtClean="0"/>
              <a:t>e la longueur d’un côté est égal à </a:t>
            </a:r>
            <a:r>
              <a:rPr lang="fr-FR" sz="2400" b="1" dirty="0" smtClean="0">
                <a:solidFill>
                  <a:srgbClr val="00B050"/>
                </a:solidFill>
              </a:rPr>
              <a:t>la somme des carrés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des longueurs des deux autre côtés </a:t>
            </a:r>
            <a:br>
              <a:rPr lang="fr-FR" sz="2400" dirty="0" smtClean="0"/>
            </a:br>
            <a:r>
              <a:rPr lang="fr-FR" sz="2400" dirty="0" smtClean="0"/>
              <a:t>alors ce </a:t>
            </a:r>
            <a:r>
              <a:rPr lang="fr-FR" sz="2400" b="1" dirty="0" smtClean="0">
                <a:solidFill>
                  <a:srgbClr val="FF0000"/>
                </a:solidFill>
              </a:rPr>
              <a:t>triangle est rectangle</a:t>
            </a:r>
            <a:r>
              <a:rPr lang="fr-FR" sz="2400" dirty="0"/>
              <a:t> </a:t>
            </a:r>
            <a:r>
              <a:rPr lang="fr-FR" sz="2400" dirty="0" smtClean="0"/>
              <a:t>et a pour </a:t>
            </a:r>
            <a:r>
              <a:rPr lang="fr-FR" sz="2400" b="1" dirty="0" smtClean="0">
                <a:solidFill>
                  <a:srgbClr val="7030A0"/>
                </a:solidFill>
              </a:rPr>
              <a:t>hypoténuse</a:t>
            </a:r>
            <a:r>
              <a:rPr lang="fr-FR" sz="2400" dirty="0" smtClean="0"/>
              <a:t> son plus long côté.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8" name="Isosceles Triangle 7"/>
          <p:cNvSpPr/>
          <p:nvPr/>
        </p:nvSpPr>
        <p:spPr>
          <a:xfrm>
            <a:off x="4698542" y="3509058"/>
            <a:ext cx="4722125" cy="186974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9517418" y="5339862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9517418" y="3226459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452882" y="541018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grpSp>
        <p:nvGrpSpPr>
          <p:cNvPr id="29" name="Group 28"/>
          <p:cNvGrpSpPr/>
          <p:nvPr/>
        </p:nvGrpSpPr>
        <p:grpSpPr>
          <a:xfrm rot="19553276">
            <a:off x="7113488" y="5250257"/>
            <a:ext cx="1811595" cy="818303"/>
            <a:chOff x="5960001" y="3612344"/>
            <a:chExt cx="1682009" cy="818303"/>
          </a:xfrm>
        </p:grpSpPr>
        <p:sp>
          <p:nvSpPr>
            <p:cNvPr id="30" name="Right Arrow 29"/>
            <p:cNvSpPr/>
            <p:nvPr/>
          </p:nvSpPr>
          <p:spPr>
            <a:xfrm>
              <a:off x="5960001" y="3612344"/>
              <a:ext cx="1682009" cy="8183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38873" y="3836829"/>
              <a:ext cx="15511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Réciproque</a:t>
              </a:r>
              <a:endParaRPr lang="fr-FR" dirty="0"/>
            </a:p>
          </p:txBody>
        </p:sp>
      </p:grpSp>
      <p:cxnSp>
        <p:nvCxnSpPr>
          <p:cNvPr id="32" name="Straight Connector 31"/>
          <p:cNvCxnSpPr>
            <a:stCxn id="8" idx="2"/>
            <a:endCxn id="8" idx="0"/>
          </p:cNvCxnSpPr>
          <p:nvPr/>
        </p:nvCxnSpPr>
        <p:spPr>
          <a:xfrm flipV="1">
            <a:off x="4698542" y="3509058"/>
            <a:ext cx="4722125" cy="1869744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99603" y="4089589"/>
                <a:ext cx="2754254" cy="4700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03" y="4089589"/>
                <a:ext cx="2754254" cy="4700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 rot="20315193">
            <a:off x="6013341" y="3882801"/>
            <a:ext cx="2093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hypoténuse</a:t>
            </a:r>
            <a:endParaRPr lang="fr-FR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26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0" grpId="0"/>
      <p:bldP spid="27" grpId="0"/>
      <p:bldP spid="28" grpId="0"/>
      <p:bldP spid="33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/>
              <a:t>I. Théorème de Pythagore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</p:spPr>
            <p:txBody>
              <a:bodyPr>
                <a:normAutofit/>
              </a:bodyPr>
              <a:lstStyle/>
              <a:p>
                <a:r>
                  <a:rPr lang="fr-FR" sz="2800" u="sng" dirty="0" smtClean="0"/>
                  <a:t>Exemple 2:</a:t>
                </a:r>
              </a:p>
              <a:p>
                <a:endParaRPr lang="fr-FR" sz="2400" dirty="0" smtClean="0"/>
              </a:p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400" dirty="0" smtClean="0"/>
                  <a:t>est un triangle tel que:</a:t>
                </a:r>
                <a:r>
                  <a:rPr lang="fr-FR" sz="2400" dirty="0"/>
                  <a:t/>
                </a:r>
                <a:br>
                  <a:rPr lang="fr-FR" sz="2400" dirty="0"/>
                </a:b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𝑻𝑶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fr-FR" sz="2400" dirty="0" smtClean="0"/>
                  <a:t> 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et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𝑻𝑴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=13</m:t>
                    </m:r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fr-FR" sz="2400" dirty="0" smtClean="0"/>
                  <a:t>.</a:t>
                </a:r>
              </a:p>
              <a:p>
                <a:r>
                  <a:rPr lang="fr-FR" sz="2400" dirty="0" smtClean="0"/>
                  <a:t>Le plus grand des trois côtés est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𝑻𝑴</m:t>
                        </m:r>
                      </m:e>
                    </m:d>
                  </m:oMath>
                </a14:m>
                <a:endParaRPr lang="en-US" sz="2400" b="1" dirty="0" smtClean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𝑻𝑴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𝟏𝟑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𝟏𝟑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𝟏𝟑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𝟏𝟔𝟗</m:t>
                    </m:r>
                  </m:oMath>
                </a14:m>
                <a:endParaRPr lang="fr-FR" sz="2400" b="1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𝑻𝑶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𝑶𝑴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𝟏𝟒𝟒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𝟏𝟔𝟗</m:t>
                    </m:r>
                  </m:oMath>
                </a14:m>
                <a:endParaRPr lang="fr-FR" sz="2400" b="1" dirty="0"/>
              </a:p>
              <a:p>
                <a:r>
                  <a:rPr lang="fr-FR" sz="2400" dirty="0" smtClean="0"/>
                  <a:t>On constate que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𝑻𝑴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𝑻𝑶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𝑶𝑴</m:t>
                        </m:r>
                      </m:e>
                      <m:sup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400" dirty="0" smtClean="0"/>
                  <a:t>,</a:t>
                </a:r>
              </a:p>
              <a:p>
                <a:r>
                  <a:rPr lang="fr-FR" sz="2400" dirty="0" smtClean="0"/>
                  <a:t>donc d’après la </a:t>
                </a:r>
                <a:r>
                  <a:rPr lang="fr-FR" sz="2400" b="1" dirty="0" smtClean="0"/>
                  <a:t>réciproque</a:t>
                </a:r>
                <a:r>
                  <a:rPr lang="fr-FR" sz="2400" dirty="0" smtClean="0"/>
                  <a:t> du </a:t>
                </a:r>
                <a:r>
                  <a:rPr lang="fr-FR" sz="2400" b="1" dirty="0" smtClean="0">
                    <a:solidFill>
                      <a:srgbClr val="FF0000"/>
                    </a:solidFill>
                  </a:rPr>
                  <a:t>théorème de Pythagore</a:t>
                </a:r>
                <a:r>
                  <a:rPr lang="fr-FR" sz="2400" dirty="0" smtClean="0"/>
                  <a:t>,</a:t>
                </a:r>
                <a:br>
                  <a:rPr lang="fr-FR" sz="2400" dirty="0" smtClean="0"/>
                </a:br>
                <a:r>
                  <a:rPr lang="fr-FR" sz="2400" dirty="0" smtClean="0"/>
                  <a:t>le triangle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𝑻𝑶𝑴</m:t>
                    </m:r>
                  </m:oMath>
                </a14:m>
                <a:r>
                  <a:rPr lang="fr-FR" sz="2400" dirty="0" smtClean="0"/>
                  <a:t> est rectangle en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</m:t>
                    </m:r>
                  </m:oMath>
                </a14:m>
                <a:r>
                  <a:rPr lang="fr-FR" sz="2400" dirty="0" smtClean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91698"/>
                <a:ext cx="8596668" cy="4872624"/>
              </a:xfrm>
              <a:blipFill rotWithShape="0">
                <a:blip r:embed="rId2"/>
                <a:stretch>
                  <a:fillRect l="-851" t="-11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grpSp>
        <p:nvGrpSpPr>
          <p:cNvPr id="12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Isosceles Triangle 4"/>
          <p:cNvSpPr/>
          <p:nvPr/>
        </p:nvSpPr>
        <p:spPr>
          <a:xfrm rot="4895984">
            <a:off x="7337658" y="2409669"/>
            <a:ext cx="3298562" cy="1958389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7904518" y="50214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23430" y="1494135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</a:t>
            </a:r>
            <a:endParaRPr lang="fr-FR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200413" y="472567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M</a:t>
            </a:r>
            <a:endParaRPr lang="fr-F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070100" y="3721100"/>
            <a:ext cx="952500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TextBox 14"/>
          <p:cNvSpPr txBox="1"/>
          <p:nvPr/>
        </p:nvSpPr>
        <p:spPr>
          <a:xfrm>
            <a:off x="3046014" y="3721100"/>
            <a:ext cx="2072085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6" name="TextBox 15"/>
          <p:cNvSpPr txBox="1"/>
          <p:nvPr/>
        </p:nvSpPr>
        <p:spPr>
          <a:xfrm>
            <a:off x="3021436" y="4267200"/>
            <a:ext cx="1369352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4433422" y="4254500"/>
            <a:ext cx="2641155" cy="5334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 rot="21094568">
            <a:off x="8237527" y="4671207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val 6"/>
          <p:cNvSpPr/>
          <p:nvPr/>
        </p:nvSpPr>
        <p:spPr>
          <a:xfrm>
            <a:off x="4408845" y="3721100"/>
            <a:ext cx="790809" cy="5461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val 18"/>
          <p:cNvSpPr/>
          <p:nvPr/>
        </p:nvSpPr>
        <p:spPr>
          <a:xfrm>
            <a:off x="6264869" y="4241800"/>
            <a:ext cx="790809" cy="5461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61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20" grpId="0"/>
      <p:bldP spid="21" grpId="0"/>
      <p:bldP spid="22" grpId="0"/>
      <p:bldP spid="6" grpId="0" animBg="1"/>
      <p:bldP spid="6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33 page 214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3880773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pPr marL="0" indent="0">
              <a:buNone/>
            </a:pPr>
            <a:endParaRPr lang="fr-FR" sz="2800" i="1" dirty="0" smtClean="0">
              <a:latin typeface="Cambria Math" panose="02040503050406030204" pitchFamily="18" charset="0"/>
            </a:endParaRPr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699" y="609600"/>
            <a:ext cx="6709287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00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583</Words>
  <Application>Microsoft Office PowerPoint</Application>
  <PresentationFormat>Grand écran</PresentationFormat>
  <Paragraphs>235</Paragraphs>
  <Slides>26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Cambria Math</vt:lpstr>
      <vt:lpstr>Trebuchet MS</vt:lpstr>
      <vt:lpstr>Wingdings</vt:lpstr>
      <vt:lpstr>Wingdings 3</vt:lpstr>
      <vt:lpstr>Facet</vt:lpstr>
      <vt:lpstr>Quatrième 4 Chapitre 6:  Triangle rectangle – Théorème de Pythagore</vt:lpstr>
      <vt:lpstr>Chapitre 6: Théorème de Pythagore</vt:lpstr>
      <vt:lpstr>Activité: Triangle rectangle</vt:lpstr>
      <vt:lpstr>I. Théorème de Pythagore</vt:lpstr>
      <vt:lpstr>I. Théorème de Pythagore</vt:lpstr>
      <vt:lpstr>I. Théorème de Pythagore</vt:lpstr>
      <vt:lpstr>I. Théorème de Pythagore</vt:lpstr>
      <vt:lpstr>I. Théorème de Pythagore</vt:lpstr>
      <vt:lpstr>Exercice 33 page 214</vt:lpstr>
      <vt:lpstr>Devoir Maison  NM!!! A rendre Mardi 5 janvier 2016</vt:lpstr>
      <vt:lpstr>Activité: Logique</vt:lpstr>
      <vt:lpstr>II. Conséquence du théorème de Pythagore</vt:lpstr>
      <vt:lpstr>II. Conséquence du théorème de Pythagore</vt:lpstr>
      <vt:lpstr>II. Conséquence du théorème de Pythagore</vt:lpstr>
      <vt:lpstr>Bilan</vt:lpstr>
      <vt:lpstr>Exercice 53 page 214</vt:lpstr>
      <vt:lpstr>Exercice 30 page 214</vt:lpstr>
      <vt:lpstr>Exercice 31 page 214</vt:lpstr>
      <vt:lpstr>Exercice 48 page 215</vt:lpstr>
      <vt:lpstr>Exercice 61 page 216</vt:lpstr>
      <vt:lpstr>Calcul mental</vt:lpstr>
      <vt:lpstr>Calcul mental</vt:lpstr>
      <vt:lpstr>Calcul mental</vt:lpstr>
      <vt:lpstr>Calcul mental</vt:lpstr>
      <vt:lpstr>Calcul mental</vt:lpstr>
      <vt:lpstr>C’est fini…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396</cp:revision>
  <dcterms:created xsi:type="dcterms:W3CDTF">2015-08-30T19:31:28Z</dcterms:created>
  <dcterms:modified xsi:type="dcterms:W3CDTF">2016-05-28T20:39:58Z</dcterms:modified>
</cp:coreProperties>
</file>