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32" r:id="rId3"/>
    <p:sldId id="333" r:id="rId4"/>
    <p:sldId id="334" r:id="rId5"/>
    <p:sldId id="335" r:id="rId6"/>
    <p:sldId id="282" r:id="rId7"/>
    <p:sldId id="336" r:id="rId8"/>
    <p:sldId id="337" r:id="rId9"/>
    <p:sldId id="344" r:id="rId10"/>
    <p:sldId id="345" r:id="rId11"/>
    <p:sldId id="346" r:id="rId12"/>
    <p:sldId id="338" r:id="rId13"/>
    <p:sldId id="347" r:id="rId14"/>
    <p:sldId id="340" r:id="rId15"/>
    <p:sldId id="343" r:id="rId16"/>
    <p:sldId id="339" r:id="rId17"/>
    <p:sldId id="341" r:id="rId18"/>
    <p:sldId id="348" r:id="rId19"/>
    <p:sldId id="349" r:id="rId20"/>
    <p:sldId id="351" r:id="rId21"/>
    <p:sldId id="350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15" r:id="rId34"/>
    <p:sldId id="316" r:id="rId35"/>
    <p:sldId id="317" r:id="rId36"/>
    <p:sldId id="318" r:id="rId37"/>
    <p:sldId id="319" r:id="rId38"/>
    <p:sldId id="298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918" y="72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6D73-94A2-48D6-99B7-3721B1CD3CC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4C1E6-B42A-4325-8E9C-7CCE222440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3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 Ecrire le cours en insistant sur le fait</a:t>
            </a:r>
            <a:r>
              <a:rPr lang="fr-FR" baseline="0" dirty="0" smtClean="0"/>
              <a:t> que les théorèmes ont été « démontrés » durant l’activité.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5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7FA-C457-4527-AE54-7DA697A8466A}" type="datetime1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07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801-2BA8-4BB2-87A7-5C413DF18391}" type="datetime1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7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A9FA-9FDD-4AAC-BBB6-C9B1535D8120}" type="datetime1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66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100-96A5-49E6-9F7A-946D898955DF}" type="datetime1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45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C2E9-B4C2-4E39-8883-DB3B2C9BDBCF}" type="datetime1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93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9F3-4414-454F-8BB0-545963B48103}" type="datetime1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6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0047-CAFE-46F6-A4A2-2EF8B0FE56DB}" type="datetime1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84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7603-75DB-47E9-AED6-49D5B1267AD1}" type="datetime1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2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EDF1-9D17-46A7-9E2F-60C6705D4A57}" type="datetime1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0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B7E-FAD2-429A-B0FD-958248524640}" type="datetime1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23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3A67-43E1-4694-9236-CB8B10754035}" type="datetime1">
              <a:rPr lang="fr-FR" smtClean="0"/>
              <a:t>13/12/2015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1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9205-1F7A-46C7-8662-BE4D5C00A436}" type="datetime1">
              <a:rPr lang="fr-FR" smtClean="0"/>
              <a:t>13/12/2015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8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2E2B-01BC-4A4B-95DA-E1591EB79188}" type="datetime1">
              <a:rPr lang="fr-FR" smtClean="0"/>
              <a:t>13/12/2015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38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E819-14A1-4562-86DF-3D9447991DD2}" type="datetime1">
              <a:rPr lang="fr-FR" smtClean="0"/>
              <a:t>13/12/2015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9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A883-FF7B-4E5A-9FE7-A504E2F168BE}" type="datetime1">
              <a:rPr lang="fr-FR" smtClean="0"/>
              <a:t>13/12/2015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A436-AFBB-464E-9059-745E45C3A166}" type="datetime1">
              <a:rPr lang="fr-FR" smtClean="0"/>
              <a:t>13/12/2015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F88D-65A7-49D4-AF9F-B8F7EFCAB33C}" type="datetime1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7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Quatrième 4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5: </a:t>
            </a:r>
            <a:br>
              <a:rPr lang="fr-FR" sz="3600" dirty="0" smtClean="0"/>
            </a:br>
            <a:r>
              <a:rPr lang="fr-FR" sz="3600" dirty="0" smtClean="0"/>
              <a:t>Les puissances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26 page 61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8"/>
            <a:ext cx="8596668" cy="3880773"/>
          </a:xfrm>
        </p:spPr>
        <p:txBody>
          <a:bodyPr>
            <a:normAutofit/>
          </a:bodyPr>
          <a:lstStyle/>
          <a:p>
            <a:endParaRPr lang="fr-FR" sz="2200" dirty="0"/>
          </a:p>
          <a:p>
            <a:pPr marL="0" indent="0">
              <a:buNone/>
            </a:pPr>
            <a:endParaRPr lang="fr-FR" sz="2800" i="1" dirty="0" smtClean="0">
              <a:latin typeface="Cambria Math" panose="02040503050406030204" pitchFamily="18" charset="0"/>
            </a:endParaRPr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487" y="1505608"/>
            <a:ext cx="5230362" cy="36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41 et 42 page 62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8"/>
            <a:ext cx="8596668" cy="3880773"/>
          </a:xfrm>
        </p:spPr>
        <p:txBody>
          <a:bodyPr>
            <a:normAutofit/>
          </a:bodyPr>
          <a:lstStyle/>
          <a:p>
            <a:endParaRPr lang="fr-FR" sz="2200" dirty="0"/>
          </a:p>
          <a:p>
            <a:pPr marL="0" indent="0">
              <a:buNone/>
            </a:pPr>
            <a:endParaRPr lang="fr-FR" sz="2800" i="1" dirty="0" smtClean="0">
              <a:latin typeface="Cambria Math" panose="02040503050406030204" pitchFamily="18" charset="0"/>
            </a:endParaRPr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17" y="1391698"/>
            <a:ext cx="8568317" cy="342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I. Puissance d’exposant entier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I.2. Exposant négatif</a:t>
                </a:r>
              </a:p>
              <a:p>
                <a:r>
                  <a:rPr lang="fr-FR" sz="2000" u="sng" dirty="0" smtClean="0"/>
                  <a:t>Définition:</a:t>
                </a: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 un nombre relatif non nul 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).</a:t>
                </a:r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000" dirty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un nombre entier positif.</a:t>
                </a:r>
                <a:br>
                  <a:rPr lang="fr-FR" sz="2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2400" b="1" dirty="0" smtClean="0"/>
              </a:p>
              <a:p>
                <a:pPr lvl="1"/>
                <a:r>
                  <a:rPr lang="fr-FR" sz="2000" dirty="0" smtClean="0"/>
                  <a:t>La 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puissance</a:t>
                </a:r>
                <a:r>
                  <a:rPr lang="fr-FR" sz="2000" dirty="0" smtClean="0"/>
                  <a:t> d’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exposant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du nombre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.</a:t>
                </a:r>
              </a:p>
              <a:p>
                <a:pPr lvl="1"/>
                <a:r>
                  <a:rPr lang="fr-FR" sz="2000" dirty="0" smtClean="0"/>
                  <a:t>L’inverse du nombre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fr-FR" sz="2000" dirty="0"/>
                  <a:t>La </a:t>
                </a:r>
                <a:r>
                  <a:rPr lang="fr-FR" sz="2000" dirty="0">
                    <a:solidFill>
                      <a:srgbClr val="00B050"/>
                    </a:solidFill>
                  </a:rPr>
                  <a:t>puissance</a:t>
                </a:r>
                <a:r>
                  <a:rPr lang="fr-FR" sz="2000" dirty="0"/>
                  <a:t> d’</a:t>
                </a:r>
                <a:r>
                  <a:rPr lang="fr-FR" sz="2000" dirty="0">
                    <a:solidFill>
                      <a:srgbClr val="00B050"/>
                    </a:solidFill>
                  </a:rPr>
                  <a:t>exposant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smtClean="0"/>
                  <a:t>de l’inverse de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.</a:t>
                </a:r>
              </a:p>
              <a:p>
                <a:pPr marL="0" indent="0">
                  <a:buNone/>
                </a:pPr>
                <a:endParaRPr lang="fr-FR" sz="2800" i="1" dirty="0" smtClean="0">
                  <a:latin typeface="Cambria Math" panose="02040503050406030204" pitchFamily="18" charset="0"/>
                </a:endParaRPr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3880773"/>
              </a:xfrm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10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I. Puissance d’exposant entier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Exemples:</a:t>
                </a:r>
              </a:p>
              <a:p>
                <a:endParaRPr lang="fr-FR" sz="2800" u="sng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2800" b="1" dirty="0"/>
              </a:p>
              <a:p>
                <a:endParaRPr lang="fr-FR" sz="28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8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  <a:blipFill rotWithShape="0">
                <a:blip r:embed="rId2"/>
                <a:stretch>
                  <a:fillRect l="-851" t="-1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2061309" y="2331259"/>
            <a:ext cx="743693" cy="10260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2805003" y="2331567"/>
            <a:ext cx="685496" cy="10260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2984500" y="3626402"/>
            <a:ext cx="1435100" cy="10260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3626402"/>
            <a:ext cx="1148687" cy="10260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87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5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27 page 61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8"/>
            <a:ext cx="8596668" cy="3880773"/>
          </a:xfrm>
        </p:spPr>
        <p:txBody>
          <a:bodyPr>
            <a:normAutofit/>
          </a:bodyPr>
          <a:lstStyle/>
          <a:p>
            <a:endParaRPr lang="fr-FR" sz="2200" dirty="0"/>
          </a:p>
          <a:p>
            <a:pPr marL="0" indent="0">
              <a:buNone/>
            </a:pPr>
            <a:endParaRPr lang="fr-FR" sz="2800" i="1" dirty="0" smtClean="0">
              <a:latin typeface="Cambria Math" panose="02040503050406030204" pitchFamily="18" charset="0"/>
            </a:endParaRPr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25589"/>
            <a:ext cx="9495272" cy="1186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3219" y="2119043"/>
            <a:ext cx="827681" cy="59345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2944219" y="2119043"/>
            <a:ext cx="827681" cy="59345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4458110" y="2119043"/>
            <a:ext cx="827681" cy="59345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6086443" y="2105161"/>
            <a:ext cx="1685957" cy="59345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8679923" y="2105160"/>
            <a:ext cx="1594378" cy="59345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25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28 page 61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8"/>
            <a:ext cx="8596668" cy="3880773"/>
          </a:xfrm>
        </p:spPr>
        <p:txBody>
          <a:bodyPr>
            <a:normAutofit/>
          </a:bodyPr>
          <a:lstStyle/>
          <a:p>
            <a:endParaRPr lang="fr-FR" sz="2200" dirty="0"/>
          </a:p>
          <a:p>
            <a:pPr marL="0" indent="0">
              <a:buNone/>
            </a:pPr>
            <a:endParaRPr lang="fr-FR" sz="2800" i="1" dirty="0" smtClean="0">
              <a:latin typeface="Cambria Math" panose="02040503050406030204" pitchFamily="18" charset="0"/>
            </a:endParaRPr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91698"/>
            <a:ext cx="9348942" cy="39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I. Puissance d’exposant entier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I.3. Signe d’une puissance</a:t>
                </a:r>
              </a:p>
              <a:p>
                <a:r>
                  <a:rPr lang="fr-FR" sz="2000" u="sng" dirty="0" smtClean="0"/>
                  <a:t>Définition:</a:t>
                </a: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 un nombre relatif non nul 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).</a:t>
                </a:r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000" dirty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/>
                  <a:t> un nombre entier positif non nul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000" dirty="0"/>
                  <a:t>).</a:t>
                </a: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endParaRPr lang="fr-FR" sz="2800" i="1" dirty="0" smtClean="0">
                  <a:latin typeface="Cambria Math" panose="02040503050406030204" pitchFamily="18" charset="0"/>
                </a:endParaRPr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3880773"/>
              </a:xfrm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196948"/>
                  </p:ext>
                </p:extLst>
              </p:nvPr>
            </p:nvGraphicFramePr>
            <p:xfrm>
              <a:off x="2380522" y="3227170"/>
              <a:ext cx="6210141" cy="26757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0047"/>
                    <a:gridCol w="2070047"/>
                    <a:gridCol w="2070047"/>
                  </a:tblGrid>
                  <a:tr h="8469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Signe de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fr-FR" sz="2400" dirty="0" smtClean="0"/>
                            <a:t> est pair</a:t>
                          </a:r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fr-FR" sz="2400" dirty="0" smtClean="0"/>
                            <a:t> est impair</a:t>
                          </a:r>
                          <a:endParaRPr lang="fr-FR" sz="2400" dirty="0"/>
                        </a:p>
                      </a:txBody>
                      <a:tcPr anchor="ctr"/>
                    </a:tc>
                  </a:tr>
                  <a:tr h="84693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20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fr-FR" sz="1800" dirty="0"/>
                            <a:t> </a:t>
                          </a:r>
                          <a:r>
                            <a:rPr lang="fr-FR" sz="1800" dirty="0" smtClean="0"/>
                            <a:t>est positif 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5400" b="1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FR" sz="5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5400" b="1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FR" sz="5400" b="1" dirty="0"/>
                        </a:p>
                      </a:txBody>
                      <a:tcPr anchor="ctr"/>
                    </a:tc>
                  </a:tr>
                  <a:tr h="8469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20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fr-FR" sz="1800" dirty="0"/>
                            <a:t> </a:t>
                          </a:r>
                          <a:r>
                            <a:rPr lang="fr-FR" sz="1800" dirty="0" smtClean="0"/>
                            <a:t>est négatif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5400" b="1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FR" sz="5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54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fr-FR" sz="5400" b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196948"/>
                  </p:ext>
                </p:extLst>
              </p:nvPr>
            </p:nvGraphicFramePr>
            <p:xfrm>
              <a:off x="2380522" y="3227170"/>
              <a:ext cx="6210141" cy="26757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0047"/>
                    <a:gridCol w="2070047"/>
                    <a:gridCol w="2070047"/>
                  </a:tblGrid>
                  <a:tr h="84693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94" t="-719" r="-201176" b="-217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0294" t="-719" r="-101176" b="-217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00294" t="-719" r="-1176" b="-217986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94" t="-92715" r="-201176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0294" t="-92715" r="-101176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00294" t="-92715" r="-1176" b="-100662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94" t="-194000" r="-201176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00294" t="-194000" r="-101176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00294" t="-194000" r="-1176" b="-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4561813" y="4165791"/>
            <a:ext cx="1866283" cy="7610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6576238" y="4165791"/>
            <a:ext cx="1866283" cy="7610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4552450" y="5064760"/>
            <a:ext cx="1866283" cy="7610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6576238" y="5064760"/>
            <a:ext cx="1866283" cy="7610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I.3 Signe d’une puissance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391698"/>
                <a:ext cx="9776851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Exemples:</a:t>
                </a:r>
              </a:p>
              <a:p>
                <a:endParaRPr lang="fr-FR" sz="2800" u="sng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fr-FR" sz="2800" b="1" dirty="0"/>
              </a:p>
              <a:p>
                <a:endParaRPr lang="fr-FR" sz="28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fr-FR" sz="2800" b="1" dirty="0" smtClean="0"/>
              </a:p>
              <a:p>
                <a:endParaRPr lang="fr-FR" sz="28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391698"/>
                <a:ext cx="9776851" cy="4872624"/>
              </a:xfrm>
              <a:blipFill rotWithShape="0">
                <a:blip r:embed="rId2"/>
                <a:stretch>
                  <a:fillRect l="-748" t="-1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57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29 page 61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8"/>
            <a:ext cx="8596668" cy="3880773"/>
          </a:xfrm>
        </p:spPr>
        <p:txBody>
          <a:bodyPr>
            <a:normAutofit/>
          </a:bodyPr>
          <a:lstStyle/>
          <a:p>
            <a:endParaRPr lang="fr-FR" sz="2200" dirty="0"/>
          </a:p>
          <a:p>
            <a:pPr marL="0" indent="0">
              <a:buNone/>
            </a:pPr>
            <a:endParaRPr lang="fr-FR" sz="2800" i="1" dirty="0" smtClean="0">
              <a:latin typeface="Cambria Math" panose="02040503050406030204" pitchFamily="18" charset="0"/>
            </a:endParaRPr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91" y="1385889"/>
            <a:ext cx="9438349" cy="241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1056400"/>
                  </p:ext>
                </p:extLst>
              </p:nvPr>
            </p:nvGraphicFramePr>
            <p:xfrm>
              <a:off x="179538" y="4976468"/>
              <a:ext cx="5284818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1606"/>
                    <a:gridCol w="1761606"/>
                    <a:gridCol w="1761606"/>
                  </a:tblGrid>
                  <a:tr h="490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Signe de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oMath>
                          </a14:m>
                          <a:endParaRPr lang="fr-FR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fr-FR" sz="2000" dirty="0" smtClean="0"/>
                            <a:t> est pair</a:t>
                          </a:r>
                          <a:endParaRPr lang="fr-FR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fr-FR" sz="2000" dirty="0" smtClean="0"/>
                            <a:t> est impair</a:t>
                          </a:r>
                          <a:endParaRPr lang="fr-FR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1607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fr-FR" sz="1600" dirty="0"/>
                            <a:t> </a:t>
                          </a:r>
                          <a:r>
                            <a:rPr lang="fr-FR" sz="1600" dirty="0" smtClean="0"/>
                            <a:t>est positif </a:t>
                          </a:r>
                          <a:endParaRPr lang="fr-F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FR" sz="2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FR" sz="2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16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fr-FR" sz="1600" dirty="0"/>
                            <a:t> </a:t>
                          </a:r>
                          <a:r>
                            <a:rPr lang="fr-FR" sz="1600" dirty="0" smtClean="0"/>
                            <a:t>est négatif</a:t>
                          </a:r>
                          <a:endParaRPr lang="fr-F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FR" sz="2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fr-FR" sz="2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1056400"/>
                  </p:ext>
                </p:extLst>
              </p:nvPr>
            </p:nvGraphicFramePr>
            <p:xfrm>
              <a:off x="179538" y="4976468"/>
              <a:ext cx="5284818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1606"/>
                    <a:gridCol w="1761606"/>
                    <a:gridCol w="1761606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6" t="-1176" r="-201038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000" t="-1176" r="-100345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692" t="-1176" r="-692" b="-203529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6" t="-100000" r="-201038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000" t="-100000" r="-100345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692" t="-100000" r="-692" b="-10116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6" t="-202353" r="-20103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000" t="-202353" r="-100345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692" t="-202353" r="-692" b="-23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72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7"/>
            <a:ext cx="8596668" cy="5014789"/>
          </a:xfrm>
        </p:spPr>
        <p:txBody>
          <a:bodyPr>
            <a:normAutofit/>
          </a:bodyPr>
          <a:lstStyle/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856347"/>
                  </p:ext>
                </p:extLst>
              </p:nvPr>
            </p:nvGraphicFramePr>
            <p:xfrm>
              <a:off x="1329126" y="1562100"/>
              <a:ext cx="7420083" cy="3039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3361"/>
                    <a:gridCol w="2473361"/>
                    <a:gridCol w="2473361"/>
                  </a:tblGrid>
                  <a:tr h="431800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2 zéros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  <m:t>1 000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 smtClean="0"/>
                            <a:t>3 zéros</a:t>
                          </a:r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  <m:t>10 000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4 zéros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000 </m:t>
                                </m:r>
                                <m: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  <m:t> 000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9 zéros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 smtClean="0"/>
                            <a:t>…</a:t>
                          </a:r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…</a:t>
                          </a:r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…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  <m:t>…000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dirty="0" smtClean="0"/>
                            <a:t> zéros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856347"/>
                  </p:ext>
                </p:extLst>
              </p:nvPr>
            </p:nvGraphicFramePr>
            <p:xfrm>
              <a:off x="1329126" y="1562100"/>
              <a:ext cx="7420083" cy="3039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3361"/>
                    <a:gridCol w="2473361"/>
                    <a:gridCol w="2473361"/>
                  </a:tblGrid>
                  <a:tr h="431800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3" t="-101408" r="-200985" b="-5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493" t="-101408" r="-100985" b="-5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2 zéros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3" t="-201408" r="-200985" b="-4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493" t="-201408" r="-100985" b="-4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 smtClean="0"/>
                            <a:t>3 zéros</a:t>
                          </a:r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3" t="-301408" r="-200985" b="-3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493" t="-301408" r="-100985" b="-3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4 zéros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3" t="-407143" r="-200985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493" t="-407143" r="-100985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9 zéros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 smtClean="0"/>
                            <a:t>…</a:t>
                          </a:r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…</a:t>
                          </a:r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…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4875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3" t="-575676" r="-200985" b="-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493" t="-575676" r="-100985" b="-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493" t="-575676" r="-985" b="-216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1516846" y="205986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3937041" y="205986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6420518" y="205986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1516846" y="2520262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3937041" y="2520262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6420518" y="2520262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1516846" y="2926662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3937041" y="2926662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6420518" y="2926662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6" name="TextBox 25"/>
          <p:cNvSpPr txBox="1"/>
          <p:nvPr/>
        </p:nvSpPr>
        <p:spPr>
          <a:xfrm>
            <a:off x="1516846" y="3374002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7" name="TextBox 26"/>
          <p:cNvSpPr txBox="1"/>
          <p:nvPr/>
        </p:nvSpPr>
        <p:spPr>
          <a:xfrm>
            <a:off x="3937041" y="3374002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8" name="TextBox 27"/>
          <p:cNvSpPr txBox="1"/>
          <p:nvPr/>
        </p:nvSpPr>
        <p:spPr>
          <a:xfrm>
            <a:off x="6420518" y="3374002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9" name="TextBox 28"/>
          <p:cNvSpPr txBox="1"/>
          <p:nvPr/>
        </p:nvSpPr>
        <p:spPr>
          <a:xfrm>
            <a:off x="1516846" y="3793461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3937041" y="3793461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1" name="TextBox 30"/>
          <p:cNvSpPr txBox="1"/>
          <p:nvPr/>
        </p:nvSpPr>
        <p:spPr>
          <a:xfrm>
            <a:off x="6420518" y="3813054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2" name="TextBox 31"/>
          <p:cNvSpPr txBox="1"/>
          <p:nvPr/>
        </p:nvSpPr>
        <p:spPr>
          <a:xfrm>
            <a:off x="1516846" y="4212920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3" name="TextBox 32"/>
          <p:cNvSpPr txBox="1"/>
          <p:nvPr/>
        </p:nvSpPr>
        <p:spPr>
          <a:xfrm>
            <a:off x="3937041" y="4229195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4" name="TextBox 33"/>
          <p:cNvSpPr txBox="1"/>
          <p:nvPr/>
        </p:nvSpPr>
        <p:spPr>
          <a:xfrm>
            <a:off x="6420518" y="4232324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086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5: Les puissances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996" y="1773799"/>
            <a:ext cx="6941413" cy="2746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45" y="1561074"/>
            <a:ext cx="4652377" cy="2637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02" y="1744731"/>
            <a:ext cx="5164852" cy="2639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628" y="1930400"/>
            <a:ext cx="4969626" cy="3250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496" y="2114057"/>
            <a:ext cx="4977984" cy="43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7"/>
            <a:ext cx="8596668" cy="5014789"/>
          </a:xfrm>
        </p:spPr>
        <p:txBody>
          <a:bodyPr>
            <a:normAutofit/>
          </a:bodyPr>
          <a:lstStyle/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3263126"/>
                  </p:ext>
                </p:extLst>
              </p:nvPr>
            </p:nvGraphicFramePr>
            <p:xfrm>
              <a:off x="1329126" y="1562100"/>
              <a:ext cx="7420083" cy="3039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3361"/>
                    <a:gridCol w="2473361"/>
                    <a:gridCol w="2473361"/>
                  </a:tblGrid>
                  <a:tr h="431800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1 zéro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0,01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 smtClean="0"/>
                            <a:t>2 zéros</a:t>
                          </a:r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0,001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3 zéros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 smtClean="0"/>
                            <a:t>0,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000 </m:t>
                              </m:r>
                              <m:r>
                                <a:rPr lang="fr-FR" sz="20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  <m:r>
                                <a:rPr lang="fr-FR" sz="2000" i="1" dirty="0" smtClean="0">
                                  <a:latin typeface="Cambria Math" panose="02040503050406030204" pitchFamily="18" charset="0"/>
                                </a:rPr>
                                <m:t> 00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9 zéros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 smtClean="0"/>
                            <a:t>…</a:t>
                          </a:r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…</a:t>
                          </a:r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…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FR" sz="2000" i="1" dirty="0" smtClean="0">
                                    <a:latin typeface="Cambria Math" panose="02040503050406030204" pitchFamily="18" charset="0"/>
                                  </a:rPr>
                                  <m:t>…000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dirty="0" smtClean="0"/>
                            <a:t> zéros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3263126"/>
                  </p:ext>
                </p:extLst>
              </p:nvPr>
            </p:nvGraphicFramePr>
            <p:xfrm>
              <a:off x="1329126" y="1562100"/>
              <a:ext cx="7420083" cy="3039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3361"/>
                    <a:gridCol w="2473361"/>
                    <a:gridCol w="2473361"/>
                  </a:tblGrid>
                  <a:tr h="431800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3" t="-101408" r="-200985" b="-5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493" t="-101408" r="-100985" b="-5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1 zéro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3" t="-201408" r="-200985" b="-4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493" t="-201408" r="-100985" b="-4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 smtClean="0"/>
                            <a:t>2 zéros</a:t>
                          </a:r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3" t="-301408" r="-200985" b="-3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493" t="-301408" r="-100985" b="-3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3 zéros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3" t="-407143" r="-200985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493" t="-407143" r="-100985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9 zéros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 smtClean="0"/>
                            <a:t>…</a:t>
                          </a:r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…</a:t>
                          </a:r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…</a:t>
                          </a:r>
                          <a:endParaRPr lang="fr-FR" sz="2000" dirty="0"/>
                        </a:p>
                      </a:txBody>
                      <a:tcPr anchor="ctr"/>
                    </a:tc>
                  </a:tr>
                  <a:tr h="44875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3" t="-575676" r="-200985" b="-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493" t="-575676" r="-100985" b="-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493" t="-575676" r="-985" b="-216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1591431" y="2080664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4011626" y="2080664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6495103" y="2080664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1591431" y="252836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4011626" y="254106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6495103" y="254106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1591431" y="294746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4011626" y="294746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6495103" y="294746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6" name="TextBox 25"/>
          <p:cNvSpPr txBox="1"/>
          <p:nvPr/>
        </p:nvSpPr>
        <p:spPr>
          <a:xfrm>
            <a:off x="1591431" y="339480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7" name="TextBox 26"/>
          <p:cNvSpPr txBox="1"/>
          <p:nvPr/>
        </p:nvSpPr>
        <p:spPr>
          <a:xfrm>
            <a:off x="4011626" y="339480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8" name="TextBox 27"/>
          <p:cNvSpPr txBox="1"/>
          <p:nvPr/>
        </p:nvSpPr>
        <p:spPr>
          <a:xfrm>
            <a:off x="6495103" y="339480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9" name="TextBox 28"/>
          <p:cNvSpPr txBox="1"/>
          <p:nvPr/>
        </p:nvSpPr>
        <p:spPr>
          <a:xfrm>
            <a:off x="1591431" y="3814262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4011626" y="3814262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1" name="TextBox 30"/>
          <p:cNvSpPr txBox="1"/>
          <p:nvPr/>
        </p:nvSpPr>
        <p:spPr>
          <a:xfrm>
            <a:off x="6495103" y="3833855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2" name="TextBox 31"/>
          <p:cNvSpPr txBox="1"/>
          <p:nvPr/>
        </p:nvSpPr>
        <p:spPr>
          <a:xfrm>
            <a:off x="1591431" y="4233721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3" name="TextBox 32"/>
          <p:cNvSpPr txBox="1"/>
          <p:nvPr/>
        </p:nvSpPr>
        <p:spPr>
          <a:xfrm>
            <a:off x="4011626" y="4249996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4" name="TextBox 33"/>
          <p:cNvSpPr txBox="1"/>
          <p:nvPr/>
        </p:nvSpPr>
        <p:spPr>
          <a:xfrm>
            <a:off x="6495103" y="4253125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3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II.1. Écriture décimale</a:t>
                </a:r>
              </a:p>
              <a:p>
                <a:r>
                  <a:rPr lang="fr-FR" sz="2000" u="sng" dirty="0" smtClean="0"/>
                  <a:t>Propriétés:</a:t>
                </a:r>
                <a:br>
                  <a:rPr lang="fr-FR" sz="2000" u="sng" dirty="0" smtClean="0"/>
                </a:br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un entier positif,</a:t>
                </a:r>
              </a:p>
              <a:p>
                <a:r>
                  <a:rPr lang="fr-FR" sz="2000" dirty="0" smtClean="0"/>
                  <a:t>L’écriture décimale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sz="2000" dirty="0" smtClean="0"/>
                  <a:t> comporte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zéros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après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le 1.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fr-FR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dirty="0" smtClean="0">
                          <a:latin typeface="Cambria Math" panose="02040503050406030204" pitchFamily="18" charset="0"/>
                        </a:rPr>
                        <m:t>𝟏𝟎𝟎𝟎𝟎</m:t>
                      </m:r>
                      <m:r>
                        <a:rPr lang="fr-FR" sz="2800" b="1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fr-FR" sz="28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endParaRPr lang="fr-FR" sz="2000" dirty="0"/>
              </a:p>
              <a:p>
                <a:endParaRPr lang="fr-FR" sz="2000" dirty="0" smtClean="0"/>
              </a:p>
              <a:p>
                <a:endParaRPr lang="fr-FR" sz="2000" dirty="0" smtClean="0"/>
              </a:p>
              <a:p>
                <a:r>
                  <a:rPr lang="fr-FR" sz="2000" dirty="0"/>
                  <a:t>L’écriture décimale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sz="2000" dirty="0"/>
                  <a:t> comporte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/>
                  <a:t> zéros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avant </a:t>
                </a:r>
                <a:r>
                  <a:rPr lang="fr-FR" sz="2000" dirty="0" smtClean="0"/>
                  <a:t>le </a:t>
                </a:r>
                <a:r>
                  <a:rPr lang="fr-FR" sz="2000" dirty="0"/>
                  <a:t>1.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fr-FR" sz="28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𝟎𝟎𝟏</m:t>
                      </m:r>
                    </m:oMath>
                  </m:oMathPara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  <a:blipFill rotWithShape="0">
                <a:blip r:embed="rId2"/>
                <a:stretch>
                  <a:fillRect l="-851" t="-1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  <p:sp>
        <p:nvSpPr>
          <p:cNvPr id="10" name="Left Brace 9"/>
          <p:cNvSpPr/>
          <p:nvPr/>
        </p:nvSpPr>
        <p:spPr>
          <a:xfrm rot="16200000">
            <a:off x="5465651" y="2854300"/>
            <a:ext cx="309093" cy="1485006"/>
          </a:xfrm>
          <a:prstGeom prst="lef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99884" y="3677680"/>
                <a:ext cx="3631844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000" dirty="0" smtClean="0"/>
                  <a:t>zéros après le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000" dirty="0" smtClean="0"/>
                  <a:t> </a:t>
                </a:r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84" y="3677680"/>
                <a:ext cx="3631844" cy="513282"/>
              </a:xfrm>
              <a:prstGeom prst="rect">
                <a:avLst/>
              </a:prstGeom>
              <a:blipFill rotWithShape="0">
                <a:blip r:embed="rId3"/>
                <a:stretch>
                  <a:fillRect b="-154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/>
          <p:cNvSpPr/>
          <p:nvPr/>
        </p:nvSpPr>
        <p:spPr>
          <a:xfrm rot="16200000">
            <a:off x="5345001" y="4501441"/>
            <a:ext cx="309093" cy="1802505"/>
          </a:xfrm>
          <a:prstGeom prst="lef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98295" y="5519141"/>
                <a:ext cx="3631844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000" dirty="0" smtClean="0"/>
                  <a:t>zéros avant le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000" dirty="0" smtClean="0"/>
                  <a:t> </a:t>
                </a:r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95" y="5519141"/>
                <a:ext cx="3631844" cy="513282"/>
              </a:xfrm>
              <a:prstGeom prst="rect">
                <a:avLst/>
              </a:prstGeom>
              <a:blipFill rotWithShape="0">
                <a:blip r:embed="rId5"/>
                <a:stretch>
                  <a:fillRect b="-1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3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/>
              <a:t>II. Puissance de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391698"/>
                <a:ext cx="9776851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Exemples:</a:t>
                </a:r>
              </a:p>
              <a:p>
                <a:endParaRPr lang="fr-FR" sz="2800" u="sng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endParaRPr lang="fr-FR" sz="2800" b="1" dirty="0"/>
              </a:p>
              <a:p>
                <a:endParaRPr lang="fr-FR" sz="28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fr-FR" sz="2800" b="1" dirty="0" smtClean="0"/>
              </a:p>
              <a:p>
                <a:endParaRPr lang="fr-FR" sz="2800" b="1" dirty="0"/>
              </a:p>
              <a:p>
                <a:pPr marL="0" indent="0">
                  <a:buNone/>
                </a:pPr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391698"/>
                <a:ext cx="9776851" cy="4872624"/>
              </a:xfrm>
              <a:blipFill rotWithShape="0">
                <a:blip r:embed="rId2"/>
                <a:stretch>
                  <a:fillRect l="-748" t="-1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112131" y="2319318"/>
            <a:ext cx="1723269" cy="73873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2264531" y="3470784"/>
            <a:ext cx="1723269" cy="73873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8"/>
            <a:ext cx="8596668" cy="3880773"/>
          </a:xfrm>
        </p:spPr>
        <p:txBody>
          <a:bodyPr>
            <a:normAutofit/>
          </a:bodyPr>
          <a:lstStyle/>
          <a:p>
            <a:endParaRPr lang="fr-FR" sz="2200" dirty="0"/>
          </a:p>
          <a:p>
            <a:pPr marL="0" indent="0">
              <a:buNone/>
            </a:pPr>
            <a:endParaRPr lang="fr-FR" sz="2800" i="1" dirty="0" smtClean="0">
              <a:latin typeface="Cambria Math" panose="02040503050406030204" pitchFamily="18" charset="0"/>
            </a:endParaRPr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7333" y="1366298"/>
            <a:ext cx="9776851" cy="487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u="sng" dirty="0" smtClean="0"/>
          </a:p>
          <a:p>
            <a:endParaRPr lang="fr-FR" sz="2800" u="sng" dirty="0"/>
          </a:p>
          <a:p>
            <a:endParaRPr lang="fr-FR" sz="2800" b="1" dirty="0"/>
          </a:p>
          <a:p>
            <a:pPr marL="0" indent="0">
              <a:buFont typeface="Wingdings 3" charset="2"/>
              <a:buNone/>
            </a:pPr>
            <a:endParaRPr lang="fr-FR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3646907"/>
                  </p:ext>
                </p:extLst>
              </p:nvPr>
            </p:nvGraphicFramePr>
            <p:xfrm>
              <a:off x="1394900" y="1494366"/>
              <a:ext cx="8128000" cy="4079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gogol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Mille milliard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milliard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million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Mille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Cent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Dix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dixième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millième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millionième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3646907"/>
                  </p:ext>
                </p:extLst>
              </p:nvPr>
            </p:nvGraphicFramePr>
            <p:xfrm>
              <a:off x="1394900" y="1494366"/>
              <a:ext cx="8128000" cy="4079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gogol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101639" r="-600" b="-9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Mille milliard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201639" r="-600" b="-8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milliard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301639" r="-600" b="-7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million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401639" r="-600" b="-6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Mille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510000" r="-600" b="-5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Cent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600000" r="-600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Dix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700000" r="-600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dixième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800000" r="-600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millième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900000" r="-600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Un millionième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1000000" r="-600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1858443"/>
            <a:ext cx="1047750" cy="400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3475" y="228389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6407019" y="2649007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2403475" y="3021983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6407019" y="3392389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2403475" y="3763190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6407019" y="4506140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403475" y="4869766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6407019" y="5228756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2403475" y="1914717"/>
            <a:ext cx="2077254" cy="276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7"/>
            <a:ext cx="8596668" cy="5014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1099943"/>
                  </p:ext>
                </p:extLst>
              </p:nvPr>
            </p:nvGraphicFramePr>
            <p:xfrm>
              <a:off x="1170578" y="1298180"/>
              <a:ext cx="8967465" cy="44142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3493"/>
                    <a:gridCol w="1793493"/>
                    <a:gridCol w="1793493"/>
                    <a:gridCol w="1793493"/>
                    <a:gridCol w="1793493"/>
                  </a:tblGrid>
                  <a:tr h="10248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10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lang="fr-FR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fr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(10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5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5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1099943"/>
                  </p:ext>
                </p:extLst>
              </p:nvPr>
            </p:nvGraphicFramePr>
            <p:xfrm>
              <a:off x="1170578" y="1298180"/>
              <a:ext cx="8967465" cy="44142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3493"/>
                    <a:gridCol w="1793493"/>
                    <a:gridCol w="1793493"/>
                    <a:gridCol w="1793493"/>
                    <a:gridCol w="1793493"/>
                  </a:tblGrid>
                  <a:tr h="102485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80" t="-592" r="-402041" b="-332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39" t="-592" r="-300678" b="-332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1020" t="-592" r="-201701" b="-332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592" r="-101017" b="-332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01361" t="-592" r="-1361" b="-332544"/>
                          </a:stretch>
                        </a:blipFill>
                      </a:tcPr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5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4785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4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5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80" t="-755294" r="-40204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39" t="-755294" r="-300678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1020" t="-755294" r="-20170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755294" r="-101017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01361" t="-755294" r="-1361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1387475" y="5241637"/>
            <a:ext cx="1368425" cy="3971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3127375" y="5241636"/>
            <a:ext cx="1368425" cy="3971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4964776" y="5241635"/>
            <a:ext cx="1368425" cy="3971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6740485" y="5241635"/>
            <a:ext cx="1368425" cy="3971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8524312" y="5241635"/>
            <a:ext cx="1368425" cy="3971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2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II.2. Opérations</a:t>
                </a:r>
              </a:p>
              <a:p>
                <a:r>
                  <a:rPr lang="fr-FR" sz="2000" u="sng" dirty="0" smtClean="0"/>
                  <a:t>Propriétés:</a:t>
                </a:r>
                <a:br>
                  <a:rPr lang="fr-FR" sz="2000" u="sng" dirty="0" smtClean="0"/>
                </a:br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FR" sz="2000" dirty="0" smtClean="0"/>
                  <a:t> deux entiers positifs,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endParaRPr lang="fr-FR" sz="2800" dirty="0" smtClean="0"/>
              </a:p>
              <a:p>
                <a:r>
                  <a:rPr lang="en-US" sz="2800" b="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endParaRPr lang="fr-FR" sz="28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(10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  <a:blipFill rotWithShape="0">
                <a:blip r:embed="rId2"/>
                <a:stretch>
                  <a:fillRect l="-851" t="-1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688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endParaRPr lang="fr-FR" sz="2800" dirty="0" smtClean="0"/>
              </a:p>
              <a:p>
                <a:r>
                  <a:rPr lang="en-US" sz="2800" b="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endParaRPr lang="fr-FR" sz="28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(10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  <a:blipFill rotWithShape="0">
                <a:blip r:embed="rId2"/>
                <a:stretch>
                  <a:fillRect l="-851" t="-1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101975" y="1878915"/>
            <a:ext cx="1330325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4432301" y="1878914"/>
            <a:ext cx="685800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2200275" y="3016954"/>
            <a:ext cx="1330325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3530600" y="3016954"/>
            <a:ext cx="901700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4154993"/>
            <a:ext cx="1330325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3921125" y="4154992"/>
            <a:ext cx="901700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0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II.3. Notation scientifique</a:t>
                </a:r>
              </a:p>
              <a:p>
                <a:r>
                  <a:rPr lang="fr-FR" sz="2000" u="sng" dirty="0" smtClean="0"/>
                  <a:t>Définition:</a:t>
                </a:r>
                <a:br>
                  <a:rPr lang="fr-FR" sz="2000" u="sng" dirty="0" smtClean="0"/>
                </a:br>
                <a:r>
                  <a:rPr lang="fr-FR" sz="2000" dirty="0" smtClean="0"/>
                  <a:t>La notation scientifique d’un nombre décimal non nul est la seule écriture de ce nombre sous la forme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sz="2000" dirty="0" smtClean="0"/>
                  <a:t>où: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est un nombre décimal dont la distance à zéro est comprise entre 1(inclus) et 10(exclu);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smtClean="0"/>
                  <a:t>est un entier relatif.</a:t>
                </a:r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  <a:blipFill rotWithShape="0">
                <a:blip r:embed="rId2"/>
                <a:stretch>
                  <a:fillRect l="-851" t="-1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4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Puissance de 10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Exemples:</a:t>
                </a:r>
              </a:p>
              <a:p>
                <a:endParaRPr lang="fr-FR" sz="2000" u="sng" dirty="0" smtClean="0"/>
              </a:p>
              <a:p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12 300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=1, 23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fr-FR" sz="2400" u="sng" dirty="0"/>
              </a:p>
              <a:p>
                <a:endParaRPr lang="fr-FR" sz="2000" u="sng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0, 00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567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4, 567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endParaRPr lang="fr-FR" sz="20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842 960,1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429601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  <a:blipFill rotWithShape="0">
                <a:blip r:embed="rId2"/>
                <a:stretch>
                  <a:fillRect l="-851" t="-1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420745" y="2295795"/>
            <a:ext cx="1635125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2847538" y="3273995"/>
            <a:ext cx="1927225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1004819" y="3995197"/>
            <a:ext cx="1597024" cy="711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5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=2 100= </m:t>
                    </m:r>
                  </m:oMath>
                </a14:m>
                <a:endParaRPr lang="fr-FR" sz="2400" u="sng" dirty="0"/>
              </a:p>
              <a:p>
                <a:endParaRPr lang="fr-FR" sz="2000" u="sng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=134,5=</m:t>
                    </m:r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endParaRPr lang="fr-FR" sz="20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=56 910=</m:t>
                    </m:r>
                  </m:oMath>
                </a14:m>
                <a:endParaRPr lang="en-US" sz="2400" b="0" dirty="0" smtClean="0"/>
              </a:p>
              <a:p>
                <a:endParaRPr lang="fr-FR" sz="20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=0,000 036=</m:t>
                    </m:r>
                  </m:oMath>
                </a14:m>
                <a:endParaRPr lang="en-US" sz="2400" dirty="0"/>
              </a:p>
              <a:p>
                <a:endParaRPr lang="fr-FR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=13,75=</m:t>
                    </m:r>
                  </m:oMath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72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5: Les puissances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=42×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fr-FR" sz="2400" u="sng" dirty="0"/>
              </a:p>
              <a:p>
                <a:endParaRPr lang="fr-FR" sz="2000" u="sng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=554 900×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endParaRPr lang="fr-FR" sz="20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=0,000 04×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dirty="0" smtClean="0"/>
              </a:p>
              <a:p>
                <a:endParaRPr lang="fr-FR" sz="20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=0,18×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/>
              </a:p>
              <a:p>
                <a:endParaRPr lang="fr-FR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=13×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7"/>
                <a:ext cx="8596668" cy="5014789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2" y="284399"/>
            <a:ext cx="7552259" cy="194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00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7" y="553610"/>
            <a:ext cx="6067425" cy="3381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423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03998"/>
                <a:ext cx="8596668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800" dirty="0" smtClean="0"/>
                  <a:t>                Le nombre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fr-FR" sz="2800" dirty="0" smtClean="0"/>
                  <a:t> est égal à…</a:t>
                </a:r>
                <a:endParaRPr lang="fr-FR" sz="16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03998"/>
                <a:ext cx="8596668" cy="3880773"/>
              </a:xfrm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556926"/>
                  </p:ext>
                </p:extLst>
              </p:nvPr>
            </p:nvGraphicFramePr>
            <p:xfrm>
              <a:off x="1146003" y="3236330"/>
              <a:ext cx="8127999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×5×5×5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×4×4×4×4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556926"/>
                  </p:ext>
                </p:extLst>
              </p:nvPr>
            </p:nvGraphicFramePr>
            <p:xfrm>
              <a:off x="1146003" y="3236330"/>
              <a:ext cx="8127999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5" t="-110667" r="-20044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25" t="-110667" r="-10044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25" t="-110667" r="-449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37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11233"/>
                <a:ext cx="8596668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800" dirty="0" smtClean="0"/>
                  <a:t>   	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fr-FR" sz="40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11233"/>
                <a:ext cx="8596668" cy="3880773"/>
              </a:xfrm>
              <a:blipFill rotWithShape="0">
                <a:blip r:embed="rId2"/>
                <a:stretch>
                  <a:fillRect l="-851" t="-15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411550"/>
                  </p:ext>
                </p:extLst>
              </p:nvPr>
            </p:nvGraphicFramePr>
            <p:xfrm>
              <a:off x="1160566" y="3367994"/>
              <a:ext cx="8127999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solidFill>
                                <a:srgbClr val="FF0000"/>
                              </a:solidFill>
                            </a:rPr>
                            <a:t>Est</a:t>
                          </a:r>
                          <a:r>
                            <a:rPr lang="fr-FR" sz="2400" baseline="0" dirty="0" smtClean="0">
                              <a:solidFill>
                                <a:srgbClr val="FF0000"/>
                              </a:solidFill>
                            </a:rPr>
                            <a:t> un nombre positif</a:t>
                          </a:r>
                          <a:endParaRPr lang="fr-FR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solidFill>
                                <a:srgbClr val="00B050"/>
                              </a:solidFill>
                            </a:rPr>
                            <a:t>Est</a:t>
                          </a:r>
                          <a:r>
                            <a:rPr lang="fr-FR" sz="2400" baseline="0" dirty="0" smtClean="0">
                              <a:solidFill>
                                <a:srgbClr val="00B050"/>
                              </a:solidFill>
                            </a:rPr>
                            <a:t> un nombre plus petit que 1</a:t>
                          </a:r>
                          <a:endParaRPr lang="fr-FR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solidFill>
                                <a:srgbClr val="0070C0"/>
                              </a:solidFill>
                            </a:rPr>
                            <a:t>Est l’inverse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411550"/>
                  </p:ext>
                </p:extLst>
              </p:nvPr>
            </p:nvGraphicFramePr>
            <p:xfrm>
              <a:off x="1160566" y="3367994"/>
              <a:ext cx="8127999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solidFill>
                                <a:srgbClr val="FF0000"/>
                              </a:solidFill>
                            </a:rPr>
                            <a:t>Est</a:t>
                          </a:r>
                          <a:r>
                            <a:rPr lang="fr-FR" sz="2400" baseline="0" dirty="0" smtClean="0">
                              <a:solidFill>
                                <a:srgbClr val="FF0000"/>
                              </a:solidFill>
                            </a:rPr>
                            <a:t> un nombre positif</a:t>
                          </a:r>
                          <a:endParaRPr lang="fr-FR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solidFill>
                                <a:srgbClr val="00B050"/>
                              </a:solidFill>
                            </a:rPr>
                            <a:t>Est</a:t>
                          </a:r>
                          <a:r>
                            <a:rPr lang="fr-FR" sz="2400" baseline="0" dirty="0" smtClean="0">
                              <a:solidFill>
                                <a:srgbClr val="00B050"/>
                              </a:solidFill>
                            </a:rPr>
                            <a:t> un nombre plus petit que 1</a:t>
                          </a:r>
                          <a:endParaRPr lang="fr-FR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449" b="-161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88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37737"/>
                <a:ext cx="8596668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800" dirty="0" smtClean="0"/>
                  <a:t>   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4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sz="40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37737"/>
                <a:ext cx="8596668" cy="3880773"/>
              </a:xfrm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9719490"/>
                  </p:ext>
                </p:extLst>
              </p:nvPr>
            </p:nvGraphicFramePr>
            <p:xfrm>
              <a:off x="1160566" y="3478123"/>
              <a:ext cx="8127999" cy="91852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−0,001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9719490"/>
                  </p:ext>
                </p:extLst>
              </p:nvPr>
            </p:nvGraphicFramePr>
            <p:xfrm>
              <a:off x="1160566" y="3478123"/>
              <a:ext cx="8127999" cy="91852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6132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5" t="-109211" r="-20022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450" t="-109211" r="-10067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9211" r="-449" b="-263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86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37737"/>
                <a:ext cx="8596668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800" dirty="0" smtClean="0"/>
                  <a:t>   	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(−5)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endParaRPr lang="fr-FR" sz="40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37737"/>
                <a:ext cx="8596668" cy="3880773"/>
              </a:xfrm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318008"/>
                  </p:ext>
                </p:extLst>
              </p:nvPr>
            </p:nvGraphicFramePr>
            <p:xfrm>
              <a:off x="1160566" y="3478123"/>
              <a:ext cx="8127999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solidFill>
                                <a:srgbClr val="FF0000"/>
                              </a:solidFill>
                            </a:rPr>
                            <a:t>Est</a:t>
                          </a:r>
                          <a:r>
                            <a:rPr lang="fr-FR" sz="2400" baseline="0" dirty="0" smtClean="0">
                              <a:solidFill>
                                <a:srgbClr val="FF0000"/>
                              </a:solidFill>
                            </a:rPr>
                            <a:t> un nombre négatif</a:t>
                          </a:r>
                          <a:endParaRPr lang="fr-FR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solidFill>
                                <a:srgbClr val="00B050"/>
                              </a:solidFill>
                            </a:rPr>
                            <a:t>Est</a:t>
                          </a:r>
                          <a:r>
                            <a:rPr lang="fr-FR" sz="2400" baseline="0" dirty="0" smtClean="0">
                              <a:solidFill>
                                <a:srgbClr val="00B050"/>
                              </a:solidFill>
                            </a:rPr>
                            <a:t> un « petit» nombre</a:t>
                          </a:r>
                          <a:endParaRPr lang="fr-FR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𝟕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318008"/>
                  </p:ext>
                </p:extLst>
              </p:nvPr>
            </p:nvGraphicFramePr>
            <p:xfrm>
              <a:off x="1160566" y="3478123"/>
              <a:ext cx="8127999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solidFill>
                                <a:srgbClr val="FF0000"/>
                              </a:solidFill>
                            </a:rPr>
                            <a:t>Est</a:t>
                          </a:r>
                          <a:r>
                            <a:rPr lang="fr-FR" sz="2400" baseline="0" dirty="0" smtClean="0">
                              <a:solidFill>
                                <a:srgbClr val="FF0000"/>
                              </a:solidFill>
                            </a:rPr>
                            <a:t> un nombre </a:t>
                          </a:r>
                          <a:r>
                            <a:rPr lang="fr-FR" sz="2400" baseline="0" dirty="0" smtClean="0">
                              <a:solidFill>
                                <a:srgbClr val="FF0000"/>
                              </a:solidFill>
                            </a:rPr>
                            <a:t>négatif</a:t>
                          </a:r>
                          <a:endParaRPr lang="fr-FR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solidFill>
                                <a:srgbClr val="00B050"/>
                              </a:solidFill>
                            </a:rPr>
                            <a:t>Est</a:t>
                          </a:r>
                          <a:r>
                            <a:rPr lang="fr-FR" sz="2400" baseline="0" dirty="0" smtClean="0">
                              <a:solidFill>
                                <a:srgbClr val="00B050"/>
                              </a:solidFill>
                            </a:rPr>
                            <a:t> un </a:t>
                          </a:r>
                          <a:r>
                            <a:rPr lang="fr-FR" sz="2400" baseline="0" dirty="0" smtClean="0">
                              <a:solidFill>
                                <a:srgbClr val="00B050"/>
                              </a:solidFill>
                            </a:rPr>
                            <a:t>« petit» nombre</a:t>
                          </a:r>
                          <a:endParaRPr lang="fr-FR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0294" r="-449" b="-169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81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37737"/>
                <a:ext cx="8596668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800" dirty="0" smtClean="0"/>
                  <a:t>   					L’inverse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fr-FR" sz="2800" dirty="0" smtClean="0"/>
                  <a:t> est…</a:t>
                </a:r>
                <a:endParaRPr lang="fr-FR" sz="28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37737"/>
                <a:ext cx="8596668" cy="3880773"/>
              </a:xfrm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31100"/>
                  </p:ext>
                </p:extLst>
              </p:nvPr>
            </p:nvGraphicFramePr>
            <p:xfrm>
              <a:off x="1160566" y="3478123"/>
              <a:ext cx="8127999" cy="12357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31100"/>
                  </p:ext>
                </p:extLst>
              </p:nvPr>
            </p:nvGraphicFramePr>
            <p:xfrm>
              <a:off x="1160566" y="3478123"/>
              <a:ext cx="8127999" cy="12357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5" t="-63566" r="-200225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450" t="-63566" r="-100676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3566" r="-449" b="-15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07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C’est fini…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9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Exposant positif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264585"/>
                  </p:ext>
                </p:extLst>
              </p:nvPr>
            </p:nvGraphicFramePr>
            <p:xfrm>
              <a:off x="1146002" y="1270000"/>
              <a:ext cx="8128000" cy="423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529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Notation classique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Notation puissance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×3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×3×3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×3×3×3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×3×3×3×3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×3×3×3×3×3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smtClean="0"/>
                            <a:t>…</a:t>
                          </a:r>
                          <a:endParaRPr lang="fr-F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smtClean="0"/>
                            <a:t>…</a:t>
                          </a:r>
                          <a:endParaRPr lang="fr-FR" sz="2800" dirty="0"/>
                        </a:p>
                      </a:txBody>
                      <a:tcPr anchor="ctr"/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3×3×…×3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264585"/>
                  </p:ext>
                </p:extLst>
              </p:nvPr>
            </p:nvGraphicFramePr>
            <p:xfrm>
              <a:off x="1146002" y="1270000"/>
              <a:ext cx="8128000" cy="423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529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Notation classique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Notation puissance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0" t="-101149" r="-100449" b="-6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101149" r="-600" b="-602299"/>
                          </a:stretch>
                        </a:blipFill>
                      </a:tcPr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0" t="-201149" r="-100449" b="-5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201149" r="-600" b="-502299"/>
                          </a:stretch>
                        </a:blipFill>
                      </a:tcPr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0" t="-301149" r="-100449" b="-4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301149" r="-600" b="-402299"/>
                          </a:stretch>
                        </a:blipFill>
                      </a:tcPr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0" t="-401149" r="-100449" b="-3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401149" r="-600" b="-302299"/>
                          </a:stretch>
                        </a:blipFill>
                      </a:tcPr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0" t="-501149" r="-100449" b="-2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501149" r="-600" b="-202299"/>
                          </a:stretch>
                        </a:blipFill>
                      </a:tcPr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smtClean="0"/>
                            <a:t>…</a:t>
                          </a:r>
                          <a:endParaRPr lang="fr-F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smtClean="0"/>
                            <a:t>…</a:t>
                          </a:r>
                          <a:endParaRPr lang="fr-FR" sz="2800" dirty="0"/>
                        </a:p>
                      </a:txBody>
                      <a:tcPr anchor="ctr"/>
                    </a:tc>
                  </a:tr>
                  <a:tr h="5298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0" t="-701149" r="-100449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701149" r="-600" b="-22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Left Brace 4"/>
          <p:cNvSpPr/>
          <p:nvPr/>
        </p:nvSpPr>
        <p:spPr>
          <a:xfrm rot="16200000">
            <a:off x="2978241" y="4494491"/>
            <a:ext cx="309093" cy="2337517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2588654" y="5950039"/>
            <a:ext cx="239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n</a:t>
            </a:r>
            <a:r>
              <a:rPr lang="fr-FR" sz="2800" dirty="0" smtClean="0"/>
              <a:t> termes</a:t>
            </a:r>
            <a:endParaRPr lang="fr-FR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13646" y="1845056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5392670" y="1858721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1313646" y="2391177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5392670" y="2388446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1313646" y="2937298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5392670" y="2918171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1313646" y="3450822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5392670" y="3447896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1313646" y="3964346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5392670" y="3964346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1313646" y="4510467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5392670" y="4507541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1313646" y="5039029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5392670" y="5039028"/>
            <a:ext cx="3670478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6" name="Freeform 25"/>
          <p:cNvSpPr/>
          <p:nvPr/>
        </p:nvSpPr>
        <p:spPr>
          <a:xfrm>
            <a:off x="4250028" y="5331854"/>
            <a:ext cx="3106547" cy="1011235"/>
          </a:xfrm>
          <a:custGeom>
            <a:avLst/>
            <a:gdLst>
              <a:gd name="connsiteX0" fmla="*/ 0 w 3106547"/>
              <a:gd name="connsiteY0" fmla="*/ 940157 h 1011235"/>
              <a:gd name="connsiteX1" fmla="*/ 2640169 w 3106547"/>
              <a:gd name="connsiteY1" fmla="*/ 914400 h 1011235"/>
              <a:gd name="connsiteX2" fmla="*/ 3090930 w 3106547"/>
              <a:gd name="connsiteY2" fmla="*/ 0 h 101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547" h="1011235">
                <a:moveTo>
                  <a:pt x="0" y="940157"/>
                </a:moveTo>
                <a:cubicBezTo>
                  <a:pt x="1062507" y="1005625"/>
                  <a:pt x="2125014" y="1071093"/>
                  <a:pt x="2640169" y="914400"/>
                </a:cubicBezTo>
                <a:cubicBezTo>
                  <a:pt x="3155324" y="757707"/>
                  <a:pt x="3123127" y="378853"/>
                  <a:pt x="3090930" y="0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5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21733"/>
            <a:ext cx="10509161" cy="1320800"/>
          </a:xfrm>
        </p:spPr>
        <p:txBody>
          <a:bodyPr/>
          <a:lstStyle/>
          <a:p>
            <a:r>
              <a:rPr lang="fr-FR" dirty="0" smtClean="0"/>
              <a:t>Exposant négatif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450304" y="4534222"/>
                <a:ext cx="1390918" cy="112046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4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z="48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04" y="4534222"/>
                <a:ext cx="1390918" cy="1120462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>
              <a:xfrm>
                <a:off x="2756246" y="2167162"/>
                <a:ext cx="1390918" cy="112046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4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sz="4800" dirty="0"/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46" y="2167162"/>
                <a:ext cx="1390918" cy="1120462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>
              <a:xfrm>
                <a:off x="1413256" y="3178681"/>
                <a:ext cx="1390918" cy="112046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4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4800" dirty="0"/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256" y="3178681"/>
                <a:ext cx="1390918" cy="1120462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4520483" y="1778035"/>
                <a:ext cx="1390918" cy="112046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4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FR" sz="4800" dirty="0"/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483" y="1778035"/>
                <a:ext cx="1390918" cy="1120462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6237205" y="2167162"/>
                <a:ext cx="1390918" cy="112046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4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4800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205" y="2167162"/>
                <a:ext cx="1390918" cy="1120462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7672230" y="3175732"/>
                <a:ext cx="1390918" cy="112046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4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fr-FR" sz="4800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30" y="3175732"/>
                <a:ext cx="1390918" cy="1120462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8522690" y="4491300"/>
                <a:ext cx="1390918" cy="1120462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4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fr-FR" sz="4800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690" y="4491300"/>
                <a:ext cx="1390918" cy="1120462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456684" y="3366633"/>
            <a:ext cx="1151795" cy="1546411"/>
          </a:xfrm>
          <a:prstGeom prst="arc">
            <a:avLst>
              <a:gd name="adj1" fmla="val 7693523"/>
              <a:gd name="adj2" fmla="val 18098507"/>
            </a:avLst>
          </a:prstGeom>
          <a:noFill/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:7</a:t>
            </a:r>
            <a:endParaRPr lang="fr-FR" sz="4000" dirty="0"/>
          </a:p>
        </p:txBody>
      </p:sp>
      <p:sp>
        <p:nvSpPr>
          <p:cNvPr id="37" name="Arc 36"/>
          <p:cNvSpPr/>
          <p:nvPr/>
        </p:nvSpPr>
        <p:spPr>
          <a:xfrm>
            <a:off x="1938100" y="2125291"/>
            <a:ext cx="1151795" cy="1546411"/>
          </a:xfrm>
          <a:prstGeom prst="arc">
            <a:avLst>
              <a:gd name="adj1" fmla="val 9161483"/>
              <a:gd name="adj2" fmla="val 18098507"/>
            </a:avLst>
          </a:prstGeom>
          <a:noFill/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:7</a:t>
            </a:r>
            <a:endParaRPr lang="fr-FR" sz="4000" dirty="0"/>
          </a:p>
        </p:txBody>
      </p:sp>
      <p:sp>
        <p:nvSpPr>
          <p:cNvPr id="38" name="Arc 37"/>
          <p:cNvSpPr/>
          <p:nvPr/>
        </p:nvSpPr>
        <p:spPr>
          <a:xfrm>
            <a:off x="3410700" y="1406905"/>
            <a:ext cx="1554610" cy="1546411"/>
          </a:xfrm>
          <a:prstGeom prst="arc">
            <a:avLst>
              <a:gd name="adj1" fmla="val 11194480"/>
              <a:gd name="adj2" fmla="val 20121534"/>
            </a:avLst>
          </a:prstGeom>
          <a:noFill/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:7</a:t>
            </a:r>
            <a:endParaRPr lang="fr-FR" sz="4000" dirty="0"/>
          </a:p>
        </p:txBody>
      </p:sp>
      <p:sp>
        <p:nvSpPr>
          <p:cNvPr id="39" name="Arc 38"/>
          <p:cNvSpPr/>
          <p:nvPr/>
        </p:nvSpPr>
        <p:spPr>
          <a:xfrm>
            <a:off x="5668951" y="1219199"/>
            <a:ext cx="1554610" cy="1546411"/>
          </a:xfrm>
          <a:prstGeom prst="arc">
            <a:avLst>
              <a:gd name="adj1" fmla="val 11194480"/>
              <a:gd name="adj2" fmla="val 820968"/>
            </a:avLst>
          </a:prstGeom>
          <a:noFill/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:7</a:t>
            </a:r>
            <a:endParaRPr lang="fr-FR" sz="4000" dirty="0"/>
          </a:p>
        </p:txBody>
      </p:sp>
      <p:sp>
        <p:nvSpPr>
          <p:cNvPr id="40" name="Arc 39"/>
          <p:cNvSpPr/>
          <p:nvPr/>
        </p:nvSpPr>
        <p:spPr>
          <a:xfrm>
            <a:off x="8590663" y="3579198"/>
            <a:ext cx="1554610" cy="1546411"/>
          </a:xfrm>
          <a:prstGeom prst="arc">
            <a:avLst>
              <a:gd name="adj1" fmla="val 15004004"/>
              <a:gd name="adj2" fmla="val 2569456"/>
            </a:avLst>
          </a:prstGeom>
          <a:noFill/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:7</a:t>
            </a:r>
            <a:endParaRPr lang="fr-FR" sz="4000" dirty="0"/>
          </a:p>
        </p:txBody>
      </p:sp>
      <p:sp>
        <p:nvSpPr>
          <p:cNvPr id="41" name="Arc 40"/>
          <p:cNvSpPr/>
          <p:nvPr/>
        </p:nvSpPr>
        <p:spPr>
          <a:xfrm>
            <a:off x="6997963" y="2295647"/>
            <a:ext cx="1554610" cy="1546411"/>
          </a:xfrm>
          <a:prstGeom prst="arc">
            <a:avLst>
              <a:gd name="adj1" fmla="val 15004004"/>
              <a:gd name="adj2" fmla="val 430712"/>
            </a:avLst>
          </a:prstGeom>
          <a:noFill/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:7</a:t>
            </a:r>
            <a:endParaRPr lang="fr-FR" sz="4000" dirty="0"/>
          </a:p>
        </p:txBody>
      </p:sp>
      <p:sp>
        <p:nvSpPr>
          <p:cNvPr id="42" name="Arc 41"/>
          <p:cNvSpPr/>
          <p:nvPr/>
        </p:nvSpPr>
        <p:spPr>
          <a:xfrm>
            <a:off x="7200823" y="4057252"/>
            <a:ext cx="1554610" cy="1546411"/>
          </a:xfrm>
          <a:prstGeom prst="arc">
            <a:avLst>
              <a:gd name="adj1" fmla="val 2509538"/>
              <a:gd name="adj2" fmla="val 15278359"/>
            </a:avLst>
          </a:prstGeom>
          <a:noFill/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x7</a:t>
            </a:r>
            <a:endParaRPr lang="fr-FR" sz="4000" dirty="0"/>
          </a:p>
        </p:txBody>
      </p:sp>
      <p:sp>
        <p:nvSpPr>
          <p:cNvPr id="43" name="Arc 42"/>
          <p:cNvSpPr/>
          <p:nvPr/>
        </p:nvSpPr>
        <p:spPr>
          <a:xfrm>
            <a:off x="6615042" y="2415221"/>
            <a:ext cx="1554610" cy="1546411"/>
          </a:xfrm>
          <a:prstGeom prst="arc">
            <a:avLst>
              <a:gd name="adj1" fmla="val 3982754"/>
              <a:gd name="adj2" fmla="val 10595383"/>
            </a:avLst>
          </a:prstGeom>
          <a:noFill/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x7</a:t>
            </a:r>
            <a:endParaRPr lang="fr-FR" sz="4000" dirty="0"/>
          </a:p>
        </p:txBody>
      </p:sp>
      <p:sp>
        <p:nvSpPr>
          <p:cNvPr id="44" name="Arc 43"/>
          <p:cNvSpPr/>
          <p:nvPr/>
        </p:nvSpPr>
        <p:spPr>
          <a:xfrm>
            <a:off x="5292800" y="2104876"/>
            <a:ext cx="1183735" cy="1546411"/>
          </a:xfrm>
          <a:prstGeom prst="arc">
            <a:avLst>
              <a:gd name="adj1" fmla="val 1665826"/>
              <a:gd name="adj2" fmla="val 10595383"/>
            </a:avLst>
          </a:prstGeom>
          <a:noFill/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x7</a:t>
            </a:r>
            <a:endParaRPr lang="fr-FR" sz="4000" dirty="0"/>
          </a:p>
        </p:txBody>
      </p:sp>
      <p:sp>
        <p:nvSpPr>
          <p:cNvPr id="45" name="Arc 44"/>
          <p:cNvSpPr/>
          <p:nvPr/>
        </p:nvSpPr>
        <p:spPr>
          <a:xfrm>
            <a:off x="3596034" y="1820222"/>
            <a:ext cx="1525616" cy="1546411"/>
          </a:xfrm>
          <a:prstGeom prst="arc">
            <a:avLst>
              <a:gd name="adj1" fmla="val 1665826"/>
              <a:gd name="adj2" fmla="val 7530261"/>
            </a:avLst>
          </a:prstGeom>
          <a:noFill/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x7</a:t>
            </a:r>
            <a:endParaRPr lang="fr-FR" sz="4000" dirty="0"/>
          </a:p>
        </p:txBody>
      </p:sp>
      <p:sp>
        <p:nvSpPr>
          <p:cNvPr id="46" name="Arc 45"/>
          <p:cNvSpPr/>
          <p:nvPr/>
        </p:nvSpPr>
        <p:spPr>
          <a:xfrm>
            <a:off x="2499742" y="2568892"/>
            <a:ext cx="1316794" cy="1546411"/>
          </a:xfrm>
          <a:prstGeom prst="arc">
            <a:avLst>
              <a:gd name="adj1" fmla="val 21225334"/>
              <a:gd name="adj2" fmla="val 7530261"/>
            </a:avLst>
          </a:prstGeom>
          <a:noFill/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x7</a:t>
            </a:r>
            <a:endParaRPr lang="fr-FR" sz="4000" dirty="0"/>
          </a:p>
        </p:txBody>
      </p:sp>
      <p:sp>
        <p:nvSpPr>
          <p:cNvPr id="47" name="Arc 46"/>
          <p:cNvSpPr/>
          <p:nvPr/>
        </p:nvSpPr>
        <p:spPr>
          <a:xfrm>
            <a:off x="1395714" y="4043927"/>
            <a:ext cx="1316794" cy="1546411"/>
          </a:xfrm>
          <a:prstGeom prst="arc">
            <a:avLst>
              <a:gd name="adj1" fmla="val 18556303"/>
              <a:gd name="adj2" fmla="val 6883999"/>
            </a:avLst>
          </a:prstGeom>
          <a:noFill/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x7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1559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I. Puissance d’exposant entier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3880773"/>
              </a:xfrm>
            </p:spPr>
            <p:txBody>
              <a:bodyPr/>
              <a:lstStyle/>
              <a:p>
                <a:r>
                  <a:rPr lang="fr-FR" sz="2800" u="sng" dirty="0" smtClean="0"/>
                  <a:t>I.1. Exposant positif</a:t>
                </a:r>
              </a:p>
              <a:p>
                <a:r>
                  <a:rPr lang="fr-FR" sz="2000" u="sng" dirty="0" smtClean="0"/>
                  <a:t>Définition:</a:t>
                </a: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un nombre relatif.</a:t>
                </a:r>
                <a:br>
                  <a:rPr lang="fr-FR" sz="2000" dirty="0" smtClean="0"/>
                </a:br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un nombre entier supérieur ou égal à 2.</a:t>
                </a:r>
                <a:br>
                  <a:rPr lang="fr-FR" sz="2000" dirty="0" smtClean="0"/>
                </a:br>
                <a:r>
                  <a:rPr lang="fr-FR" sz="2000" dirty="0" smtClean="0"/>
                  <a:t>Le produit de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000" dirty="0" smtClean="0"/>
                  <a:t> facteurs égaux à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est noté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2400" b="1" dirty="0" smtClean="0"/>
              </a:p>
              <a:p>
                <a:endParaRPr lang="fr-FR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… 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r>
                  <a:rPr lang="fr-FR" sz="2800" dirty="0" smtClean="0"/>
                  <a:t/>
                </a:r>
                <a:br>
                  <a:rPr lang="fr-FR" sz="2800" dirty="0" smtClean="0"/>
                </a:b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3880773"/>
              </a:xfrm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sp>
        <p:nvSpPr>
          <p:cNvPr id="10" name="Left Brace 9"/>
          <p:cNvSpPr/>
          <p:nvPr/>
        </p:nvSpPr>
        <p:spPr>
          <a:xfrm rot="16200000">
            <a:off x="5232043" y="3386908"/>
            <a:ext cx="309093" cy="2337517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17831" y="4861102"/>
                <a:ext cx="3631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000" dirty="0" smtClean="0"/>
                  <a:t>facteurs égaux à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31" y="4861102"/>
                <a:ext cx="3631844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67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I. Puissance d’exposant entier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I.1. Exposant positif</a:t>
                </a:r>
              </a:p>
              <a:p>
                <a:r>
                  <a:rPr lang="fr-FR" sz="2400" u="sng" dirty="0" smtClean="0"/>
                  <a:t>Cas particuliers:</a:t>
                </a: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r>
                  <a:rPr lang="fr-FR" sz="2000" dirty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 un nombre relatif</a:t>
                </a:r>
                <a:r>
                  <a:rPr lang="fr-FR" sz="2000" dirty="0" smtClean="0"/>
                  <a:t>.</a:t>
                </a:r>
                <a:endParaRPr lang="fr-FR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b="1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fr-FR" sz="24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fr-FR" sz="2400" b="1" dirty="0" smtClean="0">
                    <a:solidFill>
                      <a:srgbClr val="0070C0"/>
                    </a:solidFill>
                  </a:rPr>
                  <a:t>    </a:t>
                </a:r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/>
                  <a:t>un nombre </a:t>
                </a:r>
                <a:r>
                  <a:rPr lang="fr-FR" sz="2000" dirty="0" smtClean="0"/>
                  <a:t>relatif non nul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000" dirty="0" smtClean="0"/>
                  <a:t>)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0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  <a:blipFill rotWithShape="0">
                <a:blip r:embed="rId2"/>
                <a:stretch>
                  <a:fillRect l="-851" t="-1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609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I. Puissance d’exposant entier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Exemples:</a:t>
                </a:r>
              </a:p>
              <a:p>
                <a:endParaRPr lang="fr-FR" sz="2800" u="sng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endParaRPr lang="fr-FR" sz="2800" b="1" dirty="0" smtClean="0">
                  <a:solidFill>
                    <a:srgbClr val="0070C0"/>
                  </a:solidFill>
                </a:endParaRPr>
              </a:p>
              <a:p>
                <a:endParaRPr lang="fr-FR" sz="2800" b="1" dirty="0"/>
              </a:p>
              <a:p>
                <a:endParaRPr lang="fr-FR" sz="28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fr-FR" sz="2800" b="1" dirty="0" smtClean="0"/>
              </a:p>
              <a:p>
                <a:endParaRPr lang="fr-FR" sz="28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  <a:blipFill rotWithShape="0">
                <a:blip r:embed="rId2"/>
                <a:stretch>
                  <a:fillRect l="-851" t="-1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952127" y="2594765"/>
            <a:ext cx="2739740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Left Brace 15"/>
          <p:cNvSpPr/>
          <p:nvPr/>
        </p:nvSpPr>
        <p:spPr>
          <a:xfrm rot="16200000">
            <a:off x="3188452" y="1766345"/>
            <a:ext cx="232715" cy="2705364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31559" y="3144835"/>
                <a:ext cx="3631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000" dirty="0" smtClean="0"/>
                  <a:t>facteurs égaux à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59" y="3144835"/>
                <a:ext cx="36318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03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746806" y="4268255"/>
            <a:ext cx="4257604" cy="3992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2061310" y="5247726"/>
            <a:ext cx="1978427" cy="8258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0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5" grpId="1" animBg="1"/>
      <p:bldP spid="16" grpId="0" animBg="1"/>
      <p:bldP spid="17" grpId="0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25 page 61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8"/>
            <a:ext cx="8596668" cy="3880773"/>
          </a:xfrm>
        </p:spPr>
        <p:txBody>
          <a:bodyPr>
            <a:normAutofit/>
          </a:bodyPr>
          <a:lstStyle/>
          <a:p>
            <a:endParaRPr lang="fr-FR" sz="2200" dirty="0"/>
          </a:p>
          <a:p>
            <a:pPr marL="0" indent="0">
              <a:buNone/>
            </a:pPr>
            <a:endParaRPr lang="fr-FR" sz="2800" i="1" dirty="0" smtClean="0">
              <a:latin typeface="Cambria Math" panose="02040503050406030204" pitchFamily="18" charset="0"/>
            </a:endParaRPr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948" y="1391698"/>
            <a:ext cx="8528497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531</Words>
  <Application>Microsoft Office PowerPoint</Application>
  <PresentationFormat>Widescreen</PresentationFormat>
  <Paragraphs>389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Trebuchet MS</vt:lpstr>
      <vt:lpstr>Wingdings 3</vt:lpstr>
      <vt:lpstr>Facet</vt:lpstr>
      <vt:lpstr>Quatrième 4 Chapitre 5:  Les puissances</vt:lpstr>
      <vt:lpstr>Chapitre 5: Les puissances</vt:lpstr>
      <vt:lpstr>Chapitre 5: Les puissances</vt:lpstr>
      <vt:lpstr>Exposant positif</vt:lpstr>
      <vt:lpstr>Exposant négatif</vt:lpstr>
      <vt:lpstr>I. Puissance d’exposant entier</vt:lpstr>
      <vt:lpstr>I. Puissance d’exposant entier</vt:lpstr>
      <vt:lpstr>I. Puissance d’exposant entier</vt:lpstr>
      <vt:lpstr>Exercice 25 page 61</vt:lpstr>
      <vt:lpstr>Exercice 26 page 61</vt:lpstr>
      <vt:lpstr>Exercices 41 et 42 page 62</vt:lpstr>
      <vt:lpstr>I. Puissance d’exposant entier</vt:lpstr>
      <vt:lpstr>I. Puissance d’exposant entier</vt:lpstr>
      <vt:lpstr>Exercice 27 page 61</vt:lpstr>
      <vt:lpstr>Exercice 28 page 61</vt:lpstr>
      <vt:lpstr>I. Puissance d’exposant entier</vt:lpstr>
      <vt:lpstr>I.3 Signe d’une puissance</vt:lpstr>
      <vt:lpstr>Exercice 29 page 61</vt:lpstr>
      <vt:lpstr>II. Puissance de 10</vt:lpstr>
      <vt:lpstr>II. Puissance de 10</vt:lpstr>
      <vt:lpstr>II. Puissance de 10</vt:lpstr>
      <vt:lpstr>II. Puissance de 10</vt:lpstr>
      <vt:lpstr>Exercice</vt:lpstr>
      <vt:lpstr>II. Puissance de 10</vt:lpstr>
      <vt:lpstr>II. Puissance de 10</vt:lpstr>
      <vt:lpstr>II. Puissance de 10</vt:lpstr>
      <vt:lpstr>II. Puissance de 10</vt:lpstr>
      <vt:lpstr>II. Puissance de 10</vt:lpstr>
      <vt:lpstr>Exercice:</vt:lpstr>
      <vt:lpstr>Exercice:</vt:lpstr>
      <vt:lpstr>PowerPoint Presentation</vt:lpstr>
      <vt:lpstr>PowerPoint Presentation</vt:lpstr>
      <vt:lpstr>Calcul mental</vt:lpstr>
      <vt:lpstr>Calcul mental</vt:lpstr>
      <vt:lpstr>Calcul mental</vt:lpstr>
      <vt:lpstr>Calcul mental</vt:lpstr>
      <vt:lpstr>Calcul mental</vt:lpstr>
      <vt:lpstr>C’est fini…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</dc:title>
  <dc:creator>Jean-Louis FELT</dc:creator>
  <cp:lastModifiedBy>Jean-Louis FELT</cp:lastModifiedBy>
  <cp:revision>352</cp:revision>
  <dcterms:created xsi:type="dcterms:W3CDTF">2015-08-30T19:31:28Z</dcterms:created>
  <dcterms:modified xsi:type="dcterms:W3CDTF">2015-12-13T20:51:28Z</dcterms:modified>
</cp:coreProperties>
</file>