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82" r:id="rId4"/>
    <p:sldId id="283" r:id="rId5"/>
    <p:sldId id="284" r:id="rId6"/>
    <p:sldId id="285" r:id="rId7"/>
    <p:sldId id="286" r:id="rId8"/>
    <p:sldId id="263" r:id="rId9"/>
    <p:sldId id="266" r:id="rId10"/>
    <p:sldId id="287" r:id="rId11"/>
    <p:sldId id="288" r:id="rId12"/>
    <p:sldId id="289" r:id="rId13"/>
    <p:sldId id="291" r:id="rId14"/>
    <p:sldId id="292" r:id="rId15"/>
    <p:sldId id="290" r:id="rId16"/>
    <p:sldId id="293" r:id="rId17"/>
    <p:sldId id="281" r:id="rId18"/>
    <p:sldId id="295" r:id="rId19"/>
    <p:sldId id="296" r:id="rId20"/>
    <p:sldId id="297" r:id="rId21"/>
    <p:sldId id="299" r:id="rId22"/>
    <p:sldId id="300" r:id="rId23"/>
    <p:sldId id="294" r:id="rId24"/>
    <p:sldId id="298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46D73-94A2-48D6-99B7-3721B1CD3CCC}" type="datetimeFigureOut">
              <a:rPr lang="fr-FR" smtClean="0"/>
              <a:t>14/10/2015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4C1E6-B42A-4325-8E9C-7CCE2224403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430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8184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981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0389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091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9497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70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3540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79442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5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1227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015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663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355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743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605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216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1. Ecrire le cours en insistant sur le fait</a:t>
            </a:r>
            <a:r>
              <a:rPr lang="fr-FR" baseline="0" dirty="0" smtClean="0"/>
              <a:t> que les théorèmes ont été « démontrés » durant l’activité.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4C1E6-B42A-4325-8E9C-7CCE2224403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3152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C7FA-C457-4527-AE54-7DA697A8466A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36801-2BA8-4BB2-87A7-5C413DF18391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A9FA-9FDD-4AAC-BBB6-C9B1535D8120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F100-96A5-49E6-9F7A-946D898955DF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C2E9-B4C2-4E39-8883-DB3B2C9BDBCF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849F3-4414-454F-8BB0-545963B48103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0047-CAFE-46F6-A4A2-2EF8B0FE56DB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47603-75DB-47E9-AED6-49D5B1267AD1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EDF1-9D17-46A7-9E2F-60C6705D4A57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7B7E-FAD2-429A-B0FD-958248524640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3A67-43E1-4694-9236-CB8B10754035}" type="datetime1">
              <a:rPr lang="fr-FR" smtClean="0"/>
              <a:t>14/10/2015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9205-1F7A-46C7-8662-BE4D5C00A436}" type="datetime1">
              <a:rPr lang="fr-FR" smtClean="0"/>
              <a:t>14/10/2015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82E2B-01BC-4A4B-95DA-E1591EB79188}" type="datetime1">
              <a:rPr lang="fr-FR" smtClean="0"/>
              <a:t>14/10/2015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8E819-14A1-4562-86DF-3D9447991DD2}" type="datetime1">
              <a:rPr lang="fr-FR" smtClean="0"/>
              <a:t>14/10/2015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A883-FF7B-4E5A-9FE7-A504E2F168BE}" type="datetime1">
              <a:rPr lang="fr-FR" smtClean="0"/>
              <a:t>14/10/2015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A436-AFBB-464E-9059-745E45C3A166}" type="datetime1">
              <a:rPr lang="fr-FR" smtClean="0"/>
              <a:t>14/10/2015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4F88D-65A7-49D4-AF9F-B8F7EFCAB33C}" type="datetime1">
              <a:rPr lang="fr-FR" smtClean="0"/>
              <a:t>14/10/2015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Quatrième 4</a:t>
            </a:r>
            <a:r>
              <a:rPr lang="fr-FR" dirty="0"/>
              <a:t/>
            </a:r>
            <a:br>
              <a:rPr lang="fr-FR" dirty="0"/>
            </a:br>
            <a:r>
              <a:rPr lang="fr-FR" sz="3600" dirty="0"/>
              <a:t>Chapitre </a:t>
            </a:r>
            <a:r>
              <a:rPr lang="fr-FR" sz="3600" dirty="0" smtClean="0"/>
              <a:t>3: </a:t>
            </a:r>
            <a:br>
              <a:rPr lang="fr-FR" sz="3600" dirty="0" smtClean="0"/>
            </a:br>
            <a:r>
              <a:rPr lang="fr-FR" sz="3600" dirty="0" smtClean="0"/>
              <a:t>Écritures Fractionnaires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/>
              <a:t>I. Quotients égaux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207505" y="609600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400" u="sng" dirty="0" smtClean="0"/>
                  <a:t>Exemples: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−0,7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fr-FR" sz="3600" dirty="0" smtClean="0"/>
              </a:p>
              <a:p>
                <a:pPr lvl="1"/>
                <a:endParaRPr lang="fr-FR" sz="36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44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fr-FR" sz="3600" dirty="0" smtClean="0"/>
              </a:p>
              <a:p>
                <a:pPr lvl="1"/>
                <a:endParaRPr lang="fr-FR" sz="3600" dirty="0" smtClean="0"/>
              </a:p>
            </p:txBody>
          </p:sp>
        </mc:Choice>
        <mc:Fallback xmlns=""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  <a:blipFill rotWithShape="0">
                <a:blip r:embed="rId4"/>
                <a:stretch>
                  <a:fillRect l="-567" t="-12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762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5286376" y="3510442"/>
            <a:ext cx="990600" cy="5619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Oval 20"/>
          <p:cNvSpPr/>
          <p:nvPr/>
        </p:nvSpPr>
        <p:spPr>
          <a:xfrm>
            <a:off x="3993030" y="3510442"/>
            <a:ext cx="990600" cy="56197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/>
              <a:t>I. Quotients égaux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590663" y="452834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3200" dirty="0" smtClean="0"/>
                  <a:t>Propriété: Égalité des produits en croix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sz="2200" dirty="0" smtClean="0"/>
                  <a:t>,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fr-FR" sz="2200" dirty="0" smtClean="0"/>
                  <a:t>,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fr-FR" sz="2200" dirty="0" smtClean="0"/>
                  <a:t> 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sz="28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200" dirty="0" smtClean="0"/>
                  <a:t>désignant des nombres relatifs </a:t>
                </a:r>
                <a:br>
                  <a:rPr lang="fr-FR" sz="2200" dirty="0" smtClean="0"/>
                </a:br>
                <a:r>
                  <a:rPr lang="fr-FR" sz="2200" dirty="0" smtClean="0"/>
                  <a:t>avec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fr-FR" sz="2200" dirty="0" smtClean="0"/>
                  <a:t> ≠ 0 et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fr-FR" sz="2200" dirty="0"/>
                  <a:t> </a:t>
                </a:r>
                <a:r>
                  <a:rPr lang="fr-FR" sz="2200" dirty="0" smtClean="0"/>
                  <a:t>≠ 0</a:t>
                </a:r>
              </a:p>
              <a:p>
                <a:pPr lvl="1"/>
                <a:r>
                  <a:rPr lang="fr-FR" sz="2200" dirty="0" smtClean="0"/>
                  <a:t>Si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fr-FR" sz="3600" dirty="0" smtClean="0"/>
                  <a:t>  </a:t>
                </a:r>
                <a:r>
                  <a:rPr lang="fr-FR" sz="2200" dirty="0" smtClean="0"/>
                  <a:t>alors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</m:oMath>
                </a14:m>
                <a:endParaRPr lang="fr-FR" sz="2800" dirty="0" smtClean="0">
                  <a:solidFill>
                    <a:srgbClr val="00B050"/>
                  </a:solidFill>
                </a:endParaRPr>
              </a:p>
              <a:p>
                <a:pPr lvl="1"/>
                <a:r>
                  <a:rPr lang="fr-FR" sz="2200" dirty="0"/>
                  <a:t>Si</a:t>
                </a:r>
                <a:r>
                  <a:rPr lang="fr-FR" sz="1800" dirty="0"/>
                  <a:t> 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i="1">
                        <a:solidFill>
                          <a:srgbClr val="FFC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sz="28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200" dirty="0" smtClean="0"/>
                  <a:t> alors </a:t>
                </a:r>
                <a:r>
                  <a:rPr lang="fr-FR" sz="1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fr-FR" sz="36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  <a:blipFill rotWithShape="0">
                <a:blip r:embed="rId4"/>
                <a:stretch>
                  <a:fillRect l="-1064" t="-20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7330902" y="4347433"/>
            <a:ext cx="19431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Réciproque est vraie !</a:t>
            </a:r>
            <a:endParaRPr lang="fr-FR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26365" y="3525078"/>
            <a:ext cx="556592" cy="424070"/>
          </a:xfrm>
          <a:prstGeom prst="straightConnector1">
            <a:avLst/>
          </a:prstGeom>
          <a:ln w="3810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226365" y="3510442"/>
            <a:ext cx="556592" cy="453342"/>
          </a:xfrm>
          <a:prstGeom prst="straightConnector1">
            <a:avLst/>
          </a:prstGeom>
          <a:ln w="381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60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 animBg="1"/>
      <p:bldP spid="21" grpId="1" animBg="1"/>
      <p:bldP spid="10" grpId="0" animBg="1"/>
      <p:bldP spid="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/>
              <a:t>I. Quotients égaux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207505" y="609600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400" u="sng" dirty="0" smtClean="0"/>
                  <a:t>Exemples: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−8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fr-FR" sz="2400" dirty="0" smtClean="0"/>
                  <a:t>, donc </a:t>
                </a:r>
              </a:p>
              <a:p>
                <a:pPr lvl="1"/>
                <a:endParaRPr lang="fr-FR" sz="36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3600" dirty="0" smtClean="0"/>
                  <a:t>, </a:t>
                </a:r>
                <a:r>
                  <a:rPr lang="fr-FR" sz="2400" dirty="0" smtClean="0"/>
                  <a:t>donc</a:t>
                </a:r>
              </a:p>
              <a:p>
                <a:pPr lvl="1"/>
                <a:endParaRPr lang="fr-FR" sz="3600" dirty="0" smtClean="0"/>
              </a:p>
            </p:txBody>
          </p:sp>
        </mc:Choice>
        <mc:Fallback xmlns=""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  <a:blipFill rotWithShape="0">
                <a:blip r:embed="rId4"/>
                <a:stretch>
                  <a:fillRect l="-567" t="-12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721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Revenons à nos pizzas…</a:t>
            </a:r>
            <a:endParaRPr lang="fr-F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677334" y="1722707"/>
            <a:ext cx="8596668" cy="3880773"/>
          </a:xfrm>
        </p:spPr>
        <p:txBody>
          <a:bodyPr>
            <a:normAutofit/>
          </a:bodyPr>
          <a:lstStyle/>
          <a:p>
            <a:r>
              <a:rPr lang="fr-FR" sz="2400" u="sng" dirty="0" smtClean="0"/>
              <a:t>Exemples:</a:t>
            </a:r>
            <a:endParaRPr lang="fr-FR" sz="3600" dirty="0"/>
          </a:p>
          <a:p>
            <a:endParaRPr lang="en-US" sz="3600" u="sng" dirty="0" smtClean="0"/>
          </a:p>
          <a:p>
            <a:endParaRPr lang="fr-FR" sz="2400" u="sng" dirty="0" smtClean="0"/>
          </a:p>
        </p:txBody>
      </p:sp>
      <p:sp>
        <p:nvSpPr>
          <p:cNvPr id="12" name="Pie 11"/>
          <p:cNvSpPr/>
          <p:nvPr/>
        </p:nvSpPr>
        <p:spPr>
          <a:xfrm>
            <a:off x="1496115" y="2682675"/>
            <a:ext cx="2511380" cy="2511380"/>
          </a:xfrm>
          <a:prstGeom prst="pie">
            <a:avLst>
              <a:gd name="adj1" fmla="val 16220986"/>
              <a:gd name="adj2" fmla="val 215887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>
            <a:off x="1496115" y="2901616"/>
            <a:ext cx="2511380" cy="2511380"/>
          </a:xfrm>
          <a:prstGeom prst="pie">
            <a:avLst>
              <a:gd name="adj1" fmla="val 21554521"/>
              <a:gd name="adj2" fmla="val 29217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Pie 13"/>
          <p:cNvSpPr/>
          <p:nvPr/>
        </p:nvSpPr>
        <p:spPr>
          <a:xfrm>
            <a:off x="1156038" y="2901616"/>
            <a:ext cx="2511380" cy="2511380"/>
          </a:xfrm>
          <a:prstGeom prst="pie">
            <a:avLst>
              <a:gd name="adj1" fmla="val 3032939"/>
              <a:gd name="adj2" fmla="val 161901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637293" y="2244793"/>
                <a:ext cx="710279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293" y="2244793"/>
                <a:ext cx="710279" cy="78380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92432" y="4623886"/>
                <a:ext cx="710279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432" y="4623886"/>
                <a:ext cx="710279" cy="7838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2751805" y="3043507"/>
            <a:ext cx="913334" cy="872531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53441" y="2242420"/>
                <a:ext cx="204445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3441" y="2242420"/>
                <a:ext cx="2044454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27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3" grpId="0"/>
      <p:bldP spid="15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Revenons à nos pizzas…</a:t>
            </a:r>
            <a:endParaRPr lang="fr-F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14</a:t>
            </a:fld>
            <a:endParaRPr lang="fr-FR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677334" y="1722707"/>
            <a:ext cx="8596668" cy="3880773"/>
          </a:xfrm>
        </p:spPr>
        <p:txBody>
          <a:bodyPr>
            <a:normAutofit/>
          </a:bodyPr>
          <a:lstStyle/>
          <a:p>
            <a:r>
              <a:rPr lang="fr-FR" sz="2400" u="sng" dirty="0" smtClean="0"/>
              <a:t>Exemples:</a:t>
            </a:r>
            <a:endParaRPr lang="fr-FR" sz="3600" dirty="0"/>
          </a:p>
          <a:p>
            <a:endParaRPr lang="en-US" sz="3600" u="sng" dirty="0" smtClean="0"/>
          </a:p>
          <a:p>
            <a:endParaRPr lang="fr-FR" sz="2400" u="sng" dirty="0" smtClean="0"/>
          </a:p>
        </p:txBody>
      </p:sp>
      <p:sp>
        <p:nvSpPr>
          <p:cNvPr id="12" name="Pie 11"/>
          <p:cNvSpPr/>
          <p:nvPr/>
        </p:nvSpPr>
        <p:spPr>
          <a:xfrm>
            <a:off x="1711953" y="2429730"/>
            <a:ext cx="2511380" cy="2511380"/>
          </a:xfrm>
          <a:prstGeom prst="pie">
            <a:avLst>
              <a:gd name="adj1" fmla="val 16220986"/>
              <a:gd name="adj2" fmla="val 215887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>
            <a:off x="1750264" y="2963395"/>
            <a:ext cx="2511380" cy="2511380"/>
          </a:xfrm>
          <a:prstGeom prst="pie">
            <a:avLst>
              <a:gd name="adj1" fmla="val 21554521"/>
              <a:gd name="adj2" fmla="val 18583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Pie 13"/>
          <p:cNvSpPr/>
          <p:nvPr/>
        </p:nvSpPr>
        <p:spPr>
          <a:xfrm>
            <a:off x="1156038" y="2901616"/>
            <a:ext cx="2511380" cy="2511380"/>
          </a:xfrm>
          <a:prstGeom prst="pie">
            <a:avLst>
              <a:gd name="adj1" fmla="val 3668609"/>
              <a:gd name="adj2" fmla="val 161901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91467" y="2256769"/>
                <a:ext cx="710279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1467" y="2256769"/>
                <a:ext cx="710279" cy="78380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23333" y="4129331"/>
                <a:ext cx="710279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333" y="4129331"/>
                <a:ext cx="710279" cy="7838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Pie 9"/>
          <p:cNvSpPr/>
          <p:nvPr/>
        </p:nvSpPr>
        <p:spPr>
          <a:xfrm>
            <a:off x="1737167" y="3040573"/>
            <a:ext cx="2511380" cy="2511380"/>
          </a:xfrm>
          <a:prstGeom prst="pie">
            <a:avLst>
              <a:gd name="adj1" fmla="val 1867185"/>
              <a:gd name="adj2" fmla="val 37468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967643" y="2633416"/>
            <a:ext cx="699775" cy="101442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967643" y="3032692"/>
            <a:ext cx="1068818" cy="65272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28109" y="2252617"/>
                <a:ext cx="2475633" cy="11555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2400" b="0" dirty="0" smtClean="0"/>
              </a:p>
              <a:p>
                <a:endParaRPr lang="fr-FR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8109" y="2252617"/>
                <a:ext cx="2475633" cy="115550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820272" y="5121462"/>
                <a:ext cx="710279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0272" y="5121462"/>
                <a:ext cx="710279" cy="7838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621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3" grpId="0"/>
      <p:bldP spid="15" grpId="0"/>
      <p:bldP spid="10" grpId="0" animBg="1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II. Addition et soustraction</a:t>
            </a:r>
            <a:endParaRPr lang="fr-FR" dirty="0"/>
          </a:p>
        </p:txBody>
      </p:sp>
      <p:grpSp>
        <p:nvGrpSpPr>
          <p:cNvPr id="7" name="Group 6"/>
          <p:cNvGrpSpPr/>
          <p:nvPr/>
        </p:nvGrpSpPr>
        <p:grpSpPr>
          <a:xfrm>
            <a:off x="8207505" y="609600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fr-FR" sz="3500" u="sng" dirty="0" smtClean="0"/>
                  <a:t>Règle 1:</a:t>
                </a:r>
              </a:p>
              <a:p>
                <a:pPr lvl="1"/>
                <a:r>
                  <a:rPr lang="fr-FR" sz="2200" dirty="0" smtClean="0"/>
                  <a:t>Pour calculer la somme (ou la différence) de deux nombres relatifs en écriture fractionnaire de même </a:t>
                </a:r>
                <a:r>
                  <a:rPr lang="fr-FR" sz="2200" b="1" dirty="0" smtClean="0">
                    <a:solidFill>
                      <a:srgbClr val="FF0000"/>
                    </a:solidFill>
                  </a:rPr>
                  <a:t>dénominateur</a:t>
                </a:r>
                <a:r>
                  <a:rPr lang="fr-FR" sz="2200" dirty="0" smtClean="0"/>
                  <a:t>:</a:t>
                </a:r>
                <a:br>
                  <a:rPr lang="fr-FR" sz="2200" dirty="0" smtClean="0"/>
                </a:br>
                <a:r>
                  <a:rPr lang="fr-FR" sz="2200" dirty="0" smtClean="0"/>
                  <a:t>- on additionne (ou on soustrait) les </a:t>
                </a:r>
                <a:r>
                  <a:rPr lang="fr-FR" sz="2200" b="1" dirty="0" smtClean="0">
                    <a:solidFill>
                      <a:srgbClr val="0070C0"/>
                    </a:solidFill>
                  </a:rPr>
                  <a:t>numérateur</a:t>
                </a:r>
                <a:r>
                  <a:rPr lang="fr-FR" sz="2200" dirty="0" smtClean="0">
                    <a:solidFill>
                      <a:srgbClr val="0070C0"/>
                    </a:solidFill>
                  </a:rPr>
                  <a:t>s</a:t>
                </a:r>
                <a:r>
                  <a:rPr lang="fr-FR" sz="2200" dirty="0" smtClean="0"/>
                  <a:t>;</a:t>
                </a:r>
                <a:br>
                  <a:rPr lang="fr-FR" sz="2200" dirty="0" smtClean="0"/>
                </a:br>
                <a:r>
                  <a:rPr lang="fr-FR" sz="2200" dirty="0" smtClean="0"/>
                  <a:t>- on garde le même </a:t>
                </a:r>
                <a:r>
                  <a:rPr lang="fr-FR" sz="2200" b="1" dirty="0" smtClean="0">
                    <a:solidFill>
                      <a:srgbClr val="FF0000"/>
                    </a:solidFill>
                  </a:rPr>
                  <a:t>dénominateur</a:t>
                </a:r>
                <a:r>
                  <a:rPr lang="fr-FR" sz="2200" dirty="0" smtClean="0"/>
                  <a:t>.</a:t>
                </a:r>
                <a:endParaRPr lang="fr-FR" sz="2200" dirty="0"/>
              </a:p>
              <a:p>
                <a:pPr lvl="1"/>
                <a:r>
                  <a:rPr lang="fr-FR" sz="2200" dirty="0" smtClean="0"/>
                  <a:t>Autrement dit: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sz="2200" dirty="0" smtClean="0"/>
                  <a:t>,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fr-FR" sz="2200" dirty="0" smtClean="0"/>
                  <a:t> et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fr-FR" sz="2200" dirty="0" smtClean="0"/>
                  <a:t> désignant des nombres relatifs </a:t>
                </a:r>
                <a:br>
                  <a:rPr lang="fr-FR" sz="2200" dirty="0" smtClean="0"/>
                </a:br>
                <a:r>
                  <a:rPr lang="fr-FR" sz="2200" dirty="0" smtClean="0"/>
                  <a:t>avec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fr-FR" sz="2200" dirty="0" smtClean="0"/>
                  <a:t> ≠ 0</a:t>
                </a:r>
              </a:p>
              <a:p>
                <a:pPr marL="457200" lvl="1" indent="0" algn="ctr">
                  <a:buNone/>
                </a:pPr>
                <a:r>
                  <a:rPr lang="fr-FR" sz="2200" dirty="0" smtClean="0"/>
                  <a:t/>
                </a:r>
                <a:br>
                  <a:rPr lang="fr-FR" sz="2200" dirty="0" smtClean="0"/>
                </a:br>
                <a:r>
                  <a:rPr lang="fr-FR" sz="2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 </m:t>
                        </m:r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fr-FR" sz="3600" dirty="0" smtClean="0"/>
                  <a:t>    </a:t>
                </a:r>
                <a:r>
                  <a:rPr lang="fr-FR" sz="2200" dirty="0" smtClean="0"/>
                  <a:t>et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 </m:t>
                        </m:r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fr-FR" sz="3600" dirty="0" smtClean="0"/>
              </a:p>
            </p:txBody>
          </p:sp>
        </mc:Choice>
        <mc:Fallback xmlns=""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  <a:blipFill rotWithShape="0">
                <a:blip r:embed="rId4"/>
                <a:stretch>
                  <a:fillRect l="-1064" t="-3302" r="-12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356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II. Addition et soustraction</a:t>
            </a:r>
            <a:endParaRPr lang="fr-FR" dirty="0"/>
          </a:p>
        </p:txBody>
      </p:sp>
      <p:grpSp>
        <p:nvGrpSpPr>
          <p:cNvPr id="7" name="Group 6"/>
          <p:cNvGrpSpPr/>
          <p:nvPr/>
        </p:nvGrpSpPr>
        <p:grpSpPr>
          <a:xfrm>
            <a:off x="8207505" y="609600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16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</p:spPr>
            <p:txBody>
              <a:bodyPr>
                <a:normAutofit fontScale="92500"/>
              </a:bodyPr>
              <a:lstStyle/>
              <a:p>
                <a:r>
                  <a:rPr lang="fr-FR" sz="3500" u="sng" dirty="0" smtClean="0"/>
                  <a:t>Règle 2:</a:t>
                </a:r>
              </a:p>
              <a:p>
                <a:pPr lvl="1"/>
                <a:r>
                  <a:rPr lang="fr-FR" sz="2200" dirty="0" smtClean="0"/>
                  <a:t>Pour calculer la somme (ou la différence) de deux nombres relatifs en écriture fractionnaire dont les </a:t>
                </a:r>
                <a:r>
                  <a:rPr lang="fr-FR" sz="2200" b="1" dirty="0" smtClean="0">
                    <a:solidFill>
                      <a:srgbClr val="FF0000"/>
                    </a:solidFill>
                  </a:rPr>
                  <a:t>dénominateurs </a:t>
                </a:r>
                <a:r>
                  <a:rPr lang="fr-FR" sz="2200" dirty="0" smtClean="0"/>
                  <a:t>sont différents:</a:t>
                </a:r>
                <a:endParaRPr lang="fr-FR" sz="2200" dirty="0"/>
              </a:p>
              <a:p>
                <a:pPr lvl="2"/>
                <a:r>
                  <a:rPr lang="fr-FR" sz="2000" dirty="0" smtClean="0"/>
                  <a:t>1. On écrit les nombres avec un </a:t>
                </a:r>
                <a:r>
                  <a:rPr lang="fr-FR" sz="2000" b="1" dirty="0" smtClean="0">
                    <a:solidFill>
                      <a:srgbClr val="00B050"/>
                    </a:solidFill>
                  </a:rPr>
                  <a:t>même dénominateur </a:t>
                </a:r>
                <a:r>
                  <a:rPr lang="fr-FR" sz="2000" dirty="0" smtClean="0"/>
                  <a:t>en utilisant la propriété des quotients égaux;</a:t>
                </a:r>
                <a:endParaRPr lang="fr-FR" sz="2000" dirty="0"/>
              </a:p>
              <a:p>
                <a:pPr lvl="2"/>
                <a:r>
                  <a:rPr lang="fr-FR" sz="2000" dirty="0" smtClean="0"/>
                  <a:t>2. On applique la règle précédente.</a:t>
                </a:r>
              </a:p>
              <a:p>
                <a:pPr lvl="1"/>
                <a:r>
                  <a:rPr lang="fr-FR" sz="2200" dirty="0" smtClean="0"/>
                  <a:t>Exemple:</a:t>
                </a:r>
                <a:br>
                  <a:rPr lang="fr-FR" sz="2200" dirty="0" smtClean="0"/>
                </a:br>
                <a:r>
                  <a:rPr lang="fr-FR" sz="2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×2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+6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endParaRPr lang="fr-FR" sz="3600" dirty="0" smtClean="0"/>
              </a:p>
            </p:txBody>
          </p:sp>
        </mc:Choice>
        <mc:Fallback xmlns=""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  <a:blipFill rotWithShape="0">
                <a:blip r:embed="rId4"/>
                <a:stretch>
                  <a:fillRect l="-1064" t="-2044" r="-12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103240" y="4276371"/>
            <a:ext cx="2047741" cy="1171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171128" y="4431502"/>
            <a:ext cx="1776679" cy="1171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6967954" y="4276371"/>
            <a:ext cx="888340" cy="1171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901501" y="4276371"/>
            <a:ext cx="888340" cy="1171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97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2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399"/>
                <a:ext cx="9290914" cy="390373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2400" u="sng" dirty="0" smtClean="0"/>
                  <a:t>Exercice 34 page 42: </a:t>
                </a:r>
                <a:r>
                  <a:rPr lang="fr-FR" sz="2400" dirty="0" smtClean="0"/>
                  <a:t>Recopier et compléter chaque égalité</a:t>
                </a:r>
              </a:p>
              <a:p>
                <a:endParaRPr lang="fr-FR" sz="2400" u="sng" dirty="0"/>
              </a:p>
              <a:p>
                <a:r>
                  <a:rPr lang="en-US" sz="2800" b="0" dirty="0" smtClean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fr-FR" sz="2800" dirty="0" smtClean="0"/>
                  <a:t> 		  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−28</m:t>
                        </m:r>
                      </m:den>
                    </m:f>
                  </m:oMath>
                </a14:m>
                <a:r>
                  <a:rPr lang="fr-FR" sz="2800" dirty="0" smtClean="0"/>
                  <a:t>			c.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</m:den>
                    </m:f>
                  </m:oMath>
                </a14:m>
                <a:endParaRPr lang="fr-FR" sz="2800" dirty="0" smtClean="0"/>
              </a:p>
              <a:p>
                <a:endParaRPr lang="fr-FR" sz="2400" u="sng" dirty="0" smtClean="0"/>
              </a:p>
              <a:p>
                <a:r>
                  <a:rPr lang="en-US" sz="2800" dirty="0" smtClean="0"/>
                  <a:t>d.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−21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fr-FR" sz="2800" dirty="0"/>
                  <a:t> 		  </a:t>
                </a:r>
                <a:r>
                  <a:rPr lang="fr-FR" sz="2800" dirty="0" smtClean="0"/>
                  <a:t>e.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−34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42</m:t>
                        </m:r>
                      </m:den>
                    </m:f>
                  </m:oMath>
                </a14:m>
                <a:r>
                  <a:rPr lang="fr-FR" sz="2800" dirty="0"/>
                  <a:t>			</a:t>
                </a:r>
                <a:r>
                  <a:rPr lang="fr-FR" sz="2800" dirty="0" smtClean="0"/>
                  <a:t>f.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63</m:t>
                        </m:r>
                      </m:den>
                    </m:f>
                  </m:oMath>
                </a14:m>
                <a:endParaRPr lang="fr-FR" sz="2800" dirty="0"/>
              </a:p>
              <a:p>
                <a:pPr marL="0" indent="0">
                  <a:buNone/>
                </a:pPr>
                <a:r>
                  <a:rPr lang="fr-FR" sz="2400" u="sng" dirty="0" smtClean="0"/>
                  <a:t/>
                </a:r>
                <a:br>
                  <a:rPr lang="fr-FR" sz="2400" u="sng" dirty="0" smtClean="0"/>
                </a:br>
                <a:endParaRPr lang="fr-FR" sz="2400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399"/>
                <a:ext cx="9290914" cy="3903731"/>
              </a:xfrm>
              <a:blipFill rotWithShape="0">
                <a:blip r:embed="rId3"/>
                <a:stretch>
                  <a:fillRect l="-984" t="-125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17</a:t>
            </a:fld>
            <a:endParaRPr lang="fr-FR"/>
          </a:p>
        </p:txBody>
      </p:sp>
      <p:sp>
        <p:nvSpPr>
          <p:cNvPr id="3" name="TextBox 2"/>
          <p:cNvSpPr txBox="1"/>
          <p:nvPr/>
        </p:nvSpPr>
        <p:spPr>
          <a:xfrm>
            <a:off x="2109512" y="2936383"/>
            <a:ext cx="321972" cy="26544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4597757" y="2936383"/>
            <a:ext cx="321972" cy="26544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6593982" y="2936383"/>
            <a:ext cx="321972" cy="26544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2505476" y="4578529"/>
            <a:ext cx="321972" cy="26544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4" name="TextBox 13"/>
          <p:cNvSpPr txBox="1"/>
          <p:nvPr/>
        </p:nvSpPr>
        <p:spPr>
          <a:xfrm>
            <a:off x="4134117" y="4584879"/>
            <a:ext cx="321972" cy="26544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7" name="TextBox 16"/>
          <p:cNvSpPr txBox="1"/>
          <p:nvPr/>
        </p:nvSpPr>
        <p:spPr>
          <a:xfrm>
            <a:off x="6993227" y="4584879"/>
            <a:ext cx="321972" cy="26544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45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3" grpId="0" animBg="1"/>
      <p:bldP spid="14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</a:t>
            </a:r>
            <a:endParaRPr lang="fr-F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18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fr-FR" sz="2400" u="sng" dirty="0" smtClean="0"/>
                  <a:t>Exercice 47 page 42:</a:t>
                </a:r>
                <a:endParaRPr lang="fr-FR" sz="3600" dirty="0"/>
              </a:p>
              <a:p>
                <a:r>
                  <a:rPr lang="fr-FR" dirty="0" smtClean="0"/>
                  <a:t>Déterminer, dans chacun des cas suivants, si les deux quotients </a:t>
                </a:r>
                <a:r>
                  <a:rPr lang="fr-FR" dirty="0" smtClean="0"/>
                  <a:t>donnés </a:t>
                </a:r>
                <a:r>
                  <a:rPr lang="fr-FR" dirty="0" smtClean="0"/>
                  <a:t>sont égaux en utilisant la propriété des produits en croix.</a:t>
                </a:r>
              </a:p>
              <a:p>
                <a:endParaRPr lang="fr-FR" dirty="0"/>
              </a:p>
              <a:p>
                <a:r>
                  <a:rPr lang="fr-FR" dirty="0" smtClean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29</m:t>
                        </m:r>
                      </m:den>
                    </m:f>
                  </m:oMath>
                </a14:m>
                <a:r>
                  <a:rPr lang="fr-FR" sz="2400" dirty="0" smtClean="0"/>
                  <a:t> </a:t>
                </a:r>
                <a:r>
                  <a:rPr lang="fr-FR" dirty="0" smtClean="0"/>
                  <a:t>et</a:t>
                </a:r>
                <a:r>
                  <a:rPr lang="fr-FR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345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667</m:t>
                        </m:r>
                      </m:den>
                    </m:f>
                  </m:oMath>
                </a14:m>
                <a:r>
                  <a:rPr lang="fr-FR" sz="2400" dirty="0"/>
                  <a:t>   			</a:t>
                </a:r>
                <a:r>
                  <a:rPr lang="fr-FR" dirty="0" smtClean="0"/>
                  <a:t>b.</a:t>
                </a:r>
                <a:r>
                  <a:rPr lang="fr-FR" sz="2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8,5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5,4</m:t>
                        </m:r>
                      </m:den>
                    </m:f>
                  </m:oMath>
                </a14:m>
                <a:r>
                  <a:rPr lang="fr-FR" sz="2400" dirty="0"/>
                  <a:t> </a:t>
                </a:r>
                <a:r>
                  <a:rPr lang="fr-FR" dirty="0"/>
                  <a:t>et</a:t>
                </a:r>
                <a:r>
                  <a:rPr lang="fr-FR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13,6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8,64</m:t>
                        </m:r>
                      </m:den>
                    </m:f>
                  </m:oMath>
                </a14:m>
                <a:r>
                  <a:rPr lang="fr-FR" sz="2400" dirty="0" smtClean="0"/>
                  <a:t>      </a:t>
                </a:r>
              </a:p>
              <a:p>
                <a:endParaRPr lang="fr-FR" sz="2400" dirty="0"/>
              </a:p>
              <a:p>
                <a:r>
                  <a:rPr lang="fr-FR" sz="2200" dirty="0"/>
                  <a:t> </a:t>
                </a:r>
                <a:r>
                  <a:rPr lang="fr-FR" sz="2200" dirty="0" smtClean="0"/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fr-FR" sz="2400" dirty="0"/>
                  <a:t> </a:t>
                </a:r>
                <a:r>
                  <a:rPr lang="fr-FR" sz="1900" dirty="0"/>
                  <a:t>et</a:t>
                </a:r>
                <a:r>
                  <a:rPr lang="fr-FR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92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−255</m:t>
                        </m:r>
                      </m:den>
                    </m:f>
                  </m:oMath>
                </a14:m>
                <a:r>
                  <a:rPr lang="fr-FR" sz="2400" dirty="0"/>
                  <a:t>   			</a:t>
                </a:r>
                <a:r>
                  <a:rPr lang="fr-FR" sz="2200" dirty="0" smtClean="0"/>
                  <a:t>d.</a:t>
                </a:r>
                <a:r>
                  <a:rPr lang="fr-FR" sz="19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fr-FR" sz="2400" dirty="0"/>
                  <a:t> </a:t>
                </a:r>
                <a:r>
                  <a:rPr lang="fr-FR" sz="1900" dirty="0"/>
                  <a:t>et</a:t>
                </a:r>
                <a:r>
                  <a:rPr lang="fr-FR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144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65</m:t>
                        </m:r>
                      </m:den>
                    </m:f>
                  </m:oMath>
                </a14:m>
                <a:r>
                  <a:rPr lang="fr-FR" sz="2400" dirty="0"/>
                  <a:t>      </a:t>
                </a:r>
                <a:r>
                  <a:rPr lang="fr-FR" sz="2400" dirty="0" smtClean="0"/>
                  <a:t>     </a:t>
                </a:r>
                <a:r>
                  <a:rPr lang="fr-FR" sz="2400" dirty="0"/>
                  <a:t>		</a:t>
                </a:r>
                <a:r>
                  <a:rPr lang="fr-FR" sz="2400" dirty="0" smtClean="0"/>
                  <a:t/>
                </a:r>
                <a:br>
                  <a:rPr lang="fr-FR" sz="2400" dirty="0" smtClean="0"/>
                </a:br>
                <a:endParaRPr lang="fr-FR" sz="2400" dirty="0" smtClean="0"/>
              </a:p>
              <a:p>
                <a:pPr marL="0" indent="0">
                  <a:buNone/>
                </a:pPr>
                <a:r>
                  <a:rPr lang="fr-FR" sz="2400" dirty="0"/>
                  <a:t>	</a:t>
                </a:r>
                <a:endParaRPr lang="fr-FR" sz="2400" dirty="0" smtClean="0"/>
              </a:p>
            </p:txBody>
          </p:sp>
        </mc:Choice>
        <mc:Fallback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  <a:blipFill rotWithShape="0">
                <a:blip r:embed="rId3"/>
                <a:stretch>
                  <a:fillRect l="-426" t="-2044" r="-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972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III. Multiplication</a:t>
            </a:r>
            <a:endParaRPr lang="fr-FR" dirty="0"/>
          </a:p>
        </p:txBody>
      </p:sp>
      <p:grpSp>
        <p:nvGrpSpPr>
          <p:cNvPr id="7" name="Group 6"/>
          <p:cNvGrpSpPr/>
          <p:nvPr/>
        </p:nvGrpSpPr>
        <p:grpSpPr>
          <a:xfrm>
            <a:off x="8207505" y="609600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19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3500" u="sng" dirty="0" smtClean="0"/>
                  <a:t>Règle:</a:t>
                </a:r>
                <a:endParaRPr lang="fr-FR" sz="3500" u="sng" dirty="0" smtClean="0"/>
              </a:p>
              <a:p>
                <a:pPr lvl="1"/>
                <a:r>
                  <a:rPr lang="fr-FR" sz="2000" dirty="0" smtClean="0"/>
                  <a:t>Pour calculer </a:t>
                </a:r>
                <a:r>
                  <a:rPr lang="fr-FR" sz="2000" dirty="0" smtClean="0"/>
                  <a:t>le produit de </a:t>
                </a:r>
                <a:r>
                  <a:rPr lang="fr-FR" sz="2000" dirty="0" smtClean="0"/>
                  <a:t>deux nombres relatifs en écriture </a:t>
                </a:r>
                <a:r>
                  <a:rPr lang="fr-FR" sz="2000" dirty="0" smtClean="0"/>
                  <a:t>fractionnaire, on multiplie les </a:t>
                </a:r>
                <a:r>
                  <a:rPr lang="fr-FR" sz="2000" b="1" dirty="0">
                    <a:solidFill>
                      <a:srgbClr val="0070C0"/>
                    </a:solidFill>
                  </a:rPr>
                  <a:t>numérateurs</a:t>
                </a:r>
                <a:r>
                  <a:rPr lang="fr-FR" sz="2000" dirty="0" smtClean="0"/>
                  <a:t> entre </a:t>
                </a:r>
                <a:r>
                  <a:rPr lang="fr-FR" sz="2000" dirty="0" smtClean="0"/>
                  <a:t>eux et</a:t>
                </a:r>
                <a:r>
                  <a:rPr lang="fr-FR" sz="2000" dirty="0" smtClean="0"/>
                  <a:t> </a:t>
                </a:r>
                <a:r>
                  <a:rPr lang="fr-FR" sz="2000" dirty="0" smtClean="0"/>
                  <a:t>les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dénominateurs </a:t>
                </a:r>
                <a:r>
                  <a:rPr lang="fr-FR" sz="2000" dirty="0"/>
                  <a:t>entre </a:t>
                </a:r>
                <a:r>
                  <a:rPr lang="fr-FR" sz="2000" dirty="0" smtClean="0"/>
                  <a:t>eux.</a:t>
                </a:r>
              </a:p>
              <a:p>
                <a:pPr lvl="1"/>
                <a:r>
                  <a:rPr lang="fr-FR" sz="2000" dirty="0"/>
                  <a:t>Autrement dit: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sz="2000" dirty="0" smtClean="0"/>
                  <a:t>, </a:t>
                </a:r>
                <a14:m>
                  <m:oMath xmlns:m="http://schemas.openxmlformats.org/officeDocument/2006/math">
                    <m:r>
                      <a:rPr lang="en-US" sz="2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fr-FR" sz="2000" dirty="0"/>
                  <a:t>,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fr-FR" sz="2000" dirty="0"/>
                  <a:t> et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FFC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sz="26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000" dirty="0"/>
                  <a:t>désignant des nombres relatifs </a:t>
                </a:r>
                <a:br>
                  <a:rPr lang="fr-FR" sz="2000" dirty="0"/>
                </a:br>
                <a:r>
                  <a:rPr lang="fr-FR" sz="2000" dirty="0"/>
                  <a:t>avec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fr-FR" sz="2000" dirty="0"/>
                  <a:t> ≠ 0 et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FFC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fr-FR" sz="2000" dirty="0"/>
                  <a:t> </a:t>
                </a:r>
                <a:r>
                  <a:rPr lang="fr-FR" sz="2000" dirty="0"/>
                  <a:t>≠ </a:t>
                </a:r>
                <a:r>
                  <a:rPr lang="fr-FR" sz="2000" dirty="0" smtClean="0"/>
                  <a:t>0</a:t>
                </a:r>
                <a:endParaRPr lang="fr-FR" sz="2000" dirty="0"/>
              </a:p>
              <a:p>
                <a:pPr marL="457200" lvl="1" indent="0" algn="ctr">
                  <a:buNone/>
                </a:pPr>
                <a:r>
                  <a:rPr lang="fr-FR" sz="2200" dirty="0"/>
                  <a:t/>
                </a:r>
                <a:br>
                  <a:rPr lang="fr-FR" sz="2200" dirty="0"/>
                </a:br>
                <a:r>
                  <a:rPr lang="fr-FR" sz="2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× </m:t>
                        </m:r>
                        <m:r>
                          <a:rPr lang="en-US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fr-FR" sz="3600" dirty="0" smtClean="0"/>
              </a:p>
            </p:txBody>
          </p:sp>
        </mc:Choice>
        <mc:Fallback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  <a:blipFill rotWithShape="0">
                <a:blip r:embed="rId4"/>
                <a:stretch>
                  <a:fillRect l="-1277" t="-23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771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3: </a:t>
            </a:r>
            <a:r>
              <a:rPr lang="fr-FR" dirty="0"/>
              <a:t>Écritures Fractionnaires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74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/>
              <a:t>III. Multiplication</a:t>
            </a:r>
            <a:endParaRPr lang="fr-FR" dirty="0"/>
          </a:p>
        </p:txBody>
      </p:sp>
      <p:grpSp>
        <p:nvGrpSpPr>
          <p:cNvPr id="7" name="Group 6"/>
          <p:cNvGrpSpPr/>
          <p:nvPr/>
        </p:nvGrpSpPr>
        <p:grpSpPr>
          <a:xfrm>
            <a:off x="8207505" y="609600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20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400" u="sng" dirty="0" smtClean="0"/>
                  <a:t>Exemples: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</m:t>
                        </m:r>
                        <m:r>
                          <a:rPr lang="en-US" sz="32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endParaRPr lang="fr-FR" sz="3200" dirty="0" smtClean="0"/>
              </a:p>
              <a:p>
                <a:pPr lvl="1"/>
                <a:endParaRPr lang="fr-FR" sz="3600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−8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−8</m:t>
                            </m:r>
                          </m:e>
                        </m:d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+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2 × 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4 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3 × 3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3600" dirty="0" smtClean="0"/>
              </a:p>
            </p:txBody>
          </p:sp>
        </mc:Choice>
        <mc:Fallback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  <a:blipFill rotWithShape="0">
                <a:blip r:embed="rId4"/>
                <a:stretch>
                  <a:fillRect l="-567" t="-12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129565" y="1930400"/>
            <a:ext cx="1700011" cy="11734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4777790" y="1870099"/>
            <a:ext cx="1700011" cy="11734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3436557" y="3624887"/>
            <a:ext cx="1779388" cy="10634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2" name="TextBox 11"/>
          <p:cNvSpPr txBox="1"/>
          <p:nvPr/>
        </p:nvSpPr>
        <p:spPr>
          <a:xfrm>
            <a:off x="5382181" y="3663092"/>
            <a:ext cx="2345143" cy="10634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7745799" y="3663092"/>
            <a:ext cx="1031426" cy="10634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210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10" grpId="0" animBg="1"/>
      <p:bldP spid="4" grpId="0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399"/>
                <a:ext cx="9290914" cy="390373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2400" u="sng" dirty="0" smtClean="0"/>
                  <a:t>Exercice 66 </a:t>
                </a:r>
                <a:r>
                  <a:rPr lang="fr-FR" sz="2400" u="sng" dirty="0" smtClean="0"/>
                  <a:t>page </a:t>
                </a:r>
                <a:r>
                  <a:rPr lang="fr-FR" sz="2400" u="sng" dirty="0" smtClean="0"/>
                  <a:t>44:</a:t>
                </a:r>
                <a:r>
                  <a:rPr lang="fr-FR" sz="2400" dirty="0" smtClean="0"/>
                  <a:t/>
                </a:r>
                <a:br>
                  <a:rPr lang="fr-FR" sz="2400" dirty="0" smtClean="0"/>
                </a:br>
                <a:r>
                  <a:rPr lang="fr-FR" sz="2400" dirty="0" smtClean="0"/>
                  <a:t>Donner le résultat sous forme de fraction simplifiée</a:t>
                </a:r>
                <a:endParaRPr lang="fr-FR" sz="2400" dirty="0" smtClean="0"/>
              </a:p>
              <a:p>
                <a:endParaRPr lang="fr-FR" sz="2400" u="sng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×3= </m:t>
                    </m:r>
                  </m:oMath>
                </a14:m>
                <a:r>
                  <a:rPr lang="fr-FR" sz="2400" u="sng" dirty="0" smtClean="0"/>
                  <a:t/>
                </a:r>
                <a:br>
                  <a:rPr lang="fr-FR" sz="2400" u="sng" dirty="0" smtClean="0"/>
                </a:br>
                <a:endParaRPr lang="fr-FR" sz="2400" dirty="0"/>
              </a:p>
            </p:txBody>
          </p:sp>
        </mc:Choice>
        <mc:Fallback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399"/>
                <a:ext cx="9290914" cy="3903731"/>
              </a:xfrm>
              <a:blipFill rotWithShape="0">
                <a:blip r:embed="rId3"/>
                <a:stretch>
                  <a:fillRect l="-984" t="-125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34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399"/>
                <a:ext cx="9290914" cy="390373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2400" u="sng" dirty="0" smtClean="0"/>
                  <a:t>Exercice 67 </a:t>
                </a:r>
                <a:r>
                  <a:rPr lang="fr-FR" sz="2400" u="sng" dirty="0" smtClean="0"/>
                  <a:t>page </a:t>
                </a:r>
                <a:r>
                  <a:rPr lang="fr-FR" sz="2400" u="sng" dirty="0" smtClean="0"/>
                  <a:t>44:</a:t>
                </a:r>
                <a:r>
                  <a:rPr lang="fr-FR" sz="2400" dirty="0" smtClean="0"/>
                  <a:t/>
                </a:r>
                <a:br>
                  <a:rPr lang="fr-FR" sz="2400" dirty="0" smtClean="0"/>
                </a:br>
                <a:r>
                  <a:rPr lang="fr-FR" sz="2400" dirty="0" smtClean="0"/>
                  <a:t>Donner le résultat sous forme de fraction simplifiée</a:t>
                </a:r>
                <a:endParaRPr lang="fr-FR" sz="2400" dirty="0" smtClean="0"/>
              </a:p>
              <a:p>
                <a:endParaRPr lang="fr-FR" sz="2400" u="sng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4 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r-FR" sz="2400" u="sng" dirty="0" smtClean="0"/>
                  <a:t/>
                </a:r>
                <a:br>
                  <a:rPr lang="fr-FR" sz="2400" u="sng" dirty="0" smtClean="0"/>
                </a:br>
                <a:endParaRPr lang="fr-FR" sz="2400" dirty="0"/>
              </a:p>
            </p:txBody>
          </p:sp>
        </mc:Choice>
        <mc:Fallback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399"/>
                <a:ext cx="9290914" cy="3903731"/>
              </a:xfrm>
              <a:blipFill rotWithShape="0">
                <a:blip r:embed="rId3"/>
                <a:stretch>
                  <a:fillRect l="-984" t="-125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76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Devoir Maison:</a:t>
            </a:r>
            <a:br>
              <a:rPr lang="fr-FR" dirty="0" smtClean="0"/>
            </a:br>
            <a:r>
              <a:rPr lang="fr-FR" dirty="0" smtClean="0"/>
              <a:t>A rendre </a:t>
            </a:r>
            <a:r>
              <a:rPr lang="fr-FR" smtClean="0"/>
              <a:t>mardi</a:t>
            </a:r>
            <a:r>
              <a:rPr lang="fr-FR" smtClean="0"/>
              <a:t> 3 </a:t>
            </a:r>
            <a:r>
              <a:rPr lang="fr-FR" dirty="0" smtClean="0"/>
              <a:t>novembre 14h00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930399"/>
            <a:ext cx="9290914" cy="225386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Exercice 49 page 42</a:t>
            </a:r>
          </a:p>
          <a:p>
            <a:r>
              <a:rPr lang="fr-FR" sz="2400" dirty="0" smtClean="0"/>
              <a:t>Exercice 63 page 43</a:t>
            </a:r>
          </a:p>
          <a:p>
            <a:r>
              <a:rPr lang="fr-FR" sz="2400" dirty="0" smtClean="0"/>
              <a:t>Exercice 73 page 44</a:t>
            </a: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26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La suite…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930399"/>
            <a:ext cx="9290914" cy="225386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À venir</a:t>
            </a:r>
            <a:r>
              <a:rPr lang="fr-FR" sz="2400" u="sng" dirty="0" smtClean="0"/>
              <a:t/>
            </a:r>
            <a:br>
              <a:rPr lang="fr-FR" sz="2400" u="sng" dirty="0" smtClean="0"/>
            </a:br>
            <a:endParaRPr lang="fr-FR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98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2800" dirty="0" smtClean="0"/>
                  <a:t>Question 1:</a:t>
                </a:r>
                <a:br>
                  <a:rPr lang="fr-FR" sz="2800" dirty="0" smtClean="0"/>
                </a:br>
                <a:r>
                  <a:rPr lang="fr-FR" sz="2800" dirty="0" smtClean="0"/>
                  <a:t>Le nombre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fr-FR" sz="2800" dirty="0" smtClean="0"/>
                  <a:t> est égal à…</a:t>
                </a:r>
                <a:endParaRPr lang="fr-FR" sz="1600" dirty="0"/>
              </a:p>
              <a:p>
                <a:pPr lvl="2"/>
                <a:endParaRPr lang="fr-FR" sz="1800" dirty="0" smtClean="0"/>
              </a:p>
              <a:p>
                <a:pPr lvl="2"/>
                <a:endParaRPr lang="fr-FR" sz="1800" dirty="0" smtClean="0"/>
              </a:p>
              <a:p>
                <a:pPr lvl="2"/>
                <a:endParaRPr lang="fr-FR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13848618"/>
                  </p:ext>
                </p:extLst>
              </p:nvPr>
            </p:nvGraphicFramePr>
            <p:xfrm>
              <a:off x="1146003" y="3938695"/>
              <a:ext cx="8127999" cy="123450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0,941 176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16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13848618"/>
                  </p:ext>
                </p:extLst>
              </p:nvPr>
            </p:nvGraphicFramePr>
            <p:xfrm>
              <a:off x="1146003" y="3938695"/>
              <a:ext cx="8127999" cy="123450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77304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64844" r="-200449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225" t="-64844" r="-100449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225" t="-64844" r="-449" b="-156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2673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2800" dirty="0" smtClean="0"/>
                  <a:t>Question 2:</a:t>
                </a:r>
                <a:br>
                  <a:rPr lang="fr-FR" sz="2800" dirty="0" smtClean="0"/>
                </a:br>
                <a:r>
                  <a:rPr lang="fr-FR" sz="2800" dirty="0" smtClean="0"/>
                  <a:t>Le nombre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fr-FR" sz="2800" dirty="0" smtClean="0"/>
                  <a:t> est égal à…</a:t>
                </a:r>
                <a:endParaRPr lang="fr-FR" sz="1600" dirty="0"/>
              </a:p>
              <a:p>
                <a:pPr lvl="2"/>
                <a:endParaRPr lang="fr-FR" sz="1800" dirty="0" smtClean="0"/>
              </a:p>
              <a:p>
                <a:pPr lvl="2"/>
                <a:endParaRPr lang="fr-FR" sz="1800" dirty="0" smtClean="0"/>
              </a:p>
              <a:p>
                <a:pPr lvl="2"/>
                <a:endParaRPr lang="fr-FR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18691892"/>
                  </p:ext>
                </p:extLst>
              </p:nvPr>
            </p:nvGraphicFramePr>
            <p:xfrm>
              <a:off x="1146003" y="3938695"/>
              <a:ext cx="8127999" cy="123577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12,15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18691892"/>
                  </p:ext>
                </p:extLst>
              </p:nvPr>
            </p:nvGraphicFramePr>
            <p:xfrm>
              <a:off x="1146003" y="3938695"/>
              <a:ext cx="8127999" cy="123577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78574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64844" r="-200449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225" t="-64844" r="-100449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225" t="-64844" r="-449" b="-156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9559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:r>
                  <a:rPr lang="fr-FR" sz="2800" dirty="0" smtClean="0"/>
                  <a:t>La somme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fr-FR" sz="2800" dirty="0" smtClean="0"/>
                  <a:t> est égale à…</a:t>
                </a:r>
                <a:endParaRPr lang="fr-FR" sz="1600" dirty="0"/>
              </a:p>
              <a:p>
                <a:pPr lvl="2"/>
                <a:endParaRPr lang="fr-FR" sz="1800" dirty="0" smtClean="0"/>
              </a:p>
              <a:p>
                <a:pPr lvl="2"/>
                <a:endParaRPr lang="fr-FR" sz="1800" dirty="0" smtClean="0"/>
              </a:p>
              <a:p>
                <a:pPr lvl="2"/>
                <a:endParaRPr lang="fr-FR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41990622"/>
                  </p:ext>
                </p:extLst>
              </p:nvPr>
            </p:nvGraphicFramePr>
            <p:xfrm>
              <a:off x="1146003" y="3938695"/>
              <a:ext cx="8127999" cy="124085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41990622"/>
                  </p:ext>
                </p:extLst>
              </p:nvPr>
            </p:nvGraphicFramePr>
            <p:xfrm>
              <a:off x="1146003" y="3938695"/>
              <a:ext cx="8127999" cy="124085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83654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64341" r="-200449" b="-15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225" t="-64341" r="-100449" b="-15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225" t="-64341" r="-449" b="-155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5332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2800" dirty="0" smtClean="0"/>
                  <a:t>Question 4:</a:t>
                </a:r>
                <a:br>
                  <a:rPr lang="fr-FR" sz="2800" dirty="0" smtClean="0"/>
                </a:br>
                <a:r>
                  <a:rPr lang="fr-FR" sz="2800" dirty="0" smtClean="0"/>
                  <a:t>La différence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fr-FR" sz="2800" dirty="0" smtClean="0"/>
                  <a:t> est égale à…</a:t>
                </a:r>
                <a:endParaRPr lang="fr-FR" sz="1600" dirty="0"/>
              </a:p>
              <a:p>
                <a:pPr lvl="2"/>
                <a:endParaRPr lang="fr-FR" sz="1800" dirty="0" smtClean="0"/>
              </a:p>
              <a:p>
                <a:pPr lvl="2"/>
                <a:endParaRPr lang="fr-FR" sz="1800" dirty="0" smtClean="0"/>
              </a:p>
              <a:p>
                <a:pPr lvl="2"/>
                <a:endParaRPr lang="fr-FR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11599591"/>
                  </p:ext>
                </p:extLst>
              </p:nvPr>
            </p:nvGraphicFramePr>
            <p:xfrm>
              <a:off x="1146003" y="3938695"/>
              <a:ext cx="8127999" cy="123577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11599591"/>
                  </p:ext>
                </p:extLst>
              </p:nvPr>
            </p:nvGraphicFramePr>
            <p:xfrm>
              <a:off x="1146003" y="3938695"/>
              <a:ext cx="8127999" cy="123577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78574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64844" r="-200449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225" t="-64844" r="-100449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225" t="-64844" r="-449" b="-156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1646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rappels )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2800" dirty="0" smtClean="0"/>
                  <a:t>Question 5:</a:t>
                </a:r>
                <a:br>
                  <a:rPr lang="fr-FR" sz="2800" dirty="0" smtClean="0"/>
                </a:br>
                <a:r>
                  <a:rPr lang="fr-FR" sz="2800" dirty="0" smtClean="0"/>
                  <a:t>Le produit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800" dirty="0" smtClean="0"/>
                  <a:t>est égal à…</a:t>
                </a:r>
                <a:endParaRPr lang="fr-FR" sz="1600" dirty="0"/>
              </a:p>
              <a:p>
                <a:pPr lvl="2"/>
                <a:endParaRPr lang="fr-FR" sz="1800" dirty="0" smtClean="0"/>
              </a:p>
              <a:p>
                <a:pPr lvl="2"/>
                <a:endParaRPr lang="fr-FR" sz="1800" dirty="0" smtClean="0"/>
              </a:p>
              <a:p>
                <a:pPr lvl="2"/>
                <a:endParaRPr lang="fr-FR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11843564"/>
                  </p:ext>
                </p:extLst>
              </p:nvPr>
            </p:nvGraphicFramePr>
            <p:xfrm>
              <a:off x="1146003" y="3938695"/>
              <a:ext cx="8127999" cy="123342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11843564"/>
                  </p:ext>
                </p:extLst>
              </p:nvPr>
            </p:nvGraphicFramePr>
            <p:xfrm>
              <a:off x="1146003" y="3938695"/>
              <a:ext cx="8127999" cy="123342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709333"/>
                    <a:gridCol w="2709333"/>
                    <a:gridCol w="2709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76224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25" t="-64844" r="-200449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225" t="-64844" r="-100449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225" t="-64844" r="-449" b="-156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6986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3116867"/>
            <a:ext cx="4282560" cy="15271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I. Quotients égaux</a:t>
            </a:r>
            <a:endParaRPr lang="fr-FR" dirty="0"/>
          </a:p>
        </p:txBody>
      </p:sp>
      <p:pic>
        <p:nvPicPr>
          <p:cNvPr id="15" name="Content Placeholder 14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926168" y="2668199"/>
            <a:ext cx="2861331" cy="2802334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081825" y="2794000"/>
            <a:ext cx="2550016" cy="25507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ie 13"/>
          <p:cNvSpPr/>
          <p:nvPr/>
        </p:nvSpPr>
        <p:spPr>
          <a:xfrm>
            <a:off x="1081825" y="2794000"/>
            <a:ext cx="2550016" cy="2550732"/>
          </a:xfrm>
          <a:prstGeom prst="pie">
            <a:avLst>
              <a:gd name="adj1" fmla="val 21596343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0" name="Pie 29"/>
          <p:cNvSpPr/>
          <p:nvPr/>
        </p:nvSpPr>
        <p:spPr>
          <a:xfrm>
            <a:off x="1958144" y="1976834"/>
            <a:ext cx="2511380" cy="2511380"/>
          </a:xfrm>
          <a:prstGeom prst="pie">
            <a:avLst>
              <a:gd name="adj1" fmla="val 16220986"/>
              <a:gd name="adj2" fmla="val 215887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Table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4363592"/>
                  </p:ext>
                </p:extLst>
              </p:nvPr>
            </p:nvGraphicFramePr>
            <p:xfrm>
              <a:off x="5228822" y="1608308"/>
              <a:ext cx="4312992" cy="105323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37664"/>
                    <a:gridCol w="1437664"/>
                    <a:gridCol w="1437664"/>
                  </a:tblGrid>
                  <a:tr h="105323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num>
                                  <m:den>
                                    <m:r>
                                      <a:rPr lang="en-US" b="1" i="1" dirty="0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den>
                                </m:f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Table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4363592"/>
                  </p:ext>
                </p:extLst>
              </p:nvPr>
            </p:nvGraphicFramePr>
            <p:xfrm>
              <a:off x="5228822" y="1608308"/>
              <a:ext cx="4312992" cy="105323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37664"/>
                    <a:gridCol w="1437664"/>
                    <a:gridCol w="1437664"/>
                  </a:tblGrid>
                  <a:tr h="1053236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5"/>
                          <a:stretch>
                            <a:fillRect l="-424" t="-575" r="-202119" b="-22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5"/>
                          <a:stretch>
                            <a:fillRect l="-100000" t="-575" r="-101266" b="-22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5"/>
                          <a:stretch>
                            <a:fillRect l="-200847" t="-575" r="-1695" b="-229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54" name="Group 53"/>
          <p:cNvGrpSpPr/>
          <p:nvPr/>
        </p:nvGrpSpPr>
        <p:grpSpPr>
          <a:xfrm>
            <a:off x="1081825" y="2369792"/>
            <a:ext cx="3001448" cy="2974940"/>
            <a:chOff x="1081825" y="2369792"/>
            <a:chExt cx="3001448" cy="2974940"/>
          </a:xfrm>
        </p:grpSpPr>
        <p:cxnSp>
          <p:nvCxnSpPr>
            <p:cNvPr id="22" name="Straight Connector 21"/>
            <p:cNvCxnSpPr/>
            <p:nvPr/>
          </p:nvCxnSpPr>
          <p:spPr>
            <a:xfrm flipV="1">
              <a:off x="3233499" y="2369792"/>
              <a:ext cx="849774" cy="8484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1467774" y="4088466"/>
              <a:ext cx="849774" cy="8484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14" idx="2"/>
              <a:endCxn id="16" idx="6"/>
            </p:cNvCxnSpPr>
            <p:nvPr/>
          </p:nvCxnSpPr>
          <p:spPr>
            <a:xfrm>
              <a:off x="1081825" y="4069366"/>
              <a:ext cx="255001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14" idx="1"/>
              <a:endCxn id="16" idx="0"/>
            </p:cNvCxnSpPr>
            <p:nvPr/>
          </p:nvCxnSpPr>
          <p:spPr>
            <a:xfrm flipV="1">
              <a:off x="2356833" y="2794000"/>
              <a:ext cx="0" cy="25507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 flipV="1">
              <a:off x="1427910" y="3232525"/>
              <a:ext cx="1874996" cy="166985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0" name="Table 5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6613650"/>
                  </p:ext>
                </p:extLst>
              </p:nvPr>
            </p:nvGraphicFramePr>
            <p:xfrm>
              <a:off x="5239197" y="2661544"/>
              <a:ext cx="4312992" cy="1053236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437664"/>
                    <a:gridCol w="1437664"/>
                    <a:gridCol w="1437664"/>
                  </a:tblGrid>
                  <a:tr h="105323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0" name="Table 5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6613650"/>
                  </p:ext>
                </p:extLst>
              </p:nvPr>
            </p:nvGraphicFramePr>
            <p:xfrm>
              <a:off x="5239197" y="2661544"/>
              <a:ext cx="4312992" cy="1053236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437664"/>
                    <a:gridCol w="1437664"/>
                    <a:gridCol w="1437664"/>
                  </a:tblGrid>
                  <a:tr h="1053236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6"/>
                          <a:stretch>
                            <a:fillRect l="-424" t="-575" r="-201271" b="-11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6"/>
                          <a:stretch>
                            <a:fillRect l="-100424" t="-575" r="-101271" b="-11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6"/>
                          <a:stretch>
                            <a:fillRect l="-200424" t="-575" r="-1271" b="-114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1" name="Table 6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10080536"/>
                  </p:ext>
                </p:extLst>
              </p:nvPr>
            </p:nvGraphicFramePr>
            <p:xfrm>
              <a:off x="5239197" y="3714780"/>
              <a:ext cx="4312992" cy="1053236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437664"/>
                    <a:gridCol w="1437664"/>
                    <a:gridCol w="1437664"/>
                  </a:tblGrid>
                  <a:tr h="105323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1" name="Table 6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10080536"/>
                  </p:ext>
                </p:extLst>
              </p:nvPr>
            </p:nvGraphicFramePr>
            <p:xfrm>
              <a:off x="5239197" y="3714780"/>
              <a:ext cx="4312992" cy="1053236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437664"/>
                    <a:gridCol w="1437664"/>
                    <a:gridCol w="1437664"/>
                  </a:tblGrid>
                  <a:tr h="1053236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7"/>
                          <a:stretch>
                            <a:fillRect l="-424" t="-575" r="-201271" b="-11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7"/>
                          <a:stretch>
                            <a:fillRect l="-100424" t="-575" r="-101271" b="-11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7"/>
                          <a:stretch>
                            <a:fillRect l="-200424" t="-575" r="-1271" b="-114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2" name="Table 6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7437808"/>
                  </p:ext>
                </p:extLst>
              </p:nvPr>
            </p:nvGraphicFramePr>
            <p:xfrm>
              <a:off x="5239197" y="4791448"/>
              <a:ext cx="4312992" cy="1053236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437664"/>
                    <a:gridCol w="1437664"/>
                    <a:gridCol w="1437664"/>
                  </a:tblGrid>
                  <a:tr h="105323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25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75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2" name="Table 6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7437808"/>
                  </p:ext>
                </p:extLst>
              </p:nvPr>
            </p:nvGraphicFramePr>
            <p:xfrm>
              <a:off x="5239197" y="4791448"/>
              <a:ext cx="4312992" cy="1053236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1437664"/>
                    <a:gridCol w="1437664"/>
                    <a:gridCol w="1437664"/>
                  </a:tblGrid>
                  <a:tr h="1053236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8"/>
                          <a:stretch>
                            <a:fillRect l="-424" t="-575" r="-201271" b="-11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8"/>
                          <a:stretch>
                            <a:fillRect l="-100424" t="-575" r="-101271" b="-11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8"/>
                          <a:stretch>
                            <a:fillRect l="-200424" t="-575" r="-1271" b="-114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90" name="Group 89"/>
          <p:cNvGrpSpPr/>
          <p:nvPr/>
        </p:nvGrpSpPr>
        <p:grpSpPr>
          <a:xfrm>
            <a:off x="1081825" y="2145788"/>
            <a:ext cx="3208802" cy="3198944"/>
            <a:chOff x="1081825" y="2145788"/>
            <a:chExt cx="3208802" cy="3198944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3212141" y="2145788"/>
              <a:ext cx="608099" cy="107881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3232250" y="2592392"/>
              <a:ext cx="1058377" cy="640132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14" idx="1"/>
            </p:cNvCxnSpPr>
            <p:nvPr/>
          </p:nvCxnSpPr>
          <p:spPr>
            <a:xfrm flipH="1" flipV="1">
              <a:off x="2343795" y="2792966"/>
              <a:ext cx="13038" cy="255176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 flipV="1">
              <a:off x="1733551" y="2971800"/>
              <a:ext cx="1271587" cy="217170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 flipV="1">
              <a:off x="1247775" y="3494145"/>
              <a:ext cx="2231572" cy="1149899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14" idx="0"/>
            </p:cNvCxnSpPr>
            <p:nvPr/>
          </p:nvCxnSpPr>
          <p:spPr>
            <a:xfrm flipH="1" flipV="1">
              <a:off x="1081825" y="4063903"/>
              <a:ext cx="2550016" cy="5463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1287689" y="4088465"/>
              <a:ext cx="1056107" cy="613507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>
              <a:off x="1720760" y="4083992"/>
              <a:ext cx="617500" cy="1065717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892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4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/>
              <a:t>I. Quotients égaux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207505" y="609600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fr-FR" sz="3500" dirty="0" smtClean="0"/>
                  <a:t>Propriété:</a:t>
                </a:r>
              </a:p>
              <a:p>
                <a:pPr lvl="1"/>
                <a:r>
                  <a:rPr lang="fr-FR" sz="2200" dirty="0" smtClean="0"/>
                  <a:t>On ne change pas un quotient en multipliant ( ou en divisant ) </a:t>
                </a:r>
                <a:br>
                  <a:rPr lang="fr-FR" sz="2200" dirty="0" smtClean="0"/>
                </a:br>
                <a:r>
                  <a:rPr lang="fr-FR" sz="2200" dirty="0" smtClean="0"/>
                  <a:t>son </a:t>
                </a:r>
                <a:r>
                  <a:rPr lang="fr-FR" sz="2200" b="1" dirty="0" smtClean="0">
                    <a:solidFill>
                      <a:srgbClr val="0070C0"/>
                    </a:solidFill>
                  </a:rPr>
                  <a:t>numérateur</a:t>
                </a:r>
                <a:r>
                  <a:rPr lang="fr-FR" sz="2200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sz="2200" dirty="0" smtClean="0"/>
                  <a:t>et son </a:t>
                </a:r>
                <a:r>
                  <a:rPr lang="fr-FR" sz="2200" b="1" dirty="0" smtClean="0">
                    <a:solidFill>
                      <a:srgbClr val="FF0000"/>
                    </a:solidFill>
                  </a:rPr>
                  <a:t>dénominateur</a:t>
                </a:r>
                <a:r>
                  <a:rPr lang="fr-FR" sz="2200" dirty="0" smtClean="0"/>
                  <a:t> par </a:t>
                </a:r>
                <a:r>
                  <a:rPr lang="fr-FR" sz="2200" b="1" dirty="0" smtClean="0">
                    <a:solidFill>
                      <a:srgbClr val="00B050"/>
                    </a:solidFill>
                  </a:rPr>
                  <a:t>un même nombre</a:t>
                </a:r>
                <a:r>
                  <a:rPr lang="fr-FR" sz="2200" dirty="0" smtClean="0"/>
                  <a:t> relatif non nul.</a:t>
                </a:r>
              </a:p>
              <a:p>
                <a:pPr lvl="1"/>
                <a:endParaRPr lang="fr-FR" sz="2200" dirty="0"/>
              </a:p>
              <a:p>
                <a:pPr lvl="1"/>
                <a:r>
                  <a:rPr lang="fr-FR" sz="2200" dirty="0" smtClean="0"/>
                  <a:t>Autrement dit: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sz="2200" dirty="0" smtClean="0"/>
                  <a:t>,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fr-FR" sz="2200" dirty="0" smtClean="0"/>
                  <a:t> et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fr-FR" sz="2200" dirty="0" smtClean="0"/>
                  <a:t> désignant des nombres relatifs </a:t>
                </a:r>
                <a:br>
                  <a:rPr lang="fr-FR" sz="2200" dirty="0" smtClean="0"/>
                </a:br>
                <a:r>
                  <a:rPr lang="fr-FR" sz="2200" dirty="0" smtClean="0"/>
                  <a:t>avec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fr-FR" sz="2200" dirty="0" smtClean="0"/>
                  <a:t> ≠ 0 et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fr-FR" sz="2200" dirty="0"/>
                  <a:t> </a:t>
                </a:r>
                <a:r>
                  <a:rPr lang="fr-FR" sz="2200" dirty="0" smtClean="0"/>
                  <a:t>≠ 0</a:t>
                </a:r>
              </a:p>
              <a:p>
                <a:pPr marL="457200" lvl="1" indent="0" algn="ctr">
                  <a:buNone/>
                </a:pPr>
                <a:r>
                  <a:rPr lang="fr-FR" sz="2200" dirty="0" smtClean="0"/>
                  <a:t/>
                </a:r>
                <a:br>
                  <a:rPr lang="fr-FR" sz="2200" dirty="0" smtClean="0"/>
                </a:br>
                <a:r>
                  <a:rPr lang="fr-FR" sz="2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36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36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fr-FR" sz="3600" dirty="0" smtClean="0"/>
                  <a:t>    </a:t>
                </a:r>
                <a:r>
                  <a:rPr lang="fr-FR" sz="2200" dirty="0" smtClean="0"/>
                  <a:t>et     </a:t>
                </a:r>
                <a:r>
                  <a:rPr lang="fr-FR" sz="36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en-US" sz="36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en-US" sz="36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fr-FR" sz="3600" dirty="0" smtClean="0"/>
              </a:p>
            </p:txBody>
          </p:sp>
        </mc:Choice>
        <mc:Fallback xmlns=""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2707"/>
                <a:ext cx="8596668" cy="3880773"/>
              </a:xfrm>
              <a:blipFill rotWithShape="0">
                <a:blip r:embed="rId4"/>
                <a:stretch>
                  <a:fillRect l="-1064" t="-330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268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682</Words>
  <Application>Microsoft Office PowerPoint</Application>
  <PresentationFormat>Widescreen</PresentationFormat>
  <Paragraphs>210</Paragraphs>
  <Slides>24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 Math</vt:lpstr>
      <vt:lpstr>Trebuchet MS</vt:lpstr>
      <vt:lpstr>Wingdings 3</vt:lpstr>
      <vt:lpstr>Facet</vt:lpstr>
      <vt:lpstr>Quatrième 4 Chapitre 3:  Écritures Fractionnaires</vt:lpstr>
      <vt:lpstr>Chapitre 3: Écritures Fractionnaires</vt:lpstr>
      <vt:lpstr>Calcul mental ( rappels )</vt:lpstr>
      <vt:lpstr>Calcul mental ( rappels )</vt:lpstr>
      <vt:lpstr>Calcul mental ( rappels )</vt:lpstr>
      <vt:lpstr>Calcul mental ( rappels )</vt:lpstr>
      <vt:lpstr>Calcul mental ( rappels )</vt:lpstr>
      <vt:lpstr>I. Quotients égaux</vt:lpstr>
      <vt:lpstr>I. Quotients égaux</vt:lpstr>
      <vt:lpstr>I. Quotients égaux</vt:lpstr>
      <vt:lpstr>I. Quotients égaux</vt:lpstr>
      <vt:lpstr>I. Quotients égaux</vt:lpstr>
      <vt:lpstr>Revenons à nos pizzas…</vt:lpstr>
      <vt:lpstr>Revenons à nos pizzas…</vt:lpstr>
      <vt:lpstr>II. Addition et soustraction</vt:lpstr>
      <vt:lpstr>II. Addition et soustraction</vt:lpstr>
      <vt:lpstr>Activité</vt:lpstr>
      <vt:lpstr>Activité</vt:lpstr>
      <vt:lpstr>III. Multiplication</vt:lpstr>
      <vt:lpstr>III. Multiplication</vt:lpstr>
      <vt:lpstr>Activité</vt:lpstr>
      <vt:lpstr>Activité</vt:lpstr>
      <vt:lpstr>Devoir Maison: A rendre mardi 3 novembre 14h00</vt:lpstr>
      <vt:lpstr>La suite…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225</cp:revision>
  <dcterms:created xsi:type="dcterms:W3CDTF">2015-08-30T19:31:28Z</dcterms:created>
  <dcterms:modified xsi:type="dcterms:W3CDTF">2015-10-14T20:25:06Z</dcterms:modified>
</cp:coreProperties>
</file>