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33" r:id="rId3"/>
    <p:sldId id="409" r:id="rId4"/>
    <p:sldId id="381" r:id="rId5"/>
    <p:sldId id="382" r:id="rId6"/>
    <p:sldId id="383" r:id="rId7"/>
    <p:sldId id="384" r:id="rId8"/>
    <p:sldId id="474" r:id="rId9"/>
    <p:sldId id="441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11" r:id="rId19"/>
    <p:sldId id="512" r:id="rId20"/>
    <p:sldId id="510" r:id="rId21"/>
    <p:sldId id="509" r:id="rId22"/>
    <p:sldId id="459" r:id="rId23"/>
    <p:sldId id="513" r:id="rId24"/>
    <p:sldId id="514" r:id="rId25"/>
    <p:sldId id="515" r:id="rId26"/>
    <p:sldId id="516" r:id="rId27"/>
    <p:sldId id="517" r:id="rId28"/>
    <p:sldId id="466" r:id="rId29"/>
    <p:sldId id="467" r:id="rId30"/>
    <p:sldId id="468" r:id="rId31"/>
    <p:sldId id="469" r:id="rId32"/>
    <p:sldId id="470" r:id="rId33"/>
    <p:sldId id="471" r:id="rId34"/>
    <p:sldId id="445" r:id="rId35"/>
    <p:sldId id="518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33CC33"/>
    <a:srgbClr val="90C226"/>
    <a:srgbClr val="000000"/>
    <a:srgbClr val="FCF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46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450" y="72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6D73-94A2-48D6-99B7-3721B1CD3CCC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4C1E6-B42A-4325-8E9C-7CCE222440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3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59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29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7FA-C457-4527-AE54-7DA697A8466A}" type="datetime1">
              <a:rPr lang="fr-FR" smtClean="0"/>
              <a:t>26/05/2016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07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801-2BA8-4BB2-87A7-5C413DF18391}" type="datetime1">
              <a:rPr lang="fr-FR" smtClean="0"/>
              <a:t>26/05/2016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7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A9FA-9FDD-4AAC-BBB6-C9B1535D8120}" type="datetime1">
              <a:rPr lang="fr-FR" smtClean="0"/>
              <a:t>26/05/2016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66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100-96A5-49E6-9F7A-946D898955DF}" type="datetime1">
              <a:rPr lang="fr-FR" smtClean="0"/>
              <a:t>26/05/2016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45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C2E9-B4C2-4E39-8883-DB3B2C9BDBCF}" type="datetime1">
              <a:rPr lang="fr-FR" smtClean="0"/>
              <a:t>26/05/2016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93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9F3-4414-454F-8BB0-545963B48103}" type="datetime1">
              <a:rPr lang="fr-FR" smtClean="0"/>
              <a:t>26/05/2016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6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0047-CAFE-46F6-A4A2-2EF8B0FE56DB}" type="datetime1">
              <a:rPr lang="fr-FR" smtClean="0"/>
              <a:t>26/05/2016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84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7603-75DB-47E9-AED6-49D5B1267AD1}" type="datetime1">
              <a:rPr lang="fr-FR" smtClean="0"/>
              <a:t>26/05/2016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2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EDF1-9D17-46A7-9E2F-60C6705D4A57}" type="datetime1">
              <a:rPr lang="fr-FR" smtClean="0"/>
              <a:t>26/05/2016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70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B7E-FAD2-429A-B0FD-958248524640}" type="datetime1">
              <a:rPr lang="fr-FR" smtClean="0"/>
              <a:t>26/05/2016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23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3A67-43E1-4694-9236-CB8B10754035}" type="datetime1">
              <a:rPr lang="fr-FR" smtClean="0"/>
              <a:t>26/05/2016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1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9205-1F7A-46C7-8662-BE4D5C00A436}" type="datetime1">
              <a:rPr lang="fr-FR" smtClean="0"/>
              <a:t>26/05/2016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8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2E2B-01BC-4A4B-95DA-E1591EB79188}" type="datetime1">
              <a:rPr lang="fr-FR" smtClean="0"/>
              <a:t>26/05/2016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38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E819-14A1-4562-86DF-3D9447991DD2}" type="datetime1">
              <a:rPr lang="fr-FR" smtClean="0"/>
              <a:t>26/05/2016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9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A883-FF7B-4E5A-9FE7-A504E2F168BE}" type="datetime1">
              <a:rPr lang="fr-FR" smtClean="0"/>
              <a:t>26/05/2016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00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A436-AFBB-464E-9059-745E45C3A166}" type="datetime1">
              <a:rPr lang="fr-FR" smtClean="0"/>
              <a:t>26/05/2016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F88D-65A7-49D4-AF9F-B8F7EFCAB33C}" type="datetime1">
              <a:rPr lang="fr-FR" smtClean="0"/>
              <a:t>26/05/2016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7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Quatrième 4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12: </a:t>
            </a:r>
            <a:br>
              <a:rPr lang="fr-FR" sz="3600" dirty="0" smtClean="0"/>
            </a:br>
            <a:r>
              <a:rPr lang="fr-FR" sz="3600" dirty="0" smtClean="0"/>
              <a:t>Proportionnalité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Proportionnalité et produit en croix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56609"/>
                <a:ext cx="8596668" cy="5048907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Exemple:</a:t>
                </a:r>
                <a:r>
                  <a:rPr lang="fr-FR" sz="2000" u="sng" dirty="0"/>
                  <a:t/>
                </a:r>
                <a:br>
                  <a:rPr lang="fr-FR" sz="2000" u="sng" dirty="0"/>
                </a:br>
                <a:endParaRPr lang="fr-FR" dirty="0"/>
              </a:p>
              <a:p>
                <a:r>
                  <a:rPr lang="fr-FR" dirty="0" smtClean="0"/>
                  <a:t>Si ce tableau est un tableau de proportionnalité, alors:</a:t>
                </a:r>
                <a:br>
                  <a:rPr lang="fr-FR" dirty="0" smtClean="0"/>
                </a:br>
                <a:r>
                  <a:rPr lang="fr-FR" dirty="0" smtClean="0"/>
                  <a:t/>
                </a:r>
                <a:br>
                  <a:rPr lang="fr-FR" dirty="0" smtClean="0"/>
                </a:b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𝟒𝟐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i="1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b="1" i="1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𝟒𝟐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i="1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56609"/>
                <a:ext cx="8596668" cy="5048907"/>
              </a:xfrm>
              <a:blipFill rotWithShape="0">
                <a:blip r:embed="rId2"/>
                <a:stretch>
                  <a:fillRect l="-284" t="-7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2601640"/>
                  </p:ext>
                </p:extLst>
              </p:nvPr>
            </p:nvGraphicFramePr>
            <p:xfrm>
              <a:off x="6920250" y="1825229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2601640"/>
                  </p:ext>
                </p:extLst>
              </p:nvPr>
            </p:nvGraphicFramePr>
            <p:xfrm>
              <a:off x="6920250" y="1825229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9" t="-855" r="-100549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1105" t="-855" r="-1105" b="-101709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9" t="-100855" r="-100549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1105" t="-100855" r="-1105" b="-17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Flèche droite 2"/>
          <p:cNvSpPr/>
          <p:nvPr/>
        </p:nvSpPr>
        <p:spPr>
          <a:xfrm rot="18798811">
            <a:off x="6876832" y="3462605"/>
            <a:ext cx="1940930" cy="770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17513" y="4750655"/>
            <a:ext cx="2404088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Quatrième proportionnelle.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957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 uiExpand="1" animBg="1"/>
      <p:bldP spid="5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Proportionnalité et représentation graphique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86140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On considère une situation de proportionnalité 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348" y="2641201"/>
            <a:ext cx="1007640" cy="8067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10" y="2725873"/>
            <a:ext cx="5177448" cy="38694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527" y="2904423"/>
            <a:ext cx="498560" cy="76749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831" y="2311755"/>
            <a:ext cx="498560" cy="767499"/>
          </a:xfrm>
          <a:prstGeom prst="rect">
            <a:avLst/>
          </a:prstGeom>
        </p:spPr>
      </p:pic>
      <p:sp>
        <p:nvSpPr>
          <p:cNvPr id="17" name="Cross 16"/>
          <p:cNvSpPr/>
          <p:nvPr/>
        </p:nvSpPr>
        <p:spPr>
          <a:xfrm>
            <a:off x="1945982" y="3992246"/>
            <a:ext cx="224200" cy="227652"/>
          </a:xfrm>
          <a:prstGeom prst="plus">
            <a:avLst>
              <a:gd name="adj" fmla="val 3704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ross 16"/>
          <p:cNvSpPr/>
          <p:nvPr/>
        </p:nvSpPr>
        <p:spPr>
          <a:xfrm>
            <a:off x="1165068" y="5550294"/>
            <a:ext cx="224200" cy="227652"/>
          </a:xfrm>
          <a:prstGeom prst="plus">
            <a:avLst>
              <a:gd name="adj" fmla="val 3704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ross 16"/>
          <p:cNvSpPr/>
          <p:nvPr/>
        </p:nvSpPr>
        <p:spPr>
          <a:xfrm>
            <a:off x="1550831" y="4774006"/>
            <a:ext cx="224200" cy="227652"/>
          </a:xfrm>
          <a:prstGeom prst="plus">
            <a:avLst>
              <a:gd name="adj" fmla="val 3704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ross 16"/>
          <p:cNvSpPr/>
          <p:nvPr/>
        </p:nvSpPr>
        <p:spPr>
          <a:xfrm>
            <a:off x="2334602" y="3220309"/>
            <a:ext cx="224200" cy="227652"/>
          </a:xfrm>
          <a:prstGeom prst="plus">
            <a:avLst>
              <a:gd name="adj" fmla="val 3704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Straight Connector 17"/>
          <p:cNvCxnSpPr/>
          <p:nvPr/>
        </p:nvCxnSpPr>
        <p:spPr>
          <a:xfrm flipV="1">
            <a:off x="838200" y="2725873"/>
            <a:ext cx="1924050" cy="37987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079" y="5777946"/>
            <a:ext cx="657512" cy="73818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099" y="4363939"/>
            <a:ext cx="498560" cy="767499"/>
          </a:xfrm>
          <a:prstGeom prst="rect">
            <a:avLst/>
          </a:prstGeom>
        </p:spPr>
      </p:pic>
      <p:sp>
        <p:nvSpPr>
          <p:cNvPr id="27" name="Cross 16"/>
          <p:cNvSpPr/>
          <p:nvPr/>
        </p:nvSpPr>
        <p:spPr>
          <a:xfrm>
            <a:off x="1165068" y="5941106"/>
            <a:ext cx="224200" cy="227652"/>
          </a:xfrm>
          <a:prstGeom prst="plus">
            <a:avLst>
              <a:gd name="adj" fmla="val 37045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Cross 16"/>
          <p:cNvSpPr/>
          <p:nvPr/>
        </p:nvSpPr>
        <p:spPr>
          <a:xfrm>
            <a:off x="1550831" y="5552089"/>
            <a:ext cx="224200" cy="227652"/>
          </a:xfrm>
          <a:prstGeom prst="plus">
            <a:avLst>
              <a:gd name="adj" fmla="val 37045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Cross 16"/>
          <p:cNvSpPr/>
          <p:nvPr/>
        </p:nvSpPr>
        <p:spPr>
          <a:xfrm>
            <a:off x="1945982" y="5160691"/>
            <a:ext cx="224200" cy="227652"/>
          </a:xfrm>
          <a:prstGeom prst="plus">
            <a:avLst>
              <a:gd name="adj" fmla="val 37045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Cross 16"/>
          <p:cNvSpPr/>
          <p:nvPr/>
        </p:nvSpPr>
        <p:spPr>
          <a:xfrm>
            <a:off x="2329839" y="4778769"/>
            <a:ext cx="224200" cy="227652"/>
          </a:xfrm>
          <a:prstGeom prst="plus">
            <a:avLst>
              <a:gd name="adj" fmla="val 37045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Cross 16"/>
          <p:cNvSpPr/>
          <p:nvPr/>
        </p:nvSpPr>
        <p:spPr>
          <a:xfrm>
            <a:off x="2719633" y="4381751"/>
            <a:ext cx="224200" cy="227652"/>
          </a:xfrm>
          <a:prstGeom prst="plus">
            <a:avLst>
              <a:gd name="adj" fmla="val 37045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Cross 16"/>
          <p:cNvSpPr/>
          <p:nvPr/>
        </p:nvSpPr>
        <p:spPr>
          <a:xfrm>
            <a:off x="3116780" y="3994038"/>
            <a:ext cx="224200" cy="227652"/>
          </a:xfrm>
          <a:prstGeom prst="plus">
            <a:avLst>
              <a:gd name="adj" fmla="val 37045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940" y="4305922"/>
            <a:ext cx="773651" cy="825516"/>
          </a:xfrm>
          <a:prstGeom prst="rect">
            <a:avLst/>
          </a:prstGeom>
        </p:spPr>
      </p:pic>
      <p:cxnSp>
        <p:nvCxnSpPr>
          <p:cNvPr id="37" name="Straight Connector 17"/>
          <p:cNvCxnSpPr/>
          <p:nvPr/>
        </p:nvCxnSpPr>
        <p:spPr>
          <a:xfrm flipV="1">
            <a:off x="755055" y="2730500"/>
            <a:ext cx="3842345" cy="3835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32" y="2470159"/>
            <a:ext cx="351434" cy="541008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4"/>
          <a:srcRect l="-2181" t="3464" r="42737"/>
          <a:stretch/>
        </p:blipFill>
        <p:spPr>
          <a:xfrm>
            <a:off x="8726961" y="5704441"/>
            <a:ext cx="290039" cy="767499"/>
          </a:xfrm>
          <a:prstGeom prst="rect">
            <a:avLst/>
          </a:prstGeom>
        </p:spPr>
      </p:pic>
      <p:sp>
        <p:nvSpPr>
          <p:cNvPr id="44" name="Cross 16"/>
          <p:cNvSpPr/>
          <p:nvPr/>
        </p:nvSpPr>
        <p:spPr>
          <a:xfrm>
            <a:off x="1165068" y="6168758"/>
            <a:ext cx="224200" cy="227652"/>
          </a:xfrm>
          <a:prstGeom prst="plus">
            <a:avLst>
              <a:gd name="adj" fmla="val 370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Cross 16"/>
          <p:cNvSpPr/>
          <p:nvPr/>
        </p:nvSpPr>
        <p:spPr>
          <a:xfrm>
            <a:off x="1542124" y="5941106"/>
            <a:ext cx="224200" cy="227652"/>
          </a:xfrm>
          <a:prstGeom prst="plus">
            <a:avLst>
              <a:gd name="adj" fmla="val 370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Cross 16"/>
          <p:cNvSpPr/>
          <p:nvPr/>
        </p:nvSpPr>
        <p:spPr>
          <a:xfrm>
            <a:off x="2334602" y="5550294"/>
            <a:ext cx="224200" cy="227652"/>
          </a:xfrm>
          <a:prstGeom prst="plus">
            <a:avLst>
              <a:gd name="adj" fmla="val 370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Cross 16"/>
          <p:cNvSpPr/>
          <p:nvPr/>
        </p:nvSpPr>
        <p:spPr>
          <a:xfrm>
            <a:off x="3106434" y="5160691"/>
            <a:ext cx="224200" cy="227652"/>
          </a:xfrm>
          <a:prstGeom prst="plus">
            <a:avLst>
              <a:gd name="adj" fmla="val 370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Cross 16"/>
          <p:cNvSpPr/>
          <p:nvPr/>
        </p:nvSpPr>
        <p:spPr>
          <a:xfrm>
            <a:off x="5454015" y="3992246"/>
            <a:ext cx="224200" cy="227652"/>
          </a:xfrm>
          <a:prstGeom prst="plus">
            <a:avLst>
              <a:gd name="adj" fmla="val 370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Straight Connector 17"/>
          <p:cNvCxnSpPr/>
          <p:nvPr/>
        </p:nvCxnSpPr>
        <p:spPr>
          <a:xfrm flipV="1">
            <a:off x="752033" y="3937770"/>
            <a:ext cx="5167325" cy="2578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7" grpId="0" animBg="1"/>
      <p:bldP spid="18" grpId="0" animBg="1"/>
      <p:bldP spid="20" grpId="0" animBg="1"/>
      <p:bldP spid="24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Proportionnalité et représentation graphique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861409"/>
            <a:ext cx="8596668" cy="3880773"/>
          </a:xfrm>
        </p:spPr>
        <p:txBody>
          <a:bodyPr/>
          <a:lstStyle/>
          <a:p>
            <a:r>
              <a:rPr lang="fr-FR" sz="2000" u="sng" dirty="0" smtClean="0"/>
              <a:t>Propriétés: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dirty="0" smtClean="0"/>
              <a:t>On considère </a:t>
            </a:r>
            <a:r>
              <a:rPr lang="fr-FR" b="1" dirty="0" smtClean="0">
                <a:solidFill>
                  <a:schemeClr val="accent1"/>
                </a:solidFill>
              </a:rPr>
              <a:t>deux grandeurs </a:t>
            </a:r>
            <a:br>
              <a:rPr lang="fr-FR" b="1" dirty="0" smtClean="0">
                <a:solidFill>
                  <a:schemeClr val="accent1"/>
                </a:solidFill>
              </a:rPr>
            </a:br>
            <a:r>
              <a:rPr lang="fr-FR" dirty="0" smtClean="0"/>
              <a:t>et on place dans </a:t>
            </a:r>
            <a:r>
              <a:rPr lang="fr-FR" b="1" dirty="0" smtClean="0"/>
              <a:t>un repère d’origine O</a:t>
            </a:r>
            <a:br>
              <a:rPr lang="fr-FR" b="1" dirty="0" smtClean="0"/>
            </a:br>
            <a:r>
              <a:rPr lang="fr-FR" dirty="0" smtClean="0"/>
              <a:t>ayant pour </a:t>
            </a:r>
            <a:r>
              <a:rPr lang="fr-FR" b="1" dirty="0" smtClean="0"/>
              <a:t>abscisses</a:t>
            </a:r>
            <a:r>
              <a:rPr lang="fr-FR" dirty="0" smtClean="0"/>
              <a:t> les valeurs d’une grandeur</a:t>
            </a:r>
            <a:br>
              <a:rPr lang="fr-FR" dirty="0" smtClean="0"/>
            </a:br>
            <a:r>
              <a:rPr lang="fr-FR" dirty="0" smtClean="0"/>
              <a:t>et pour </a:t>
            </a:r>
            <a:r>
              <a:rPr lang="fr-FR" b="1" dirty="0" smtClean="0"/>
              <a:t>ordonnées</a:t>
            </a:r>
            <a:r>
              <a:rPr lang="fr-FR" dirty="0" smtClean="0"/>
              <a:t> les valeurs de l’autre grandeur.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Si </a:t>
            </a:r>
            <a:r>
              <a:rPr lang="fr-FR" b="1" dirty="0" smtClean="0">
                <a:solidFill>
                  <a:srgbClr val="0070C0"/>
                </a:solidFill>
              </a:rPr>
              <a:t>les grandeurs sont proportionnelles</a:t>
            </a:r>
            <a:r>
              <a:rPr lang="fr-FR" b="1" dirty="0" smtClean="0"/>
              <a:t>, </a:t>
            </a:r>
            <a:br>
              <a:rPr lang="fr-FR" b="1" dirty="0" smtClean="0"/>
            </a:br>
            <a:r>
              <a:rPr lang="fr-FR" dirty="0" smtClean="0"/>
              <a:t>alors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les points sont alignés sur une droite passant par l’origine O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sz="2000" u="sng" dirty="0" smtClean="0"/>
              <a:t>Réciproque:</a:t>
            </a:r>
            <a:endParaRPr lang="fr-FR" sz="20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956" y="2537027"/>
            <a:ext cx="3946346" cy="2949374"/>
          </a:xfrm>
          <a:prstGeom prst="rect">
            <a:avLst/>
          </a:prstGeom>
        </p:spPr>
      </p:pic>
      <p:cxnSp>
        <p:nvCxnSpPr>
          <p:cNvPr id="25" name="Straight Connector 17"/>
          <p:cNvCxnSpPr/>
          <p:nvPr/>
        </p:nvCxnSpPr>
        <p:spPr>
          <a:xfrm flipV="1">
            <a:off x="8043863" y="2540000"/>
            <a:ext cx="1404937" cy="28225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7"/>
          <p:cNvCxnSpPr/>
          <p:nvPr/>
        </p:nvCxnSpPr>
        <p:spPr>
          <a:xfrm flipV="1">
            <a:off x="8058883" y="2496457"/>
            <a:ext cx="2870374" cy="28646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7"/>
          <p:cNvCxnSpPr/>
          <p:nvPr/>
        </p:nvCxnSpPr>
        <p:spPr>
          <a:xfrm flipV="1">
            <a:off x="8048625" y="3410857"/>
            <a:ext cx="3838677" cy="1961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à coins arrondis 49"/>
          <p:cNvSpPr/>
          <p:nvPr/>
        </p:nvSpPr>
        <p:spPr>
          <a:xfrm>
            <a:off x="1446287" y="3928609"/>
            <a:ext cx="6649963" cy="316058"/>
          </a:xfrm>
          <a:prstGeom prst="roundRect">
            <a:avLst/>
          </a:prstGeom>
          <a:solidFill>
            <a:srgbClr val="0070C0"/>
          </a:solidFill>
          <a:ln>
            <a:solidFill>
              <a:srgbClr val="90C2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les points sont alignés sur une droite passant par l’origine </a:t>
            </a:r>
            <a:r>
              <a:rPr lang="fr-FR" b="1" dirty="0" smtClean="0"/>
              <a:t>O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7333" y="5341192"/>
            <a:ext cx="180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677333" y="5816307"/>
            <a:ext cx="180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alors,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170527" y="3627626"/>
            <a:ext cx="4021872" cy="344422"/>
          </a:xfrm>
          <a:prstGeom prst="roundRect">
            <a:avLst/>
          </a:prstGeom>
          <a:solidFill>
            <a:srgbClr val="FFFF00"/>
          </a:solidFill>
          <a:ln>
            <a:solidFill>
              <a:srgbClr val="90C2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les grandeurs sont proportionnelles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77298" y="533532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9482546" y="5529524"/>
            <a:ext cx="289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axe des abscisses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6319069" y="2303184"/>
            <a:ext cx="289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axe des ordonnées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51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0306 0.2083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2357 0.3201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50" grpId="0" animBg="1"/>
      <p:bldP spid="50" grpId="1" animBg="1"/>
      <p:bldP spid="12" grpId="0"/>
      <p:bldP spid="51" grpId="0"/>
      <p:bldP spid="3" grpId="0" animBg="1"/>
      <p:bldP spid="3" grpId="1" animBg="1"/>
      <p:bldP spid="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45105" y="1565503"/>
            <a:ext cx="8596668" cy="3880773"/>
          </a:xfrm>
        </p:spPr>
        <p:txBody>
          <a:bodyPr/>
          <a:lstStyle/>
          <a:p>
            <a:r>
              <a:rPr lang="fr-FR" dirty="0" smtClean="0"/>
              <a:t>Déterminer si les tableaux suivants sont des tableaux de proportionnalités.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6562924"/>
                  </p:ext>
                </p:extLst>
              </p:nvPr>
            </p:nvGraphicFramePr>
            <p:xfrm>
              <a:off x="925850" y="2463858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𝟑𝟗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6562924"/>
                  </p:ext>
                </p:extLst>
              </p:nvPr>
            </p:nvGraphicFramePr>
            <p:xfrm>
              <a:off x="925850" y="2463858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49" t="-855" r="-101099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49" t="-855" r="-1099" b="-100855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49" t="-101724" r="-101099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49" t="-101724" r="-1099" b="-17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170096"/>
                  </p:ext>
                </p:extLst>
              </p:nvPr>
            </p:nvGraphicFramePr>
            <p:xfrm>
              <a:off x="925850" y="4623060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𝟓𝟓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170096"/>
                  </p:ext>
                </p:extLst>
              </p:nvPr>
            </p:nvGraphicFramePr>
            <p:xfrm>
              <a:off x="925850" y="4623060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49" t="-855" r="-101099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49" t="-855" r="-1099" b="-101709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49" t="-100855" r="-101099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49" t="-100855" r="-1099" b="-17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170604"/>
                  </p:ext>
                </p:extLst>
              </p:nvPr>
            </p:nvGraphicFramePr>
            <p:xfrm>
              <a:off x="6380861" y="2463858"/>
              <a:ext cx="289314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570"/>
                    <a:gridCol w="144657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170604"/>
                  </p:ext>
                </p:extLst>
              </p:nvPr>
            </p:nvGraphicFramePr>
            <p:xfrm>
              <a:off x="6380861" y="2463858"/>
              <a:ext cx="289314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570"/>
                    <a:gridCol w="1446570"/>
                  </a:tblGrid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0" t="-855" r="-100840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420" t="-855" r="-840" b="-100855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0" t="-101724" r="-100840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420" t="-101724" r="-840" b="-17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9981237"/>
                  </p:ext>
                </p:extLst>
              </p:nvPr>
            </p:nvGraphicFramePr>
            <p:xfrm>
              <a:off x="6380861" y="4623060"/>
              <a:ext cx="2893140" cy="1784604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570"/>
                    <a:gridCol w="1446570"/>
                  </a:tblGrid>
                  <a:tr h="7091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𝟏𝟒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9981237"/>
                  </p:ext>
                </p:extLst>
              </p:nvPr>
            </p:nvGraphicFramePr>
            <p:xfrm>
              <a:off x="6380861" y="4623060"/>
              <a:ext cx="2893140" cy="1784604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570"/>
                    <a:gridCol w="1446570"/>
                  </a:tblGrid>
                  <a:tr h="8915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0" t="-680" r="-100840" b="-10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420" t="-680" r="-840" b="-101361"/>
                          </a:stretch>
                        </a:blipFill>
                      </a:tcPr>
                    </a:tc>
                  </a:tr>
                  <a:tr h="89306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0" t="-100680" r="-100840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420" t="-100680" r="-840" b="-136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71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45105" y="1565503"/>
            <a:ext cx="8596668" cy="3880773"/>
          </a:xfrm>
        </p:spPr>
        <p:txBody>
          <a:bodyPr/>
          <a:lstStyle/>
          <a:p>
            <a:r>
              <a:rPr lang="fr-FR" dirty="0" smtClean="0"/>
              <a:t>Le tableau suivant est-il un tableau de proportionnalité ?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250321"/>
                  </p:ext>
                </p:extLst>
              </p:nvPr>
            </p:nvGraphicFramePr>
            <p:xfrm>
              <a:off x="445105" y="2177152"/>
              <a:ext cx="5404152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00692"/>
                    <a:gridCol w="900692"/>
                    <a:gridCol w="900692"/>
                    <a:gridCol w="900692"/>
                    <a:gridCol w="900692"/>
                    <a:gridCol w="900692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𝟒𝟔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250321"/>
                  </p:ext>
                </p:extLst>
              </p:nvPr>
            </p:nvGraphicFramePr>
            <p:xfrm>
              <a:off x="445105" y="2177152"/>
              <a:ext cx="5404152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00692"/>
                    <a:gridCol w="900692"/>
                    <a:gridCol w="900692"/>
                    <a:gridCol w="900692"/>
                    <a:gridCol w="900692"/>
                    <a:gridCol w="900692"/>
                  </a:tblGrid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51" t="-855" r="-500676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1351" t="-855" r="-400676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1351" t="-855" r="-300676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3401" t="-855" r="-202721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0676" t="-855" r="-101351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0676" t="-855" r="-1351" b="-100855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51" t="-101724" r="-500676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1351" t="-101724" r="-400676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1351" t="-101724" r="-300676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3401" t="-101724" r="-202721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0676" t="-101724" r="-101351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0676" t="-101724" r="-1351" b="-17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141" y="1596561"/>
            <a:ext cx="4964179" cy="4805618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7315200" y="3323772"/>
            <a:ext cx="4673120" cy="2791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 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>
              <a:xfrm>
                <a:off x="445105" y="1565503"/>
                <a:ext cx="8596668" cy="5009468"/>
              </a:xfrm>
            </p:spPr>
            <p:txBody>
              <a:bodyPr>
                <a:normAutofit/>
              </a:bodyPr>
              <a:lstStyle/>
              <a:p>
                <a:r>
                  <a:rPr lang="fr-FR" dirty="0" smtClean="0"/>
                  <a:t>Sur la figure, placer le point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b="1" dirty="0" smtClean="0"/>
              </a:p>
              <a:p>
                <a:r>
                  <a:rPr lang="fr-FR" dirty="0" smtClean="0"/>
                  <a:t>Placer le point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fr-FR" dirty="0" smtClean="0"/>
                  <a:t> d’ordonnée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dirty="0" smtClean="0"/>
                  <a:t> tel que </a:t>
                </a:r>
                <a:br>
                  <a:rPr lang="fr-FR" dirty="0" smtClean="0"/>
                </a:br>
                <a:r>
                  <a:rPr lang="fr-FR" dirty="0" smtClean="0"/>
                  <a:t>les points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fr-FR" dirty="0" smtClean="0"/>
                  <a:t> représentent une situation de proportionnalité.</a:t>
                </a:r>
              </a:p>
              <a:p>
                <a:r>
                  <a:rPr lang="fr-FR" dirty="0" smtClean="0"/>
                  <a:t>Lire les coordonnées du point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fr-FR" dirty="0" smtClean="0"/>
                  <a:t>.</a:t>
                </a:r>
                <a:endParaRPr lang="fr-FR" b="1" dirty="0" smtClean="0"/>
              </a:p>
              <a:p>
                <a:r>
                  <a:rPr lang="fr-FR" dirty="0" smtClean="0"/>
                  <a:t>Vérifier ce résultat par un calcul.</a:t>
                </a:r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r>
                  <a:rPr lang="fr-FR" dirty="0" smtClean="0"/>
                  <a:t>Idem avec le point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dirty="0" smtClean="0"/>
                  <a:t> d’abscisse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105" y="1565503"/>
                <a:ext cx="8596668" cy="5009468"/>
              </a:xfrm>
              <a:blipFill rotWithShape="0">
                <a:blip r:embed="rId2"/>
                <a:stretch>
                  <a:fillRect l="-142" t="-8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949" y="970417"/>
            <a:ext cx="3885313" cy="34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Vitesse moyenne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7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Vitesse moyenne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56610"/>
                <a:ext cx="8596668" cy="1909922"/>
              </a:xfrm>
            </p:spPr>
            <p:txBody>
              <a:bodyPr/>
              <a:lstStyle/>
              <a:p>
                <a:r>
                  <a:rPr lang="fr-FR" sz="2000" u="sng" dirty="0" smtClean="0"/>
                  <a:t>Définition:</a:t>
                </a:r>
              </a:p>
              <a:p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vitesse moyenne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fr-FR" sz="2000" dirty="0" smtClean="0"/>
                  <a:t> d’un mobile qui a parcouru la distance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2000" dirty="0" smtClean="0"/>
                  <a:t> pendant la durée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fr-FR" sz="2000" dirty="0" smtClean="0"/>
                  <a:t> est le quotient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 smtClean="0"/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56610"/>
                <a:ext cx="8596668" cy="1909922"/>
              </a:xfrm>
              <a:blipFill rotWithShape="0">
                <a:blip r:embed="rId2"/>
                <a:stretch>
                  <a:fillRect l="-284" t="-1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930555" y="3240685"/>
                <a:ext cx="1692323" cy="102771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555" y="3240685"/>
                <a:ext cx="1692323" cy="10277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610435" y="5139052"/>
                <a:ext cx="2320120" cy="58477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35" y="5139052"/>
                <a:ext cx="232012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629340" y="4917580"/>
                <a:ext cx="2115404" cy="102771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40" y="4917580"/>
                <a:ext cx="2115404" cy="10277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2243565" y="3707121"/>
            <a:ext cx="2985621" cy="2296401"/>
          </a:xfrm>
          <a:prstGeom prst="arc">
            <a:avLst>
              <a:gd name="adj1" fmla="val 10731231"/>
              <a:gd name="adj2" fmla="val 15948907"/>
            </a:avLst>
          </a:prstGeom>
          <a:ln w="57150">
            <a:solidFill>
              <a:srgbClr val="FFC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>
            <a:off x="2433234" y="5148657"/>
            <a:ext cx="5052448" cy="1521446"/>
          </a:xfrm>
          <a:prstGeom prst="arc">
            <a:avLst>
              <a:gd name="adj1" fmla="val 145506"/>
              <a:gd name="adj2" fmla="val 10608789"/>
            </a:avLst>
          </a:prstGeom>
          <a:ln w="57150">
            <a:solidFill>
              <a:srgbClr val="FFC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>
            <a:off x="4268452" y="3795820"/>
            <a:ext cx="3454327" cy="2296401"/>
          </a:xfrm>
          <a:prstGeom prst="arc">
            <a:avLst>
              <a:gd name="adj1" fmla="val 15344208"/>
              <a:gd name="adj2" fmla="val 21440713"/>
            </a:avLst>
          </a:prstGeom>
          <a:ln w="5715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rc 19"/>
          <p:cNvSpPr/>
          <p:nvPr/>
        </p:nvSpPr>
        <p:spPr>
          <a:xfrm>
            <a:off x="2380463" y="3844020"/>
            <a:ext cx="2985621" cy="2296401"/>
          </a:xfrm>
          <a:prstGeom prst="arc">
            <a:avLst>
              <a:gd name="adj1" fmla="val 10731231"/>
              <a:gd name="adj2" fmla="val 15948907"/>
            </a:avLst>
          </a:prstGeom>
          <a:ln w="5715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rc 23"/>
          <p:cNvSpPr/>
          <p:nvPr/>
        </p:nvSpPr>
        <p:spPr>
          <a:xfrm>
            <a:off x="2667587" y="5184574"/>
            <a:ext cx="5052448" cy="1521446"/>
          </a:xfrm>
          <a:prstGeom prst="arc">
            <a:avLst>
              <a:gd name="adj1" fmla="val 145506"/>
              <a:gd name="adj2" fmla="val 10608789"/>
            </a:avLst>
          </a:prstGeom>
          <a:ln w="5715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7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11" grpId="0" animBg="1"/>
      <p:bldP spid="12" grpId="0" animBg="1"/>
      <p:bldP spid="7" grpId="0" animBg="1"/>
      <p:bldP spid="7" grpId="1" animBg="1"/>
      <p:bldP spid="16" grpId="0" animBg="1"/>
      <p:bldP spid="16" grpId="1" animBg="1"/>
      <p:bldP spid="17" grpId="0" animBg="1"/>
      <p:bldP spid="20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Vitesse moyenne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10"/>
            <a:ext cx="9715674" cy="1909922"/>
          </a:xfrm>
        </p:spPr>
        <p:txBody>
          <a:bodyPr/>
          <a:lstStyle/>
          <a:p>
            <a:r>
              <a:rPr lang="fr-FR" sz="2000" u="sng" dirty="0" smtClean="0"/>
              <a:t>Exemple:</a:t>
            </a:r>
          </a:p>
          <a:p>
            <a:r>
              <a:rPr lang="fr-FR" dirty="0" smtClean="0"/>
              <a:t>Calculer la vitesse moyenne d’un escargot ayant effectué 15 mètres en  3 heures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394579" y="3385825"/>
                <a:ext cx="1692323" cy="102771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579" y="3385825"/>
                <a:ext cx="1692323" cy="10277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à coins arrondis 4"/>
          <p:cNvSpPr/>
          <p:nvPr/>
        </p:nvSpPr>
        <p:spPr>
          <a:xfrm>
            <a:off x="6646462" y="1942913"/>
            <a:ext cx="1364774" cy="4230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15 mètres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300949" y="1942912"/>
            <a:ext cx="1262765" cy="4230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3 heures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0182 0.22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23333 0.3048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5" grpId="0" animBg="1"/>
      <p:bldP spid="5" grpId="1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Vitesse moyenne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10"/>
            <a:ext cx="9715674" cy="1909922"/>
          </a:xfrm>
        </p:spPr>
        <p:txBody>
          <a:bodyPr/>
          <a:lstStyle/>
          <a:p>
            <a:r>
              <a:rPr lang="fr-FR" sz="2000" u="sng" dirty="0" smtClean="0"/>
              <a:t>Exemple:</a:t>
            </a:r>
          </a:p>
          <a:p>
            <a:r>
              <a:rPr lang="fr-FR" dirty="0" smtClean="0"/>
              <a:t>Calculer la vitesse moyenne d’écriture de Mathilde,</a:t>
            </a:r>
          </a:p>
          <a:p>
            <a:pPr marL="0" indent="0">
              <a:buNone/>
            </a:pPr>
            <a:r>
              <a:rPr lang="fr-FR" dirty="0"/>
              <a:t>q</a:t>
            </a:r>
            <a:r>
              <a:rPr lang="fr-FR" dirty="0" smtClean="0"/>
              <a:t>ui écrit  15 lignes  en  1minutes et 12 secondes.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394579" y="3385825"/>
                <a:ext cx="1692323" cy="102771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579" y="3385825"/>
                <a:ext cx="1692323" cy="10277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à coins arrondis 4"/>
          <p:cNvSpPr/>
          <p:nvPr/>
        </p:nvSpPr>
        <p:spPr>
          <a:xfrm>
            <a:off x="1419369" y="2365993"/>
            <a:ext cx="1160057" cy="4230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15 lignes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991970" y="2365993"/>
            <a:ext cx="2740090" cy="4230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1 min 12 sec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0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33529 0.153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0742 0.243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5" grpId="0" animBg="1"/>
      <p:bldP spid="5" grpId="1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12: Proportionnalité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Vitesse moyenne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56610"/>
                <a:ext cx="8596668" cy="1909922"/>
              </a:xfrm>
            </p:spPr>
            <p:txBody>
              <a:bodyPr/>
              <a:lstStyle/>
              <a:p>
                <a:r>
                  <a:rPr lang="fr-FR" sz="2000" u="sng" dirty="0" smtClean="0"/>
                  <a:t>Exemple:</a:t>
                </a:r>
              </a:p>
              <a:p>
                <a:r>
                  <a:rPr lang="fr-FR" sz="2000" b="1" dirty="0" smtClean="0">
                    <a:solidFill>
                      <a:srgbClr val="0070C0"/>
                    </a:solidFill>
                  </a:rPr>
                  <a:t>Augustin </a:t>
                </a:r>
                <a:r>
                  <a:rPr lang="fr-FR" sz="2000" dirty="0" smtClean="0"/>
                  <a:t>effectue en vélo un trajet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en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m:rPr>
                        <m:sty m:val="p"/>
                      </m:rP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r>
                  <a:rPr lang="fr-FR" sz="2000" dirty="0" smtClean="0"/>
                  <a:t>Quelle a été sa vitesse moyenne ?</a:t>
                </a:r>
                <a:endParaRPr lang="fr-FR" dirty="0" smtClean="0"/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56610"/>
                <a:ext cx="8596668" cy="1909922"/>
              </a:xfrm>
              <a:blipFill rotWithShape="0">
                <a:blip r:embed="rId3"/>
                <a:stretch>
                  <a:fillRect l="-284" t="-1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3275547" y="5805714"/>
            <a:ext cx="0" cy="528703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17371" y="6406487"/>
            <a:ext cx="92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Départ</a:t>
            </a:r>
            <a:endParaRPr lang="fr-FR" b="1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9108317" y="3831772"/>
            <a:ext cx="0" cy="528703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699243" y="4413542"/>
            <a:ext cx="114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Arrivée</a:t>
            </a:r>
            <a:endParaRPr lang="fr-FR" b="1" dirty="0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3275547" y="3831772"/>
            <a:ext cx="5827620" cy="1973944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 rot="20373677">
            <a:off x="5486380" y="4999341"/>
            <a:ext cx="107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30km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26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Vitesse moyenne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142567" y="1576210"/>
                <a:ext cx="10237702" cy="1909922"/>
              </a:xfrm>
            </p:spPr>
            <p:txBody>
              <a:bodyPr/>
              <a:lstStyle/>
              <a:p>
                <a:r>
                  <a:rPr lang="fr-FR" sz="2000" u="sng" dirty="0" smtClean="0"/>
                  <a:t>Exemple:</a:t>
                </a:r>
              </a:p>
              <a:p>
                <a:r>
                  <a:rPr lang="fr-FR" sz="2000" b="1" dirty="0" err="1" smtClean="0">
                    <a:solidFill>
                      <a:srgbClr val="0070C0"/>
                    </a:solidFill>
                  </a:rPr>
                  <a:t>Dominic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a effectué le même trajet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𝟑𝟗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fr-FR" sz="2000" dirty="0" smtClean="0"/>
                  <a:t> à une vitesse moyenne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𝟏𝟏𝟎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r>
                  <a:rPr lang="fr-FR" sz="2000" dirty="0" smtClean="0"/>
                  <a:t>Calculer la durée du parcours ?</a:t>
                </a:r>
                <a:endParaRPr lang="fr-FR" dirty="0" smtClean="0"/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567" y="1576210"/>
                <a:ext cx="10237702" cy="1909922"/>
              </a:xfrm>
              <a:blipFill rotWithShape="0">
                <a:blip r:embed="rId3"/>
                <a:stretch>
                  <a:fillRect l="-238" t="-22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3275547" y="5805714"/>
            <a:ext cx="0" cy="528703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17371" y="6406487"/>
            <a:ext cx="92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Départ</a:t>
            </a:r>
            <a:endParaRPr lang="fr-FR" b="1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9108317" y="3831772"/>
            <a:ext cx="0" cy="528703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699243" y="4413542"/>
            <a:ext cx="114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Arrivée</a:t>
            </a:r>
            <a:endParaRPr lang="fr-FR" b="1" dirty="0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3275547" y="3831772"/>
            <a:ext cx="5827620" cy="1973944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 rot="20373677">
            <a:off x="5486380" y="4999341"/>
            <a:ext cx="107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39km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26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46 page 142: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0" y="1270000"/>
            <a:ext cx="4801808" cy="33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Agrandissement/Réduction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10"/>
            <a:ext cx="8596668" cy="1909922"/>
          </a:xfrm>
        </p:spPr>
        <p:txBody>
          <a:bodyPr/>
          <a:lstStyle/>
          <a:p>
            <a:r>
              <a:rPr lang="fr-FR" sz="2000" u="sng" dirty="0" smtClean="0"/>
              <a:t>Définition:</a:t>
            </a:r>
          </a:p>
          <a:p>
            <a:r>
              <a:rPr lang="fr-FR" dirty="0" smtClean="0"/>
              <a:t>On dit qu’un objet est un </a:t>
            </a:r>
            <a:r>
              <a:rPr lang="fr-FR" b="1" dirty="0" smtClean="0">
                <a:solidFill>
                  <a:srgbClr val="0070C0"/>
                </a:solidFill>
              </a:rPr>
              <a:t>agrandissement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ou une </a:t>
            </a:r>
            <a:r>
              <a:rPr lang="fr-FR" b="1" dirty="0" smtClean="0">
                <a:solidFill>
                  <a:srgbClr val="FF0000"/>
                </a:solidFill>
              </a:rPr>
              <a:t>réduction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d’un autre objet lorsque leurs longueurs sont proportionnelles. </a:t>
            </a:r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61" y="3300491"/>
            <a:ext cx="2528888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3931838"/>
            <a:ext cx="1266194" cy="126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95" y="4204794"/>
            <a:ext cx="694753" cy="69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Agrandissement/Réduction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8596668" cy="484987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Propriétés:</a:t>
            </a:r>
          </a:p>
          <a:p>
            <a:r>
              <a:rPr lang="fr-FR" dirty="0" smtClean="0"/>
              <a:t>Si le </a:t>
            </a:r>
            <a:r>
              <a:rPr lang="fr-FR" b="1" dirty="0" smtClean="0">
                <a:solidFill>
                  <a:schemeClr val="tx1"/>
                </a:solidFill>
              </a:rPr>
              <a:t>coefficient de proportionnalité </a:t>
            </a:r>
            <a:r>
              <a:rPr lang="fr-FR" dirty="0" smtClean="0"/>
              <a:t>entre les longueurs de deux objet est </a:t>
            </a:r>
            <a:r>
              <a:rPr lang="fr-FR" b="1" dirty="0" smtClean="0">
                <a:solidFill>
                  <a:srgbClr val="00B050"/>
                </a:solidFill>
              </a:rPr>
              <a:t>strictement supérieur à 1</a:t>
            </a:r>
            <a:r>
              <a:rPr lang="fr-FR" dirty="0" smtClean="0"/>
              <a:t>, alors c’est </a:t>
            </a:r>
            <a:r>
              <a:rPr lang="fr-FR" b="1" dirty="0" smtClean="0">
                <a:solidFill>
                  <a:srgbClr val="0070C0"/>
                </a:solidFill>
              </a:rPr>
              <a:t>un coefficient d’agrandissement</a:t>
            </a:r>
            <a:r>
              <a:rPr lang="fr-FR" dirty="0" smtClean="0"/>
              <a:t>.</a:t>
            </a:r>
          </a:p>
          <a:p>
            <a:r>
              <a:rPr lang="fr-FR" dirty="0"/>
              <a:t>Si le </a:t>
            </a:r>
            <a:r>
              <a:rPr lang="fr-FR" b="1" dirty="0">
                <a:solidFill>
                  <a:schemeClr val="tx1"/>
                </a:solidFill>
              </a:rPr>
              <a:t>coefficient de proportionnalité </a:t>
            </a:r>
            <a:r>
              <a:rPr lang="fr-FR" dirty="0"/>
              <a:t>entre les longueurs de deux objet est </a:t>
            </a:r>
            <a:r>
              <a:rPr lang="fr-FR" b="1" dirty="0">
                <a:solidFill>
                  <a:srgbClr val="FFC000"/>
                </a:solidFill>
              </a:rPr>
              <a:t>strictement </a:t>
            </a:r>
            <a:r>
              <a:rPr lang="fr-FR" b="1" dirty="0" smtClean="0">
                <a:solidFill>
                  <a:srgbClr val="FFC000"/>
                </a:solidFill>
              </a:rPr>
              <a:t>inférieur à </a:t>
            </a:r>
            <a:r>
              <a:rPr lang="fr-FR" b="1" dirty="0">
                <a:solidFill>
                  <a:srgbClr val="FFC000"/>
                </a:solidFill>
              </a:rPr>
              <a:t>1</a:t>
            </a:r>
            <a:r>
              <a:rPr lang="fr-FR" dirty="0"/>
              <a:t>, alors c’est </a:t>
            </a:r>
            <a:r>
              <a:rPr lang="fr-FR" b="1" dirty="0">
                <a:solidFill>
                  <a:srgbClr val="FF0000"/>
                </a:solidFill>
              </a:rPr>
              <a:t>un coefficient </a:t>
            </a:r>
            <a:r>
              <a:rPr lang="fr-FR" b="1" dirty="0" smtClean="0">
                <a:solidFill>
                  <a:srgbClr val="FF0000"/>
                </a:solidFill>
              </a:rPr>
              <a:t>de réduction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p:sp>
        <p:nvSpPr>
          <p:cNvPr id="3" name="Triangle isocèle 2"/>
          <p:cNvSpPr/>
          <p:nvPr/>
        </p:nvSpPr>
        <p:spPr>
          <a:xfrm>
            <a:off x="4081501" y="3503876"/>
            <a:ext cx="1446663" cy="955343"/>
          </a:xfrm>
          <a:prstGeom prst="triangle">
            <a:avLst>
              <a:gd name="adj" fmla="val 18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/>
          <p:cNvSpPr/>
          <p:nvPr/>
        </p:nvSpPr>
        <p:spPr>
          <a:xfrm>
            <a:off x="1222287" y="4459219"/>
            <a:ext cx="2672269" cy="1764705"/>
          </a:xfrm>
          <a:prstGeom prst="triangle">
            <a:avLst>
              <a:gd name="adj" fmla="val 1886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>
            <a:off x="7028597" y="5209327"/>
            <a:ext cx="792391" cy="523277"/>
          </a:xfrm>
          <a:prstGeom prst="triangle">
            <a:avLst>
              <a:gd name="adj" fmla="val 188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4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Agrandissement/Réduction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8596668" cy="484987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</a:t>
            </a:r>
            <a:r>
              <a:rPr lang="fr-FR" sz="2000" u="sng" dirty="0"/>
              <a:t>s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1" y="2592056"/>
            <a:ext cx="1581150" cy="31527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008" y="3490896"/>
            <a:ext cx="679593" cy="13550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058" y="1289148"/>
            <a:ext cx="2685143" cy="53541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22" y="3439929"/>
            <a:ext cx="2685143" cy="14570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158" y="2661875"/>
            <a:ext cx="624786" cy="30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Agrandissement/Réduction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8596668" cy="484987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Propriétés: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0070C0"/>
                </a:solidFill>
              </a:rPr>
              <a:t>agrandissement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et les </a:t>
            </a:r>
            <a:r>
              <a:rPr lang="fr-FR" b="1" dirty="0" smtClean="0">
                <a:solidFill>
                  <a:srgbClr val="FF0000"/>
                </a:solidFill>
              </a:rPr>
              <a:t>réductions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conservent les angles.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p:sp>
        <p:nvSpPr>
          <p:cNvPr id="3" name="Triangle isocèle 2"/>
          <p:cNvSpPr/>
          <p:nvPr/>
        </p:nvSpPr>
        <p:spPr>
          <a:xfrm>
            <a:off x="3650947" y="3486272"/>
            <a:ext cx="2307771" cy="1364343"/>
          </a:xfrm>
          <a:prstGeom prst="triangle">
            <a:avLst>
              <a:gd name="adj" fmla="val 72642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>
            <a:off x="7048111" y="2300418"/>
            <a:ext cx="952669" cy="563213"/>
          </a:xfrm>
          <a:prstGeom prst="triangle">
            <a:avLst>
              <a:gd name="adj" fmla="val 7264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>
            <a:off x="6453840" y="2729996"/>
            <a:ext cx="4511905" cy="2667417"/>
          </a:xfrm>
          <a:prstGeom prst="triangle">
            <a:avLst>
              <a:gd name="adj" fmla="val 726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>
            <a:off x="677334" y="2698124"/>
            <a:ext cx="2307771" cy="3343237"/>
          </a:xfrm>
          <a:prstGeom prst="triangle">
            <a:avLst>
              <a:gd name="adj" fmla="val 72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>
            <a:off x="3650946" y="5813259"/>
            <a:ext cx="2307771" cy="456205"/>
          </a:xfrm>
          <a:prstGeom prst="triangle">
            <a:avLst>
              <a:gd name="adj" fmla="val 726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2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54 page 143: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631"/>
            <a:ext cx="5755732" cy="389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626726" cy="3880773"/>
          </a:xfrm>
        </p:spPr>
        <p:txBody>
          <a:bodyPr/>
          <a:lstStyle/>
          <a:p>
            <a:r>
              <a:rPr lang="fr-FR" sz="2800" dirty="0" smtClean="0"/>
              <a:t>Question 1:</a:t>
            </a:r>
            <a:br>
              <a:rPr lang="fr-FR" sz="2800" dirty="0" smtClean="0"/>
            </a:br>
            <a:r>
              <a:rPr lang="fr-FR" sz="2800" dirty="0" smtClean="0"/>
              <a:t>Si le tableau est un tableau de proportionnalité,</a:t>
            </a:r>
            <a:br>
              <a:rPr lang="fr-FR" sz="2800" dirty="0" smtClean="0"/>
            </a:br>
            <a:r>
              <a:rPr lang="fr-FR" sz="2800" dirty="0" smtClean="0"/>
              <a:t>alors x vérifie l’égalité… </a:t>
            </a:r>
            <a:endParaRPr lang="fr-FR" sz="1600" b="1" dirty="0" smtClean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04455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𝟒𝟓𝟎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𝟐𝟕𝟎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𝟐𝟕𝟎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04455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8301485"/>
                  </p:ext>
                </p:extLst>
              </p:nvPr>
            </p:nvGraphicFramePr>
            <p:xfrm>
              <a:off x="6279994" y="927388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8301485"/>
                  </p:ext>
                </p:extLst>
              </p:nvPr>
            </p:nvGraphicFramePr>
            <p:xfrm>
              <a:off x="6279994" y="927388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9" t="-855" r="-100549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1105" t="-855" r="-1105" b="-100855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9" t="-101724" r="-100549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1105" t="-101724" r="-1105" b="-17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58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1600" b="1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6834584"/>
                  </p:ext>
                </p:extLst>
              </p:nvPr>
            </p:nvGraphicFramePr>
            <p:xfrm>
              <a:off x="1146003" y="3480178"/>
              <a:ext cx="9622080" cy="21241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776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46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𝟔𝟎𝟎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𝟐𝟓𝟎𝟎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𝒌𝒎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𝒎𝒊𝒏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6834584"/>
                  </p:ext>
                </p:extLst>
              </p:nvPr>
            </p:nvGraphicFramePr>
            <p:xfrm>
              <a:off x="1146003" y="3480178"/>
              <a:ext cx="9622080" cy="21241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776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4647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31734" r="-300506" b="-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31734" r="-200506" b="-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31734" r="-100506" b="-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1003420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sz="2800" dirty="0" smtClean="0"/>
                  <a:t>Sur une réduction de facteur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un segment mesure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800" dirty="0" smtClean="0"/>
                  <a:t>.</a:t>
                </a:r>
                <a:br>
                  <a:rPr lang="fr-FR" sz="2800" dirty="0" smtClean="0"/>
                </a:br>
                <a:r>
                  <a:rPr lang="fr-FR" sz="2800" dirty="0" smtClean="0"/>
                  <a:t>La longueur initiale du segment est…</a:t>
                </a:r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10034209" cy="3880773"/>
              </a:xfrm>
              <a:blipFill rotWithShape="0">
                <a:blip r:embed="rId2"/>
                <a:stretch>
                  <a:fillRect l="-729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350386"/>
                  </p:ext>
                </p:extLst>
              </p:nvPr>
            </p:nvGraphicFramePr>
            <p:xfrm>
              <a:off x="1100727" y="4100975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350386"/>
                  </p:ext>
                </p:extLst>
              </p:nvPr>
            </p:nvGraphicFramePr>
            <p:xfrm>
              <a:off x="1100727" y="4100975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0294" r="-300721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000" t="-60294" r="-200000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481" t="-60294" r="-100481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800" dirty="0" smtClean="0"/>
              <a:t>Une réduction conserve…</a:t>
            </a:r>
            <a:endParaRPr lang="fr-FR" sz="1600" dirty="0" smtClean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5068852"/>
                  </p:ext>
                </p:extLst>
              </p:nvPr>
            </p:nvGraphicFramePr>
            <p:xfrm>
              <a:off x="1146001" y="3938695"/>
              <a:ext cx="1020893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52234"/>
                    <a:gridCol w="2552234"/>
                    <a:gridCol w="2552234"/>
                    <a:gridCol w="2552234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𝒍𝒆𝒔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𝒂𝒏𝒈𝒍𝒆𝒔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𝒍𝒆𝒔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𝒍𝒐𝒏𝒈𝒖𝒆𝒖𝒓𝒔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𝒍𝒆𝒔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𝒂𝒊𝒓𝒆𝒔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𝒍𝒆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𝒑𝒐𝒓𝒕𝒆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𝒎𝒐𝒏𝒏𝒂𝒊𝒆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5068852"/>
                  </p:ext>
                </p:extLst>
              </p:nvPr>
            </p:nvGraphicFramePr>
            <p:xfrm>
              <a:off x="1146001" y="3938695"/>
              <a:ext cx="1020893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52234"/>
                    <a:gridCol w="2552234"/>
                    <a:gridCol w="2552234"/>
                    <a:gridCol w="255223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39" t="-61029" r="-300477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39" t="-61029" r="-200477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239" t="-61029" r="-100477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239" t="-61029" r="-477" b="-14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1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91" y="1503494"/>
            <a:ext cx="10513180" cy="3880773"/>
          </a:xfrm>
        </p:spPr>
        <p:txBody>
          <a:bodyPr/>
          <a:lstStyle/>
          <a:p>
            <a:r>
              <a:rPr lang="fr-FR" sz="2800" dirty="0" smtClean="0"/>
              <a:t>Question 5: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fr-FR" sz="2400" dirty="0" smtClean="0"/>
              <a:t>Un </a:t>
            </a:r>
            <a:r>
              <a:rPr lang="fr-FR" sz="2400" b="1" dirty="0" smtClean="0">
                <a:solidFill>
                  <a:srgbClr val="FF0000"/>
                </a:solidFill>
              </a:rPr>
              <a:t>train</a:t>
            </a:r>
            <a:r>
              <a:rPr lang="fr-FR" sz="2400" dirty="0" smtClean="0"/>
              <a:t> part de Lyon vers Paris a 12h00 en roulant à 200km/h</a:t>
            </a:r>
            <a:br>
              <a:rPr lang="fr-FR" sz="2400" dirty="0" smtClean="0"/>
            </a:br>
            <a:r>
              <a:rPr lang="fr-FR" sz="2400" dirty="0" smtClean="0"/>
              <a:t>Un second </a:t>
            </a:r>
            <a:r>
              <a:rPr lang="fr-FR" sz="2400" b="1" dirty="0" smtClean="0">
                <a:solidFill>
                  <a:srgbClr val="0070C0"/>
                </a:solidFill>
              </a:rPr>
              <a:t>train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part de Paris vers Lyon a 12h45 en roulant à 210 km/h.</a:t>
            </a:r>
            <a:br>
              <a:rPr lang="fr-FR" sz="2400" dirty="0" smtClean="0"/>
            </a:br>
            <a:r>
              <a:rPr lang="fr-FR" sz="2400" dirty="0" smtClean="0"/>
              <a:t>Lorsqu’ils se croisent lequel est le plus proche de Lyon ?</a:t>
            </a:r>
            <a:endParaRPr lang="fr-FR" sz="16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845563"/>
                  </p:ext>
                </p:extLst>
              </p:nvPr>
            </p:nvGraphicFramePr>
            <p:xfrm>
              <a:off x="677335" y="4173740"/>
              <a:ext cx="10636660" cy="1249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659165"/>
                    <a:gridCol w="2659165"/>
                    <a:gridCol w="2659165"/>
                    <a:gridCol w="2659165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1er train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0" noProof="0" dirty="0" smtClean="0">
                              <a:solidFill>
                                <a:srgbClr val="00B050"/>
                              </a:solidFill>
                              <a:latin typeface="+mj-lt"/>
                            </a:rPr>
                            <a:t>Trop compliqué</a:t>
                          </a:r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2ème train</a:t>
                          </a:r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rgbClr val="FFC000"/>
                                    </a:solidFill>
                                  </a:rPr>
                                  <m:t>Les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rgbClr val="FFC000"/>
                                    </a:solidFill>
                                  </a:rPr>
                                  <m:t>deux</m:t>
                                </m:r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845563"/>
                  </p:ext>
                </p:extLst>
              </p:nvPr>
            </p:nvGraphicFramePr>
            <p:xfrm>
              <a:off x="677335" y="4173740"/>
              <a:ext cx="10636660" cy="1249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659165"/>
                    <a:gridCol w="2659165"/>
                    <a:gridCol w="2659165"/>
                    <a:gridCol w="2659165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1er train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0" noProof="0" dirty="0" smtClean="0">
                              <a:solidFill>
                                <a:srgbClr val="00B050"/>
                              </a:solidFill>
                              <a:latin typeface="+mj-lt"/>
                            </a:rPr>
                            <a:t>Trop compliqué</a:t>
                          </a:r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2ème train</a:t>
                          </a:r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459" t="-62595" r="-688" b="-152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559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 </a:t>
            </a:r>
            <a:r>
              <a:rPr lang="fr-FR" dirty="0" err="1" smtClean="0"/>
              <a:t>Labomep</a:t>
            </a:r>
            <a:r>
              <a:rPr lang="fr-FR" dirty="0" smtClean="0"/>
              <a:t> pour mardi 24 mai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77334" y="1364777"/>
            <a:ext cx="8439370" cy="4676586"/>
          </a:xfrm>
        </p:spPr>
        <p:txBody>
          <a:bodyPr/>
          <a:lstStyle/>
          <a:p>
            <a:r>
              <a:rPr lang="fr-FR" smtClean="0"/>
              <a:t>www.labomep.net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187408"/>
            <a:ext cx="6839855" cy="21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C’est fini…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6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800" dirty="0" smtClean="0"/>
                  <a:t>Pour faire un gâteau, il faut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2800" dirty="0" smtClean="0"/>
                  <a:t> œufs et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fr-FR" sz="2800" dirty="0" smtClean="0"/>
                  <a:t> de farine</a:t>
                </a:r>
                <a:br>
                  <a:rPr lang="fr-FR" sz="2800" dirty="0" smtClean="0"/>
                </a:br>
                <a:r>
                  <a:rPr lang="fr-FR" sz="2800" dirty="0" smtClean="0"/>
                  <a:t>Pour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2800" dirty="0" smtClean="0"/>
                  <a:t> gâteaux il faut…</a:t>
                </a: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79306"/>
              </p:ext>
            </p:extLst>
          </p:nvPr>
        </p:nvGraphicFramePr>
        <p:xfrm>
          <a:off x="1146003" y="3938695"/>
          <a:ext cx="9608432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80g de farine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240g</a:t>
                      </a:r>
                      <a:r>
                        <a:rPr lang="fr-FR" sz="2400" b="1" baseline="0" dirty="0" smtClean="0">
                          <a:solidFill>
                            <a:srgbClr val="00B050"/>
                          </a:solidFill>
                        </a:rPr>
                        <a:t> de farine</a:t>
                      </a:r>
                      <a:endParaRPr lang="fr-FR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300g</a:t>
                      </a:r>
                      <a:r>
                        <a:rPr lang="fr-FR" sz="2400" b="1" baseline="0" dirty="0" smtClean="0">
                          <a:solidFill>
                            <a:srgbClr val="0070C0"/>
                          </a:solidFill>
                        </a:rPr>
                        <a:t> de farine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Aucune de ces propositions</a:t>
                      </a:r>
                      <a:endParaRPr lang="fr-FR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800" dirty="0"/>
                  <a:t>Si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2800" dirty="0" smtClean="0"/>
                  <a:t> œufs coutent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800" dirty="0" smtClean="0"/>
                  <a:t>€, combien coutent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fr-FR" sz="2800" dirty="0" smtClean="0"/>
                  <a:t> œufs</a:t>
                </a:r>
                <a:endParaRPr lang="fr-FR" sz="1600" b="1" dirty="0"/>
              </a:p>
              <a:p>
                <a:pPr lvl="2"/>
                <a:endParaRPr lang="fr-FR" sz="18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4537891"/>
                  </p:ext>
                </p:extLst>
              </p:nvPr>
            </p:nvGraphicFramePr>
            <p:xfrm>
              <a:off x="1146003" y="3480178"/>
              <a:ext cx="9622080" cy="13442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3822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70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4537891"/>
                  </p:ext>
                </p:extLst>
              </p:nvPr>
            </p:nvGraphicFramePr>
            <p:xfrm>
              <a:off x="1146003" y="3480178"/>
              <a:ext cx="9622080" cy="13442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700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56849" r="-300506" b="-11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56849" r="-200506" b="-11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56849" r="-100506" b="-11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9094464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800" dirty="0" smtClean="0"/>
                  <a:t>Un magasin affiche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fr-FR" sz="2800" dirty="0" smtClean="0"/>
                  <a:t> les </a:t>
                </a:r>
                <a:r>
                  <a:rPr lang="fr-FR" sz="2800" b="1" dirty="0" smtClean="0">
                    <a:solidFill>
                      <a:srgbClr val="0070C0"/>
                    </a:solidFill>
                  </a:rPr>
                  <a:t>4</a:t>
                </a:r>
                <a:r>
                  <a:rPr lang="fr-FR" sz="2800" dirty="0" smtClean="0"/>
                  <a:t> œufs,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fr-FR" sz="2800" dirty="0" smtClean="0"/>
                  <a:t> les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fr-FR" sz="2800" dirty="0" smtClean="0"/>
                  <a:t>.</a:t>
                </a:r>
                <a:br>
                  <a:rPr lang="fr-FR" sz="2800" dirty="0" smtClean="0"/>
                </a:br>
                <a:r>
                  <a:rPr lang="fr-FR" sz="2800" dirty="0" smtClean="0"/>
                  <a:t>Quel est le prix d’un œuf ?</a:t>
                </a:r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9094464" cy="3880773"/>
              </a:xfrm>
              <a:blipFill rotWithShape="0">
                <a:blip r:embed="rId2"/>
                <a:stretch>
                  <a:fillRect l="-804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741506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oMath>
                          </a14:m>
                          <a:r>
                            <a:rPr lang="fr-FR" sz="2400" b="1" dirty="0" smtClean="0">
                              <a:solidFill>
                                <a:srgbClr val="FF0000"/>
                              </a:solidFill>
                            </a:rPr>
                            <a:t>€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741506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1029" r="-3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1029" r="-2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1029" r="-1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800" dirty="0" smtClean="0"/>
              <a:t>Laquelle de ces situations est une situation de proportionnalité… </a:t>
            </a:r>
            <a:endParaRPr lang="fr-FR" sz="1600" dirty="0" smtClean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6506"/>
              </p:ext>
            </p:extLst>
          </p:nvPr>
        </p:nvGraphicFramePr>
        <p:xfrm>
          <a:off x="1146001" y="3938695"/>
          <a:ext cx="9321832" cy="2072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0458"/>
                <a:gridCol w="2330458"/>
                <a:gridCol w="2330458"/>
                <a:gridCol w="2330458"/>
              </a:tblGrid>
              <a:tr h="373998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A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B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C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D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Un magazine mensuel</a:t>
                      </a:r>
                      <a:r>
                        <a:rPr lang="fr-FR" sz="2000" b="1" i="0" baseline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coute 7€, et l’abonnement annuel 50€.</a:t>
                      </a:r>
                      <a:endParaRPr lang="fr-FR" sz="20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5€</a:t>
                      </a:r>
                      <a:r>
                        <a:rPr lang="fr-FR" sz="2000" b="1" i="0" baseline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 l’entrée,</a:t>
                      </a:r>
                      <a:br>
                        <a:rPr lang="fr-FR" sz="2000" b="1" i="0" baseline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</a:br>
                      <a:r>
                        <a:rPr lang="fr-FR" sz="2000" b="1" i="0" baseline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la cinquième place offerte.</a:t>
                      </a:r>
                      <a:endParaRPr lang="fr-FR" sz="20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kern="120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1€ l′abonnement annuel, puis 1euro la séance.</a:t>
                      </a:r>
                      <a:endParaRPr lang="fr-FR" sz="2000" b="1" noProof="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kern="1200" noProof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4€ le menu, 12€</a:t>
                      </a:r>
                      <a:r>
                        <a:rPr lang="fr-FR" sz="2000" b="1" i="0" kern="1200" baseline="0" noProof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les trois menus.</a:t>
                      </a:r>
                      <a:endParaRPr lang="fr-FR" sz="2400" b="1" noProof="0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noProof="0" dirty="0" smtClean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989" y="4792649"/>
            <a:ext cx="232828" cy="2032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751" y="5095068"/>
            <a:ext cx="232828" cy="2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800" dirty="0" smtClean="0"/>
                  <a:t>Quelles sont les coordonnées</a:t>
                </a:r>
                <a:br>
                  <a:rPr lang="fr-FR" sz="2800" dirty="0" smtClean="0"/>
                </a:br>
                <a:r>
                  <a:rPr lang="fr-FR" sz="2800" dirty="0" smtClean="0"/>
                  <a:t>du point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800" dirty="0" smtClean="0"/>
                  <a:t> ?</a:t>
                </a:r>
                <a:endParaRPr lang="fr-FR" sz="16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4786025"/>
                  </p:ext>
                </p:extLst>
              </p:nvPr>
            </p:nvGraphicFramePr>
            <p:xfrm>
              <a:off x="1146001" y="3938695"/>
              <a:ext cx="93218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𝟎𝟔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𝟐𝟖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𝟕𝟐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𝟎𝟐</m:t>
                                </m:r>
                              </m:oMath>
                            </m:oMathPara>
                          </a14:m>
                          <a:endParaRPr lang="fr-FR" sz="20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4786025"/>
                  </p:ext>
                </p:extLst>
              </p:nvPr>
            </p:nvGraphicFramePr>
            <p:xfrm>
              <a:off x="1146001" y="3938695"/>
              <a:ext cx="93218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1" t="-112000" r="-300261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1" t="-112000" r="-200261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85" t="-112000" r="-100785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000" t="-112000" r="-522" b="-2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787" y="682873"/>
            <a:ext cx="3557113" cy="3140728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Proportionnalité et produit en croix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56609"/>
                <a:ext cx="8596668" cy="3880773"/>
              </a:xfrm>
            </p:spPr>
            <p:txBody>
              <a:bodyPr/>
              <a:lstStyle/>
              <a:p>
                <a:r>
                  <a:rPr lang="fr-FR" sz="2000" u="sng" dirty="0" smtClean="0"/>
                  <a:t>Propriétés:</a:t>
                </a:r>
                <a:r>
                  <a:rPr lang="fr-FR" sz="2000" u="sng" dirty="0"/>
                  <a:t/>
                </a:r>
                <a:br>
                  <a:rPr lang="fr-FR" sz="2000" u="sng" dirty="0"/>
                </a:b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et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désignant des nombres relatifs </a:t>
                </a:r>
                <a:r>
                  <a:rPr lang="fr-FR" dirty="0" smtClean="0"/>
                  <a:t>quelconques</a:t>
                </a:r>
              </a:p>
              <a:p>
                <a:endParaRPr lang="fr-FR" dirty="0"/>
              </a:p>
              <a:p>
                <a:r>
                  <a:rPr lang="fr-FR" dirty="0" smtClean="0"/>
                  <a:t>Si ce tableau est un tableau de proportionnalité,</a:t>
                </a:r>
                <a:br>
                  <a:rPr lang="fr-FR" dirty="0" smtClean="0"/>
                </a:br>
                <a:r>
                  <a:rPr lang="fr-FR" dirty="0" smtClean="0"/>
                  <a:t>alors,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fr-FR" sz="2400" dirty="0" smtClean="0"/>
              </a:p>
              <a:p>
                <a:endParaRPr lang="fr-FR" sz="2400" dirty="0"/>
              </a:p>
              <a:p>
                <a:r>
                  <a:rPr lang="fr-FR" dirty="0" smtClean="0"/>
                  <a:t>Si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fr-FR" dirty="0" smtClean="0"/>
                  <a:t>alors, ce tableau est un tableau de proportionnalité</a:t>
                </a:r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56609"/>
                <a:ext cx="8596668" cy="3880773"/>
              </a:xfrm>
              <a:blipFill rotWithShape="0">
                <a:blip r:embed="rId2"/>
                <a:stretch>
                  <a:fillRect l="-284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972819"/>
                  </p:ext>
                </p:extLst>
              </p:nvPr>
            </p:nvGraphicFramePr>
            <p:xfrm>
              <a:off x="7485763" y="3056464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972819"/>
                  </p:ext>
                </p:extLst>
              </p:nvPr>
            </p:nvGraphicFramePr>
            <p:xfrm>
              <a:off x="7485763" y="3056464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9" t="-855" r="-101099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49" t="-855" r="-1099" b="-101709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9" t="-100855" r="-101099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49" t="-100855" r="-1099" b="-17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5170"/>
              </p:ext>
            </p:extLst>
          </p:nvPr>
        </p:nvGraphicFramePr>
        <p:xfrm>
          <a:off x="7485763" y="4891679"/>
          <a:ext cx="2209800" cy="14183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709151">
                <a:tc>
                  <a:txBody>
                    <a:bodyPr/>
                    <a:lstStyle/>
                    <a:p>
                      <a:pPr algn="r"/>
                      <a:endParaRPr lang="fr-F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51">
                <a:tc>
                  <a:txBody>
                    <a:bodyPr/>
                    <a:lstStyle/>
                    <a:p>
                      <a:pPr algn="r"/>
                      <a:endParaRPr lang="fr-F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4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756</Words>
  <Application>Microsoft Office PowerPoint</Application>
  <PresentationFormat>Grand écran</PresentationFormat>
  <Paragraphs>294</Paragraphs>
  <Slides>35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Trebuchet MS</vt:lpstr>
      <vt:lpstr>Wingdings 3</vt:lpstr>
      <vt:lpstr>Facet</vt:lpstr>
      <vt:lpstr>Quatrième 4 Chapitre 12:  Proportionnalité</vt:lpstr>
      <vt:lpstr>Chapitre 12: Proportionnalité</vt:lpstr>
      <vt:lpstr>Calcul mental ( Plickers )</vt:lpstr>
      <vt:lpstr>Calcul mental ( rappels )</vt:lpstr>
      <vt:lpstr>Calcul mental ( rappels )</vt:lpstr>
      <vt:lpstr>Calcul mental ( rappels )</vt:lpstr>
      <vt:lpstr>Calcul mental ( rappels )</vt:lpstr>
      <vt:lpstr>Calcul mental ( rappels )</vt:lpstr>
      <vt:lpstr>I. Proportionnalité et produit en croix</vt:lpstr>
      <vt:lpstr>I. Proportionnalité et produit en croix</vt:lpstr>
      <vt:lpstr>II. Proportionnalité et représentation graphique</vt:lpstr>
      <vt:lpstr>II. Proportionnalité et représentation graphique</vt:lpstr>
      <vt:lpstr>Exercice 1:</vt:lpstr>
      <vt:lpstr>Exercice 2</vt:lpstr>
      <vt:lpstr>Exercice 3</vt:lpstr>
      <vt:lpstr>III. Vitesse moyenne</vt:lpstr>
      <vt:lpstr>III. Vitesse moyenne</vt:lpstr>
      <vt:lpstr>III. Vitesse moyenne</vt:lpstr>
      <vt:lpstr>III. Vitesse moyenne</vt:lpstr>
      <vt:lpstr>III. Vitesse moyenne</vt:lpstr>
      <vt:lpstr>III. Vitesse moyenne</vt:lpstr>
      <vt:lpstr>Exercice 46 page 142:</vt:lpstr>
      <vt:lpstr>IV. Agrandissement/Réduction</vt:lpstr>
      <vt:lpstr>IV. Agrandissement/Réduction</vt:lpstr>
      <vt:lpstr>IV. Agrandissement/Réduction</vt:lpstr>
      <vt:lpstr>IV. Agrandissement/Réduction</vt:lpstr>
      <vt:lpstr>Exercice 54 page 143: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DM Labomep pour mardi 24 mai</vt:lpstr>
      <vt:lpstr>C’est fini…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Seconde</dc:title>
  <dc:creator>Jean-Louis FELT</dc:creator>
  <cp:lastModifiedBy>Jean-Louis FELT</cp:lastModifiedBy>
  <cp:revision>752</cp:revision>
  <dcterms:created xsi:type="dcterms:W3CDTF">2015-08-30T19:31:28Z</dcterms:created>
  <dcterms:modified xsi:type="dcterms:W3CDTF">2016-05-26T12:23:14Z</dcterms:modified>
</cp:coreProperties>
</file>