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333" r:id="rId3"/>
    <p:sldId id="409" r:id="rId4"/>
    <p:sldId id="381" r:id="rId5"/>
    <p:sldId id="382" r:id="rId6"/>
    <p:sldId id="383" r:id="rId7"/>
    <p:sldId id="384" r:id="rId8"/>
    <p:sldId id="438" r:id="rId9"/>
    <p:sldId id="440" r:id="rId10"/>
    <p:sldId id="474" r:id="rId11"/>
    <p:sldId id="475" r:id="rId12"/>
    <p:sldId id="476" r:id="rId13"/>
    <p:sldId id="367" r:id="rId14"/>
    <p:sldId id="483" r:id="rId15"/>
    <p:sldId id="484" r:id="rId16"/>
    <p:sldId id="485" r:id="rId17"/>
    <p:sldId id="489" r:id="rId18"/>
    <p:sldId id="448" r:id="rId19"/>
    <p:sldId id="477" r:id="rId20"/>
    <p:sldId id="490" r:id="rId21"/>
    <p:sldId id="491" r:id="rId22"/>
    <p:sldId id="479" r:id="rId23"/>
    <p:sldId id="478" r:id="rId24"/>
    <p:sldId id="449" r:id="rId25"/>
    <p:sldId id="486" r:id="rId26"/>
    <p:sldId id="480" r:id="rId27"/>
    <p:sldId id="481" r:id="rId28"/>
    <p:sldId id="487" r:id="rId29"/>
    <p:sldId id="488" r:id="rId30"/>
    <p:sldId id="492" r:id="rId31"/>
    <p:sldId id="466" r:id="rId32"/>
    <p:sldId id="467" r:id="rId33"/>
    <p:sldId id="468" r:id="rId34"/>
    <p:sldId id="469" r:id="rId35"/>
    <p:sldId id="482" r:id="rId36"/>
    <p:sldId id="471" r:id="rId37"/>
    <p:sldId id="473" r:id="rId38"/>
    <p:sldId id="445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1CA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62657" autoAdjust="0"/>
  </p:normalViewPr>
  <p:slideViewPr>
    <p:cSldViewPr snapToGrid="0">
      <p:cViewPr>
        <p:scale>
          <a:sx n="50" d="100"/>
          <a:sy n="50" d="100"/>
        </p:scale>
        <p:origin x="1524" y="-108"/>
      </p:cViewPr>
      <p:guideLst/>
    </p:cSldViewPr>
  </p:slideViewPr>
  <p:outlineViewPr>
    <p:cViewPr>
      <p:scale>
        <a:sx n="33" d="100"/>
        <a:sy n="33" d="100"/>
      </p:scale>
      <p:origin x="0" y="-1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46D73-94A2-48D6-99B7-3721B1CD3CCC}" type="datetimeFigureOut">
              <a:rPr lang="fr-FR" smtClean="0"/>
              <a:t>18/04/2016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4C1E6-B42A-4325-8E9C-7CCE222440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43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4C1E6-B42A-4325-8E9C-7CCE2224403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298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4C1E6-B42A-4325-8E9C-7CCE22244033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223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4C1E6-B42A-4325-8E9C-7CCE22244033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597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4C1E6-B42A-4325-8E9C-7CCE2224403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92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4C1E6-B42A-4325-8E9C-7CCE2224403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542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4C1E6-B42A-4325-8E9C-7CCE2224403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21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4C1E6-B42A-4325-8E9C-7CCE2224403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803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4C1E6-B42A-4325-8E9C-7CCE2224403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276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4C1E6-B42A-4325-8E9C-7CCE2224403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591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4C1E6-B42A-4325-8E9C-7CCE22244033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363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4C1E6-B42A-4325-8E9C-7CCE22244033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80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C7FA-C457-4527-AE54-7DA697A8466A}" type="datetime1">
              <a:rPr lang="fr-FR" smtClean="0"/>
              <a:t>18/04/2016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07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6801-2BA8-4BB2-87A7-5C413DF18391}" type="datetime1">
              <a:rPr lang="fr-FR" smtClean="0"/>
              <a:t>18/04/2016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77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A9FA-9FDD-4AAC-BBB6-C9B1535D8120}" type="datetime1">
              <a:rPr lang="fr-FR" smtClean="0"/>
              <a:t>18/04/2016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6660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F100-96A5-49E6-9F7A-946D898955DF}" type="datetime1">
              <a:rPr lang="fr-FR" smtClean="0"/>
              <a:t>18/04/2016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450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C2E9-B4C2-4E39-8883-DB3B2C9BDBCF}" type="datetime1">
              <a:rPr lang="fr-FR" smtClean="0"/>
              <a:t>18/04/2016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5931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49F3-4414-454F-8BB0-545963B48103}" type="datetime1">
              <a:rPr lang="fr-FR" smtClean="0"/>
              <a:t>18/04/2016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065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0047-CAFE-46F6-A4A2-2EF8B0FE56DB}" type="datetime1">
              <a:rPr lang="fr-FR" smtClean="0"/>
              <a:t>18/04/2016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849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7603-75DB-47E9-AED6-49D5B1267AD1}" type="datetime1">
              <a:rPr lang="fr-FR" smtClean="0"/>
              <a:t>18/04/2016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72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EDF1-9D17-46A7-9E2F-60C6705D4A57}" type="datetime1">
              <a:rPr lang="fr-FR" smtClean="0"/>
              <a:t>18/04/2016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70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7B7E-FAD2-429A-B0FD-958248524640}" type="datetime1">
              <a:rPr lang="fr-FR" smtClean="0"/>
              <a:t>18/04/2016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23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3A67-43E1-4694-9236-CB8B10754035}" type="datetime1">
              <a:rPr lang="fr-FR" smtClean="0"/>
              <a:t>18/04/2016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91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9205-1F7A-46C7-8662-BE4D5C00A436}" type="datetime1">
              <a:rPr lang="fr-FR" smtClean="0"/>
              <a:t>18/04/2016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98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2E2B-01BC-4A4B-95DA-E1591EB79188}" type="datetime1">
              <a:rPr lang="fr-FR" smtClean="0"/>
              <a:t>18/04/2016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38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E819-14A1-4562-86DF-3D9447991DD2}" type="datetime1">
              <a:rPr lang="fr-FR" smtClean="0"/>
              <a:t>18/04/2016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99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A883-FF7B-4E5A-9FE7-A504E2F168BE}" type="datetime1">
              <a:rPr lang="fr-FR" smtClean="0"/>
              <a:t>18/04/2016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00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A436-AFBB-464E-9059-745E45C3A166}" type="datetime1">
              <a:rPr lang="fr-FR" smtClean="0"/>
              <a:t>18/04/2016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0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4F88D-65A7-49D4-AF9F-B8F7EFCAB33C}" type="datetime1">
              <a:rPr lang="fr-FR" smtClean="0"/>
              <a:t>18/04/2016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76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5" Type="http://schemas.openxmlformats.org/officeDocument/2006/relationships/image" Target="../media/image57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Quatrième 4</a:t>
            </a:r>
            <a:r>
              <a:rPr lang="fr-FR" dirty="0"/>
              <a:t/>
            </a:r>
            <a:br>
              <a:rPr lang="fr-FR" dirty="0"/>
            </a:br>
            <a:r>
              <a:rPr lang="fr-FR" sz="3600" dirty="0"/>
              <a:t>Chapitre </a:t>
            </a:r>
            <a:r>
              <a:rPr lang="fr-FR" sz="3600" dirty="0" smtClean="0"/>
              <a:t>10: </a:t>
            </a:r>
            <a:br>
              <a:rPr lang="fr-FR" sz="3600" dirty="0" smtClean="0"/>
            </a:br>
            <a:r>
              <a:rPr lang="fr-FR" sz="3600" dirty="0" smtClean="0"/>
              <a:t>Distances, Tangentes </a:t>
            </a:r>
            <a:br>
              <a:rPr lang="fr-FR" sz="3600" dirty="0" smtClean="0"/>
            </a:br>
            <a:r>
              <a:rPr lang="fr-FR" sz="3600" dirty="0" smtClean="0"/>
              <a:t>Bissectrices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1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Distance d’un point à une droite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1478199"/>
                <a:ext cx="9230941" cy="4928288"/>
              </a:xfrm>
            </p:spPr>
            <p:txBody>
              <a:bodyPr>
                <a:normAutofit/>
              </a:bodyPr>
              <a:lstStyle/>
              <a:p>
                <a:r>
                  <a:rPr lang="fr-FR" sz="2400" dirty="0" smtClean="0"/>
                  <a:t>Définition</a:t>
                </a:r>
              </a:p>
              <a:p>
                <a:r>
                  <a:rPr lang="fr-FR" sz="2000" dirty="0" smtClean="0"/>
                  <a:t>Soit une </a:t>
                </a:r>
                <a:r>
                  <a:rPr lang="fr-FR" sz="2000" b="1" dirty="0" smtClean="0">
                    <a:solidFill>
                      <a:srgbClr val="FFC000"/>
                    </a:solidFill>
                  </a:rPr>
                  <a:t>droite (d)</a:t>
                </a:r>
                <a:r>
                  <a:rPr lang="fr-FR" sz="2000" dirty="0" smtClean="0"/>
                  <a:t> et un 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point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dirty="0" smtClean="0"/>
                  <a:t> n’appartenant pas à la </a:t>
                </a:r>
                <a:r>
                  <a:rPr lang="fr-FR" sz="2000" b="1" dirty="0" smtClean="0">
                    <a:solidFill>
                      <a:srgbClr val="FFC000"/>
                    </a:solidFill>
                  </a:rPr>
                  <a:t>droite (d)</a:t>
                </a:r>
                <a:r>
                  <a:rPr lang="fr-FR" sz="2000" dirty="0" smtClean="0"/>
                  <a:t>.</a:t>
                </a:r>
                <a:br>
                  <a:rPr lang="fr-FR" sz="2000" dirty="0" smtClean="0"/>
                </a:br>
                <a:r>
                  <a:rPr lang="fr-FR" sz="2000" dirty="0" smtClean="0"/>
                  <a:t>Le point de la </a:t>
                </a:r>
                <a:r>
                  <a:rPr lang="fr-FR" sz="2000" b="1" dirty="0" smtClean="0">
                    <a:solidFill>
                      <a:srgbClr val="FFC000"/>
                    </a:solidFill>
                  </a:rPr>
                  <a:t>droite (d)</a:t>
                </a:r>
                <a:r>
                  <a:rPr lang="fr-FR" sz="2000" dirty="0" smtClean="0"/>
                  <a:t> le plus proche du 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point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dirty="0" smtClean="0"/>
                  <a:t> est le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point</a:t>
                </a: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fr-FR" sz="2000" dirty="0" smtClean="0"/>
                  <a:t>, </a:t>
                </a:r>
                <a:br>
                  <a:rPr lang="fr-FR" sz="2000" dirty="0" smtClean="0"/>
                </a:br>
                <a:r>
                  <a:rPr lang="fr-FR" sz="2000" b="1" dirty="0" smtClean="0">
                    <a:solidFill>
                      <a:srgbClr val="00B050"/>
                    </a:solidFill>
                  </a:rPr>
                  <a:t>pied de la perpendiculaire </a:t>
                </a:r>
                <a:r>
                  <a:rPr lang="fr-FR" sz="2000" dirty="0" smtClean="0"/>
                  <a:t>à la </a:t>
                </a:r>
                <a:r>
                  <a:rPr lang="fr-FR" sz="2000" b="1" dirty="0" smtClean="0">
                    <a:solidFill>
                      <a:srgbClr val="FFC000"/>
                    </a:solidFill>
                  </a:rPr>
                  <a:t>droite (d) </a:t>
                </a:r>
                <a:r>
                  <a:rPr lang="fr-FR" sz="2000" dirty="0" smtClean="0"/>
                  <a:t>passant par le point A.</a:t>
                </a:r>
                <a:br>
                  <a:rPr lang="fr-FR" sz="2000" dirty="0" smtClean="0"/>
                </a:br>
                <a:r>
                  <a:rPr lang="fr-FR" sz="2000" dirty="0" smtClean="0"/>
                  <a:t>La </a:t>
                </a:r>
                <a:r>
                  <a:rPr lang="fr-FR" sz="2000" b="1" dirty="0" smtClean="0"/>
                  <a:t>distance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𝑨𝑯</m:t>
                    </m:r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est appelée la distance du 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point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dirty="0" smtClean="0"/>
                  <a:t> à la </a:t>
                </a:r>
                <a:r>
                  <a:rPr lang="fr-FR" sz="2000" b="1" dirty="0" smtClean="0">
                    <a:solidFill>
                      <a:srgbClr val="FFC000"/>
                    </a:solidFill>
                  </a:rPr>
                  <a:t>droite (d)</a:t>
                </a:r>
                <a:r>
                  <a:rPr lang="fr-FR" sz="2000" dirty="0" smtClean="0"/>
                  <a:t>.</a:t>
                </a:r>
              </a:p>
              <a:p>
                <a:endParaRPr lang="fr-FR" sz="2400" dirty="0" smtClean="0">
                  <a:solidFill>
                    <a:srgbClr val="FFC000"/>
                  </a:solidFill>
                </a:endParaRPr>
              </a:p>
              <a:p>
                <a:endParaRPr lang="fr-FR" sz="24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478199"/>
                <a:ext cx="9230941" cy="4928288"/>
              </a:xfrm>
              <a:blipFill rotWithShape="0">
                <a:blip r:embed="rId2"/>
                <a:stretch>
                  <a:fillRect l="-528" t="-9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10</a:t>
            </a:fld>
            <a:endParaRPr lang="fr-FR"/>
          </a:p>
        </p:txBody>
      </p:sp>
      <p:cxnSp>
        <p:nvCxnSpPr>
          <p:cNvPr id="15" name="Straight Arrow Connector 13"/>
          <p:cNvCxnSpPr/>
          <p:nvPr/>
        </p:nvCxnSpPr>
        <p:spPr>
          <a:xfrm>
            <a:off x="0" y="3325421"/>
            <a:ext cx="7331538" cy="3470836"/>
          </a:xfrm>
          <a:prstGeom prst="straightConnector1">
            <a:avLst/>
          </a:prstGeom>
          <a:ln w="5715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us 15"/>
          <p:cNvSpPr/>
          <p:nvPr/>
        </p:nvSpPr>
        <p:spPr>
          <a:xfrm>
            <a:off x="6516108" y="4025142"/>
            <a:ext cx="286603" cy="286603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 rot="1459045">
            <a:off x="5570613" y="5763636"/>
            <a:ext cx="250148" cy="2376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7"/>
              <p:cNvSpPr txBox="1"/>
              <p:nvPr/>
            </p:nvSpPr>
            <p:spPr>
              <a:xfrm>
                <a:off x="6738929" y="3755048"/>
                <a:ext cx="4913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929" y="3755048"/>
                <a:ext cx="491319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12945" y="6126920"/>
                <a:ext cx="4913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945" y="6126920"/>
                <a:ext cx="491319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7"/>
              <p:cNvSpPr txBox="1"/>
              <p:nvPr/>
            </p:nvSpPr>
            <p:spPr>
              <a:xfrm>
                <a:off x="236658" y="3713833"/>
                <a:ext cx="4913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58" y="3713833"/>
                <a:ext cx="491319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1250" r="-40000"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droit 20"/>
          <p:cNvCxnSpPr/>
          <p:nvPr/>
        </p:nvCxnSpPr>
        <p:spPr>
          <a:xfrm flipH="1">
            <a:off x="5404513" y="3325421"/>
            <a:ext cx="1637733" cy="3470836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7"/>
              <p:cNvSpPr txBox="1"/>
              <p:nvPr/>
            </p:nvSpPr>
            <p:spPr>
              <a:xfrm>
                <a:off x="3573013" y="5261010"/>
                <a:ext cx="4913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fr-FR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2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013" y="5261010"/>
                <a:ext cx="491319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Plus 22"/>
          <p:cNvSpPr/>
          <p:nvPr/>
        </p:nvSpPr>
        <p:spPr>
          <a:xfrm>
            <a:off x="3777729" y="5012522"/>
            <a:ext cx="286603" cy="286603"/>
          </a:xfrm>
          <a:prstGeom prst="mathPlus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/>
          <p:cNvCxnSpPr/>
          <p:nvPr/>
        </p:nvCxnSpPr>
        <p:spPr>
          <a:xfrm flipH="1">
            <a:off x="3924300" y="4171950"/>
            <a:ext cx="2733676" cy="996950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7719579" y="4670425"/>
                <a:ext cx="1930400" cy="461665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𝑨𝑯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 &lt; 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𝑨𝑴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579" y="4670425"/>
                <a:ext cx="1930400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94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  <p:bldP spid="17" grpId="0"/>
      <p:bldP spid="18" grpId="0"/>
      <p:bldP spid="19" grpId="0"/>
      <p:bldP spid="22" grpId="0"/>
      <p:bldP spid="2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1478199"/>
                <a:ext cx="10181167" cy="4928288"/>
              </a:xfrm>
            </p:spPr>
            <p:txBody>
              <a:bodyPr>
                <a:normAutofit/>
              </a:bodyPr>
              <a:lstStyle/>
              <a:p>
                <a:r>
                  <a:rPr lang="fr-FR" sz="2000" dirty="0" smtClean="0"/>
                  <a:t>Définition</a:t>
                </a:r>
              </a:p>
              <a:p>
                <a:r>
                  <a:rPr lang="fr-FR" sz="2000" dirty="0" smtClean="0"/>
                  <a:t>Soit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C un cercle de centre O</a:t>
                </a:r>
                <a:r>
                  <a:rPr lang="fr-FR" sz="2000" dirty="0" smtClean="0"/>
                  <a:t>, et un </a:t>
                </a:r>
                <a:r>
                  <a:rPr lang="fr-FR" sz="2000" b="1" dirty="0" smtClean="0">
                    <a:solidFill>
                      <a:srgbClr val="FFC000"/>
                    </a:solidFill>
                  </a:rPr>
                  <a:t>point H</a:t>
                </a:r>
                <a:r>
                  <a:rPr lang="fr-FR" sz="2000" dirty="0" smtClean="0">
                    <a:solidFill>
                      <a:srgbClr val="FFC000"/>
                    </a:solidFill>
                  </a:rPr>
                  <a:t> </a:t>
                </a:r>
                <a:r>
                  <a:rPr lang="fr-FR" sz="2000" dirty="0" smtClean="0"/>
                  <a:t>appartenant au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cercle C</a:t>
                </a:r>
                <a:r>
                  <a:rPr lang="fr-FR" sz="2000" dirty="0" smtClean="0"/>
                  <a:t>.</a:t>
                </a:r>
              </a:p>
              <a:p>
                <a:pPr marL="0" indent="0">
                  <a:buNone/>
                </a:pPr>
                <a:r>
                  <a:rPr lang="fr-FR" sz="2000" dirty="0" smtClean="0"/>
                  <a:t>La 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tangente en H au cercle </a:t>
                </a:r>
                <a:r>
                  <a:rPr lang="fr-FR" sz="2000" dirty="0" smtClean="0"/>
                  <a:t>C est la droite (d) passant par le </a:t>
                </a:r>
                <a:r>
                  <a:rPr lang="fr-FR" sz="2000" b="1" dirty="0" smtClean="0">
                    <a:solidFill>
                      <a:srgbClr val="FFC000"/>
                    </a:solidFill>
                  </a:rPr>
                  <a:t>point H </a:t>
                </a:r>
                <a:r>
                  <a:rPr lang="fr-FR" sz="2000" dirty="0" smtClean="0"/>
                  <a:t>et perpendiculaire à la droite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𝑶𝑯</m:t>
                    </m:r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dirty="0" smtClean="0"/>
                  <a:t>.</a:t>
                </a:r>
                <a:endParaRPr lang="fr-FR" dirty="0" smtClean="0"/>
              </a:p>
              <a:p>
                <a:endParaRPr lang="fr-FR" sz="2400" dirty="0" smtClean="0">
                  <a:solidFill>
                    <a:srgbClr val="FFC000"/>
                  </a:solidFill>
                </a:endParaRPr>
              </a:p>
              <a:p>
                <a:endParaRPr lang="fr-FR" sz="24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478199"/>
                <a:ext cx="10181167" cy="4928288"/>
              </a:xfrm>
              <a:blipFill rotWithShape="0">
                <a:blip r:embed="rId2"/>
                <a:stretch>
                  <a:fillRect l="-599" t="-7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lus 15"/>
          <p:cNvSpPr/>
          <p:nvPr/>
        </p:nvSpPr>
        <p:spPr>
          <a:xfrm>
            <a:off x="4392254" y="3842322"/>
            <a:ext cx="286603" cy="286603"/>
          </a:xfrm>
          <a:prstGeom prst="mathPlu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2416125" y="3618765"/>
            <a:ext cx="2476500" cy="24765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Tangente à un cercle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11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7"/>
              <p:cNvSpPr txBox="1"/>
              <p:nvPr/>
            </p:nvSpPr>
            <p:spPr>
              <a:xfrm>
                <a:off x="4289895" y="3300267"/>
                <a:ext cx="4913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FR" sz="24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7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895" y="3300267"/>
                <a:ext cx="491319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droit 20"/>
          <p:cNvCxnSpPr/>
          <p:nvPr/>
        </p:nvCxnSpPr>
        <p:spPr>
          <a:xfrm>
            <a:off x="3531643" y="3073400"/>
            <a:ext cx="3758157" cy="3333087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7"/>
              <p:cNvSpPr txBox="1"/>
              <p:nvPr/>
            </p:nvSpPr>
            <p:spPr>
              <a:xfrm>
                <a:off x="3081268" y="4708613"/>
                <a:ext cx="4913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268" y="4708613"/>
                <a:ext cx="491319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Plus 22"/>
          <p:cNvSpPr/>
          <p:nvPr/>
        </p:nvSpPr>
        <p:spPr>
          <a:xfrm>
            <a:off x="3531643" y="4713713"/>
            <a:ext cx="286603" cy="286603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/>
          <p:cNvCxnSpPr/>
          <p:nvPr/>
        </p:nvCxnSpPr>
        <p:spPr>
          <a:xfrm flipH="1">
            <a:off x="1974793" y="2822037"/>
            <a:ext cx="3686905" cy="3783352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 rot="2450045">
            <a:off x="4382414" y="4033885"/>
            <a:ext cx="333512" cy="323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17"/>
              <p:cNvSpPr txBox="1"/>
              <p:nvPr/>
            </p:nvSpPr>
            <p:spPr>
              <a:xfrm>
                <a:off x="6552822" y="6143724"/>
                <a:ext cx="4913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822" y="6143724"/>
                <a:ext cx="491319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1111" r="-38272"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56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17" grpId="0"/>
      <p:bldP spid="22" grpId="0"/>
      <p:bldP spid="23" grpId="0" animBg="1"/>
      <p:bldP spid="40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3" y="1478199"/>
            <a:ext cx="10181167" cy="4928288"/>
          </a:xfrm>
        </p:spPr>
        <p:txBody>
          <a:bodyPr>
            <a:normAutofit/>
          </a:bodyPr>
          <a:lstStyle/>
          <a:p>
            <a:r>
              <a:rPr lang="fr-FR" sz="2000" dirty="0" smtClean="0"/>
              <a:t>Propriété</a:t>
            </a:r>
          </a:p>
          <a:p>
            <a:r>
              <a:rPr lang="fr-FR" sz="2000" dirty="0" smtClean="0"/>
              <a:t>Un </a:t>
            </a:r>
            <a:r>
              <a:rPr lang="fr-FR" sz="2000" b="1" dirty="0" smtClean="0">
                <a:solidFill>
                  <a:srgbClr val="0070C0"/>
                </a:solidFill>
              </a:rPr>
              <a:t>cercle C</a:t>
            </a:r>
            <a:r>
              <a:rPr lang="fr-FR" sz="2000" dirty="0" smtClean="0"/>
              <a:t> et la </a:t>
            </a:r>
            <a:r>
              <a:rPr lang="fr-FR" sz="2000" b="1" dirty="0" smtClean="0">
                <a:solidFill>
                  <a:srgbClr val="FF0000"/>
                </a:solidFill>
              </a:rPr>
              <a:t>tangente (d)</a:t>
            </a:r>
            <a:r>
              <a:rPr lang="fr-FR" sz="2000" dirty="0" smtClean="0"/>
              <a:t> en un </a:t>
            </a:r>
            <a:r>
              <a:rPr lang="fr-FR" sz="2000" b="1" dirty="0" smtClean="0">
                <a:solidFill>
                  <a:srgbClr val="FFC000"/>
                </a:solidFill>
              </a:rPr>
              <a:t>point H </a:t>
            </a:r>
            <a:r>
              <a:rPr lang="fr-FR" sz="2000" dirty="0" smtClean="0"/>
              <a:t>de ce cercle ont un seul point </a:t>
            </a:r>
            <a:br>
              <a:rPr lang="fr-FR" sz="2000" dirty="0" smtClean="0"/>
            </a:br>
            <a:r>
              <a:rPr lang="fr-FR" sz="2000" dirty="0" smtClean="0"/>
              <a:t>d’ intersection: le </a:t>
            </a:r>
            <a:r>
              <a:rPr lang="fr-FR" sz="2000" b="1" dirty="0" smtClean="0">
                <a:solidFill>
                  <a:srgbClr val="FFC000"/>
                </a:solidFill>
              </a:rPr>
              <a:t>point H</a:t>
            </a:r>
            <a:r>
              <a:rPr lang="fr-FR" sz="2000" dirty="0" smtClean="0"/>
              <a:t>.</a:t>
            </a:r>
          </a:p>
          <a:p>
            <a:r>
              <a:rPr lang="fr-FR" sz="2000" dirty="0" smtClean="0"/>
              <a:t>Le </a:t>
            </a:r>
            <a:r>
              <a:rPr lang="fr-FR" sz="2000" b="1" dirty="0" smtClean="0">
                <a:solidFill>
                  <a:srgbClr val="FFC000"/>
                </a:solidFill>
              </a:rPr>
              <a:t>point H</a:t>
            </a:r>
            <a:r>
              <a:rPr lang="fr-FR" sz="2000" dirty="0" smtClean="0"/>
              <a:t> est appel</a:t>
            </a:r>
            <a:r>
              <a:rPr lang="en-US" sz="2000" dirty="0" smtClean="0"/>
              <a:t>é</a:t>
            </a:r>
            <a:r>
              <a:rPr lang="fr-FR" sz="2000" dirty="0" smtClean="0"/>
              <a:t> point de contact du cercle C et de la </a:t>
            </a:r>
            <a:r>
              <a:rPr lang="fr-FR" sz="2000" b="1" dirty="0" smtClean="0">
                <a:solidFill>
                  <a:srgbClr val="FF0000"/>
                </a:solidFill>
              </a:rPr>
              <a:t>tangente (d).</a:t>
            </a:r>
            <a:endParaRPr lang="fr-FR" dirty="0" smtClean="0"/>
          </a:p>
          <a:p>
            <a:endParaRPr lang="fr-FR" sz="2400" dirty="0" smtClean="0">
              <a:solidFill>
                <a:srgbClr val="FFC000"/>
              </a:solidFill>
            </a:endParaRPr>
          </a:p>
          <a:p>
            <a:endParaRPr lang="fr-FR" sz="2400" dirty="0"/>
          </a:p>
        </p:txBody>
      </p:sp>
      <p:sp>
        <p:nvSpPr>
          <p:cNvPr id="16" name="Plus 15"/>
          <p:cNvSpPr/>
          <p:nvPr/>
        </p:nvSpPr>
        <p:spPr>
          <a:xfrm>
            <a:off x="4392254" y="4070922"/>
            <a:ext cx="286603" cy="286603"/>
          </a:xfrm>
          <a:prstGeom prst="mathPlu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2416125" y="3847365"/>
            <a:ext cx="2476500" cy="24765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Tangente à un cercle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7"/>
              <p:cNvSpPr txBox="1"/>
              <p:nvPr/>
            </p:nvSpPr>
            <p:spPr>
              <a:xfrm>
                <a:off x="4289895" y="3528867"/>
                <a:ext cx="4913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FR" sz="24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7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895" y="3528867"/>
                <a:ext cx="491319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droit 20"/>
          <p:cNvCxnSpPr/>
          <p:nvPr/>
        </p:nvCxnSpPr>
        <p:spPr>
          <a:xfrm>
            <a:off x="3531643" y="3302000"/>
            <a:ext cx="3758157" cy="3333087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7"/>
              <p:cNvSpPr txBox="1"/>
              <p:nvPr/>
            </p:nvSpPr>
            <p:spPr>
              <a:xfrm>
                <a:off x="3081268" y="4937213"/>
                <a:ext cx="4913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268" y="4937213"/>
                <a:ext cx="491319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Plus 22"/>
          <p:cNvSpPr/>
          <p:nvPr/>
        </p:nvSpPr>
        <p:spPr>
          <a:xfrm>
            <a:off x="3531643" y="4942313"/>
            <a:ext cx="286603" cy="286603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/>
          <p:cNvCxnSpPr/>
          <p:nvPr/>
        </p:nvCxnSpPr>
        <p:spPr>
          <a:xfrm flipH="1">
            <a:off x="2416125" y="3528867"/>
            <a:ext cx="2778175" cy="2877620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17"/>
              <p:cNvSpPr txBox="1"/>
              <p:nvPr/>
            </p:nvSpPr>
            <p:spPr>
              <a:xfrm>
                <a:off x="6552822" y="5652722"/>
                <a:ext cx="4913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822" y="5652722"/>
                <a:ext cx="491319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1111" r="-38272"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 rot="2450045">
            <a:off x="4382414" y="4287885"/>
            <a:ext cx="333512" cy="323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2549006" y="3416300"/>
            <a:ext cx="3758157" cy="3333087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289895" y="3073400"/>
            <a:ext cx="3758157" cy="3333087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12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17" grpId="0"/>
      <p:bldP spid="22" grpId="0"/>
      <p:bldP spid="23" grpId="0" animBg="1"/>
      <p:bldP spid="25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94714" cy="1320800"/>
          </a:xfrm>
        </p:spPr>
        <p:txBody>
          <a:bodyPr/>
          <a:lstStyle/>
          <a:p>
            <a:r>
              <a:rPr lang="fr-FR" dirty="0" smtClean="0"/>
              <a:t>Exercice 20 page 250</a:t>
            </a:r>
            <a:endParaRPr lang="fr-F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13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011" y="1393078"/>
            <a:ext cx="8116729" cy="464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94714" cy="1320800"/>
          </a:xfrm>
        </p:spPr>
        <p:txBody>
          <a:bodyPr/>
          <a:lstStyle/>
          <a:p>
            <a:r>
              <a:rPr lang="fr-FR" dirty="0" smtClean="0"/>
              <a:t>Exercice 19 page 250</a:t>
            </a:r>
            <a:endParaRPr lang="fr-F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14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176" y="759725"/>
            <a:ext cx="5901402" cy="2079009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928048" y="5022376"/>
            <a:ext cx="3507475" cy="27296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336140" y="5145206"/>
                <a:ext cx="9194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40" y="5145206"/>
                <a:ext cx="919454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4075627" y="5145205"/>
                <a:ext cx="9194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627" y="5145205"/>
                <a:ext cx="91945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eur droit 9"/>
          <p:cNvCxnSpPr/>
          <p:nvPr/>
        </p:nvCxnSpPr>
        <p:spPr>
          <a:xfrm flipV="1">
            <a:off x="928048" y="2647668"/>
            <a:ext cx="2614564" cy="2402006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2924918" y="2126439"/>
                <a:ext cx="9194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918" y="2126439"/>
                <a:ext cx="919454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eur droit 16"/>
          <p:cNvCxnSpPr/>
          <p:nvPr/>
        </p:nvCxnSpPr>
        <p:spPr>
          <a:xfrm flipH="1" flipV="1">
            <a:off x="3542612" y="2647666"/>
            <a:ext cx="922997" cy="2374710"/>
          </a:xfrm>
          <a:prstGeom prst="line">
            <a:avLst/>
          </a:prstGeom>
          <a:ln w="3810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973668" y="3458875"/>
            <a:ext cx="3885250" cy="1576505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10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94714" cy="1320800"/>
          </a:xfrm>
        </p:spPr>
        <p:txBody>
          <a:bodyPr/>
          <a:lstStyle/>
          <a:p>
            <a:r>
              <a:rPr lang="fr-FR" dirty="0" smtClean="0"/>
              <a:t>Exercice 32 page 251</a:t>
            </a:r>
            <a:endParaRPr lang="fr-F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15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53" y="1315330"/>
            <a:ext cx="5834290" cy="11163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529" y="1130886"/>
            <a:ext cx="5698735" cy="512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9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94714" cy="1320800"/>
          </a:xfrm>
        </p:spPr>
        <p:txBody>
          <a:bodyPr/>
          <a:lstStyle/>
          <a:p>
            <a:r>
              <a:rPr lang="fr-FR" dirty="0" smtClean="0"/>
              <a:t>Exercice 34 page 251</a:t>
            </a:r>
            <a:endParaRPr lang="fr-F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529" y="1130886"/>
            <a:ext cx="5698735" cy="512397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29" y="1270000"/>
            <a:ext cx="6248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9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94714" cy="1320800"/>
          </a:xfrm>
        </p:spPr>
        <p:txBody>
          <a:bodyPr/>
          <a:lstStyle/>
          <a:p>
            <a:r>
              <a:rPr lang="fr-FR" dirty="0" smtClean="0"/>
              <a:t>Exercice 40 page 251</a:t>
            </a:r>
            <a:endParaRPr lang="fr-F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17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037" y="752944"/>
            <a:ext cx="5602042" cy="406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5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Bissectrice d’un angle saillant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3" y="1478199"/>
            <a:ext cx="9230941" cy="4928288"/>
          </a:xfrm>
        </p:spPr>
        <p:txBody>
          <a:bodyPr>
            <a:normAutofit/>
          </a:bodyPr>
          <a:lstStyle/>
          <a:p>
            <a:r>
              <a:rPr lang="fr-FR" sz="2400" dirty="0" smtClean="0"/>
              <a:t>Définition: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La bissectrice </a:t>
            </a:r>
            <a:r>
              <a:rPr lang="fr-FR" sz="2400" dirty="0" smtClean="0"/>
              <a:t>d’un angle est la demi-droite qui partage cet angle en </a:t>
            </a:r>
            <a:r>
              <a:rPr lang="fr-FR" sz="2400" b="1" dirty="0" smtClean="0">
                <a:solidFill>
                  <a:srgbClr val="FF0000"/>
                </a:solidFill>
              </a:rPr>
              <a:t>deux angles adjacents</a:t>
            </a:r>
            <a:r>
              <a:rPr lang="fr-FR" sz="2400" dirty="0" smtClean="0"/>
              <a:t> de </a:t>
            </a:r>
            <a:r>
              <a:rPr lang="fr-FR" sz="2400" b="1" dirty="0" smtClean="0">
                <a:solidFill>
                  <a:srgbClr val="FFC000"/>
                </a:solidFill>
              </a:rPr>
              <a:t>même mesure</a:t>
            </a:r>
            <a:r>
              <a:rPr lang="fr-FR" sz="2400" dirty="0" smtClean="0"/>
              <a:t>.</a:t>
            </a:r>
            <a:br>
              <a:rPr lang="fr-FR" sz="2400" dirty="0" smtClean="0"/>
            </a:br>
            <a:endParaRPr lang="fr-FR" sz="2400" dirty="0"/>
          </a:p>
          <a:p>
            <a:endParaRPr lang="fr-F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18</a:t>
            </a:fld>
            <a:endParaRPr lang="fr-FR" dirty="0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ecteurs 2"/>
          <p:cNvSpPr/>
          <p:nvPr/>
        </p:nvSpPr>
        <p:spPr>
          <a:xfrm>
            <a:off x="2006600" y="4120143"/>
            <a:ext cx="1041400" cy="1041400"/>
          </a:xfrm>
          <a:prstGeom prst="pie">
            <a:avLst>
              <a:gd name="adj1" fmla="val 18650337"/>
              <a:gd name="adj2" fmla="val 993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Secteurs 18"/>
          <p:cNvSpPr/>
          <p:nvPr/>
        </p:nvSpPr>
        <p:spPr>
          <a:xfrm>
            <a:off x="1993900" y="4114800"/>
            <a:ext cx="1054100" cy="1041400"/>
          </a:xfrm>
          <a:prstGeom prst="pie">
            <a:avLst>
              <a:gd name="adj1" fmla="val 18704559"/>
              <a:gd name="adj2" fmla="val 20686523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Secteurs 19"/>
          <p:cNvSpPr/>
          <p:nvPr/>
        </p:nvSpPr>
        <p:spPr>
          <a:xfrm>
            <a:off x="1850805" y="4119853"/>
            <a:ext cx="1400397" cy="1041400"/>
          </a:xfrm>
          <a:prstGeom prst="pie">
            <a:avLst>
              <a:gd name="adj1" fmla="val 20670432"/>
              <a:gd name="adj2" fmla="val 104775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2527299" y="3942343"/>
            <a:ext cx="2565401" cy="693157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2514600" y="2936544"/>
            <a:ext cx="1511300" cy="1698956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527300" y="4640843"/>
            <a:ext cx="2448368" cy="761737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18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Bissectrice d’un angle saillant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3" y="1478199"/>
            <a:ext cx="9230941" cy="4928288"/>
          </a:xfrm>
        </p:spPr>
        <p:txBody>
          <a:bodyPr>
            <a:normAutofit/>
          </a:bodyPr>
          <a:lstStyle/>
          <a:p>
            <a:r>
              <a:rPr lang="fr-FR" sz="2400" dirty="0" smtClean="0"/>
              <a:t>Propriété:</a:t>
            </a:r>
          </a:p>
          <a:p>
            <a:r>
              <a:rPr lang="fr-FR" sz="2400" dirty="0" smtClean="0"/>
              <a:t>Si un point appartient à </a:t>
            </a:r>
            <a:r>
              <a:rPr lang="fr-FR" sz="2400" b="1" dirty="0" smtClean="0">
                <a:solidFill>
                  <a:srgbClr val="0070C0"/>
                </a:solidFill>
              </a:rPr>
              <a:t>la bissectrice </a:t>
            </a:r>
            <a:r>
              <a:rPr lang="fr-FR" sz="2400" dirty="0" smtClean="0"/>
              <a:t>d’un angle saillant, alors il est </a:t>
            </a:r>
            <a:r>
              <a:rPr lang="fr-FR" sz="2400" b="1" dirty="0" smtClean="0">
                <a:solidFill>
                  <a:srgbClr val="00B050"/>
                </a:solidFill>
              </a:rPr>
              <a:t>équidistant</a:t>
            </a:r>
            <a:r>
              <a:rPr lang="fr-FR" sz="2400" dirty="0" smtClean="0">
                <a:solidFill>
                  <a:srgbClr val="00B050"/>
                </a:solidFill>
              </a:rPr>
              <a:t> </a:t>
            </a:r>
            <a:r>
              <a:rPr lang="fr-FR" sz="2400" dirty="0" smtClean="0"/>
              <a:t>des côtés de cet angle.</a:t>
            </a:r>
            <a:br>
              <a:rPr lang="fr-FR" sz="2400" dirty="0" smtClean="0"/>
            </a:br>
            <a:endParaRPr lang="fr-FR" sz="2400" dirty="0"/>
          </a:p>
          <a:p>
            <a:endParaRPr lang="fr-F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19</a:t>
            </a:fld>
            <a:endParaRPr lang="fr-FR" dirty="0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ecteurs 2"/>
          <p:cNvSpPr/>
          <p:nvPr/>
        </p:nvSpPr>
        <p:spPr>
          <a:xfrm>
            <a:off x="2006600" y="4120143"/>
            <a:ext cx="1041400" cy="1041400"/>
          </a:xfrm>
          <a:prstGeom prst="pie">
            <a:avLst>
              <a:gd name="adj1" fmla="val 18650337"/>
              <a:gd name="adj2" fmla="val 993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Secteurs 18"/>
          <p:cNvSpPr/>
          <p:nvPr/>
        </p:nvSpPr>
        <p:spPr>
          <a:xfrm>
            <a:off x="1993900" y="4114800"/>
            <a:ext cx="1054100" cy="1041400"/>
          </a:xfrm>
          <a:prstGeom prst="pie">
            <a:avLst>
              <a:gd name="adj1" fmla="val 18704559"/>
              <a:gd name="adj2" fmla="val 20686523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Secteurs 19"/>
          <p:cNvSpPr/>
          <p:nvPr/>
        </p:nvSpPr>
        <p:spPr>
          <a:xfrm>
            <a:off x="1850805" y="4119853"/>
            <a:ext cx="1400397" cy="1041400"/>
          </a:xfrm>
          <a:prstGeom prst="pie">
            <a:avLst>
              <a:gd name="adj1" fmla="val 20670432"/>
              <a:gd name="adj2" fmla="val 104775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2527299" y="3942343"/>
            <a:ext cx="2565401" cy="693157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2514600" y="2936544"/>
            <a:ext cx="1511300" cy="1698956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527300" y="4640843"/>
            <a:ext cx="2448368" cy="761737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7"/>
              <p:cNvSpPr txBox="1"/>
              <p:nvPr/>
            </p:nvSpPr>
            <p:spPr>
              <a:xfrm>
                <a:off x="4651170" y="4115239"/>
                <a:ext cx="4913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170" y="4115239"/>
                <a:ext cx="491319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lus 14"/>
          <p:cNvSpPr/>
          <p:nvPr/>
        </p:nvSpPr>
        <p:spPr>
          <a:xfrm>
            <a:off x="4364567" y="3950774"/>
            <a:ext cx="286603" cy="286603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4165600" y="4102101"/>
            <a:ext cx="336550" cy="1041399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3644900" y="3409950"/>
            <a:ext cx="857250" cy="711200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rot="6451447">
            <a:off x="4177211" y="4972030"/>
            <a:ext cx="222572" cy="190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 rot="7787569">
            <a:off x="3660613" y="3279160"/>
            <a:ext cx="222572" cy="190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28"/>
          <p:cNvCxnSpPr/>
          <p:nvPr/>
        </p:nvCxnSpPr>
        <p:spPr>
          <a:xfrm flipV="1">
            <a:off x="3956050" y="3555690"/>
            <a:ext cx="95250" cy="29282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4019973" y="3580916"/>
            <a:ext cx="95250" cy="29282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4210218" y="4635500"/>
            <a:ext cx="233093" cy="5678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4217328" y="4566017"/>
            <a:ext cx="233093" cy="5678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6767079" y="4058088"/>
                <a:ext cx="1930400" cy="461665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𝑷𝑲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𝑷𝑯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079" y="4058088"/>
                <a:ext cx="1930400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17"/>
              <p:cNvSpPr txBox="1"/>
              <p:nvPr/>
            </p:nvSpPr>
            <p:spPr>
              <a:xfrm>
                <a:off x="3869563" y="5249454"/>
                <a:ext cx="4913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fr-F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563" y="5249454"/>
                <a:ext cx="491319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17"/>
              <p:cNvSpPr txBox="1"/>
              <p:nvPr/>
            </p:nvSpPr>
            <p:spPr>
              <a:xfrm>
                <a:off x="3144901" y="2977022"/>
                <a:ext cx="4913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F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901" y="2977022"/>
                <a:ext cx="491319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17"/>
              <p:cNvSpPr txBox="1"/>
              <p:nvPr/>
            </p:nvSpPr>
            <p:spPr>
              <a:xfrm>
                <a:off x="2002241" y="4553675"/>
                <a:ext cx="4913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fr-F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241" y="4553675"/>
                <a:ext cx="491319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54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14" grpId="0"/>
      <p:bldP spid="15" grpId="0" animBg="1"/>
      <p:bldP spid="26" grpId="0" animBg="1"/>
      <p:bldP spid="27" grpId="0" animBg="1"/>
      <p:bldP spid="36" grpId="0" animBg="1"/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>
            <a:normAutofit/>
          </a:bodyPr>
          <a:lstStyle/>
          <a:p>
            <a:r>
              <a:rPr lang="fr-FR" dirty="0"/>
              <a:t>Chapitre 10: </a:t>
            </a:r>
            <a:r>
              <a:rPr lang="fr-FR" dirty="0" smtClean="0"/>
              <a:t>Distances</a:t>
            </a:r>
            <a:r>
              <a:rPr lang="fr-FR" dirty="0"/>
              <a:t>, </a:t>
            </a:r>
            <a:r>
              <a:rPr lang="fr-FR" dirty="0" smtClean="0"/>
              <a:t>Tangentes </a:t>
            </a:r>
            <a:br>
              <a:rPr lang="fr-FR" dirty="0" smtClean="0"/>
            </a:br>
            <a:r>
              <a:rPr lang="fr-FR" dirty="0" smtClean="0"/>
              <a:t>							et Bissectrices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88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94714" cy="1320800"/>
          </a:xfrm>
        </p:spPr>
        <p:txBody>
          <a:bodyPr/>
          <a:lstStyle/>
          <a:p>
            <a:r>
              <a:rPr lang="fr-FR" dirty="0" smtClean="0"/>
              <a:t>Exercice 42 page 252</a:t>
            </a:r>
            <a:endParaRPr lang="fr-F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20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691" y="455702"/>
            <a:ext cx="3352998" cy="29493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4603" y="2438533"/>
            <a:ext cx="3506679" cy="285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44 page 252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1355367"/>
                <a:ext cx="11468157" cy="4928288"/>
              </a:xfrm>
            </p:spPr>
            <p:txBody>
              <a:bodyPr>
                <a:normAutofit/>
              </a:bodyPr>
              <a:lstStyle/>
              <a:p>
                <a:r>
                  <a:rPr lang="fr-FR" sz="2000" dirty="0" smtClean="0"/>
                  <a:t>Le point I appartient à la bissectrice </a:t>
                </a:r>
                <a:br>
                  <a:rPr lang="fr-FR" sz="2000" dirty="0" smtClean="0"/>
                </a:b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sz="2000" b="1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𝑶𝒙</m:t>
                    </m:r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FR" sz="2000" dirty="0" smtClean="0"/>
                  <a:t>de l’angle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𝒕𝑶𝒛</m:t>
                        </m:r>
                        <m:r>
                          <m:rPr>
                            <m:nor/>
                          </m:rPr>
                          <a:rPr lang="fr-FR" sz="2000" b="1" dirty="0">
                            <a:solidFill>
                              <a:srgbClr val="0070C0"/>
                            </a:solidFill>
                          </a:rPr>
                          <m:t> </m:t>
                        </m:r>
                      </m:e>
                    </m:acc>
                  </m:oMath>
                </a14:m>
                <a:r>
                  <a:rPr lang="fr-FR" sz="2400" dirty="0" smtClean="0"/>
                  <a:t>.</a:t>
                </a:r>
              </a:p>
              <a:p>
                <a:r>
                  <a:rPr lang="fr-FR" sz="2000" dirty="0" smtClean="0"/>
                  <a:t>Or, si un point appartient à la bissectrice</a:t>
                </a:r>
                <a:br>
                  <a:rPr lang="fr-FR" sz="2000" dirty="0" smtClean="0"/>
                </a:br>
                <a:r>
                  <a:rPr lang="fr-FR" sz="2000" dirty="0" smtClean="0"/>
                  <a:t>d’un angle saillant, alors il est équidistant </a:t>
                </a:r>
                <a:br>
                  <a:rPr lang="fr-FR" sz="2000" dirty="0" smtClean="0"/>
                </a:br>
                <a:r>
                  <a:rPr lang="fr-FR" sz="2000" dirty="0" smtClean="0"/>
                  <a:t>des côtés de cet angle.</a:t>
                </a:r>
              </a:p>
              <a:p>
                <a:r>
                  <a:rPr lang="fr-FR" sz="2000" dirty="0" smtClean="0"/>
                  <a:t>Donc 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𝑰𝑼</m:t>
                    </m:r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𝑰𝑽</m:t>
                    </m:r>
                  </m:oMath>
                </a14:m>
                <a:endParaRPr lang="fr-FR" sz="2000" b="1" dirty="0" smtClean="0"/>
              </a:p>
              <a:p>
                <a:endParaRPr lang="fr-FR" sz="2000" dirty="0"/>
              </a:p>
              <a:p>
                <a:r>
                  <a:rPr lang="fr-FR" sz="2000" dirty="0" smtClean="0"/>
                  <a:t>Dans le triangle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𝑶𝑰𝑼</m:t>
                    </m:r>
                    <m:r>
                      <a:rPr lang="fr-FR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rectangle en U: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𝑰𝑶𝑼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𝑶𝑼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𝑶𝑰</m:t>
                        </m:r>
                      </m:den>
                    </m:f>
                  </m:oMath>
                </a14:m>
                <a:endParaRPr lang="fr-FR" sz="2000" b="1" dirty="0" smtClean="0"/>
              </a:p>
              <a:p>
                <a:r>
                  <a:rPr lang="fr-FR" sz="2000" dirty="0"/>
                  <a:t>Dans le triangle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𝑶𝑰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fr-FR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/>
                  <a:t>rectangle en </a:t>
                </a:r>
                <a:r>
                  <a:rPr lang="fr-FR" sz="2000" dirty="0" smtClean="0"/>
                  <a:t>V: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𝑰𝑶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𝑶𝑰</m:t>
                        </m:r>
                      </m:den>
                    </m:f>
                  </m:oMath>
                </a14:m>
                <a:endParaRPr lang="en-US" sz="2000" b="1" dirty="0" smtClean="0"/>
              </a:p>
              <a:p>
                <a:r>
                  <a:rPr lang="fr-FR" sz="2000" dirty="0" smtClean="0"/>
                  <a:t>Comme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000" b="1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fr-FR" sz="20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m:rPr>
                            <m:nor/>
                          </m:rPr>
                          <a:rPr lang="en-US" sz="2000" b="1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fr-FR" sz="20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rPr>
                          <m:t> </m:t>
                        </m:r>
                      </m:e>
                    </m:acc>
                    <m:r>
                      <a:rPr lang="en-US" sz="2000" b="0" i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fr-FR" sz="20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fr-FR" sz="20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sz="2000" b="1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m:rPr>
                            <m:nor/>
                          </m:rPr>
                          <a:rPr lang="fr-FR" sz="2000" b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rPr>
                          <m:t> </m:t>
                        </m:r>
                      </m:e>
                    </m:acc>
                  </m:oMath>
                </a14:m>
                <a:r>
                  <a:rPr lang="fr-FR" sz="2000" dirty="0" smtClean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𝑰𝑶𝑼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𝑰𝑶𝑽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sz="2000" b="1" dirty="0" smtClean="0"/>
              </a:p>
              <a:p>
                <a:r>
                  <a:rPr lang="fr-FR" sz="2000" dirty="0" smtClean="0"/>
                  <a:t>C’est</a:t>
                </a:r>
                <a:r>
                  <a:rPr lang="en-US" sz="2000" dirty="0" smtClean="0"/>
                  <a:t> à dire,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𝑶𝑼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𝑶𝑰</m:t>
                        </m:r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𝑶𝑽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𝑶𝑰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fr-FR" sz="2000" dirty="0" smtClean="0"/>
                  <a:t> D’où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𝑶𝑼</m:t>
                    </m:r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𝑶𝑽</m:t>
                    </m:r>
                  </m:oMath>
                </a14:m>
                <a:r>
                  <a:rPr lang="fr-FR" sz="2000" dirty="0" smtClean="0"/>
                  <a:t>.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355367"/>
                <a:ext cx="11468157" cy="4928288"/>
              </a:xfrm>
              <a:blipFill rotWithShape="0">
                <a:blip r:embed="rId2"/>
                <a:stretch>
                  <a:fillRect l="-213" t="-7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21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216" y="873457"/>
            <a:ext cx="6161275" cy="22089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1331" y="3181238"/>
            <a:ext cx="1023582" cy="42511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257333" y="5707406"/>
            <a:ext cx="1146412" cy="42511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9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III. Bissectrice d’un angle saillant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4" y="1652589"/>
            <a:ext cx="10930466" cy="3880773"/>
          </a:xfrm>
        </p:spPr>
        <p:txBody>
          <a:bodyPr>
            <a:normAutofit/>
          </a:bodyPr>
          <a:lstStyle/>
          <a:p>
            <a:r>
              <a:rPr lang="fr-FR" sz="2400" dirty="0"/>
              <a:t>Si un point appartient à </a:t>
            </a:r>
            <a:r>
              <a:rPr lang="fr-FR" sz="2400" b="1" dirty="0">
                <a:solidFill>
                  <a:srgbClr val="0070C0"/>
                </a:solidFill>
              </a:rPr>
              <a:t>la bissectrice </a:t>
            </a:r>
            <a:r>
              <a:rPr lang="fr-FR" sz="2400" dirty="0"/>
              <a:t>d’un angle saillant,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alors </a:t>
            </a:r>
            <a:r>
              <a:rPr lang="fr-FR" sz="2400" dirty="0"/>
              <a:t>il est </a:t>
            </a:r>
            <a:r>
              <a:rPr lang="fr-FR" sz="2400" b="1" dirty="0">
                <a:solidFill>
                  <a:srgbClr val="00B050"/>
                </a:solidFill>
              </a:rPr>
              <a:t>équidistant</a:t>
            </a:r>
            <a:r>
              <a:rPr lang="fr-FR" sz="2400" dirty="0">
                <a:solidFill>
                  <a:srgbClr val="00B050"/>
                </a:solidFill>
              </a:rPr>
              <a:t> </a:t>
            </a:r>
            <a:r>
              <a:rPr lang="fr-FR" sz="2400" dirty="0"/>
              <a:t>des côtés de cet angle</a:t>
            </a:r>
          </a:p>
          <a:p>
            <a:endParaRPr lang="fr-FR" sz="2400" u="sng" dirty="0" smtClean="0"/>
          </a:p>
          <a:p>
            <a:r>
              <a:rPr lang="fr-FR" sz="2400" u="sng" dirty="0" smtClean="0"/>
              <a:t>Réciproque:</a:t>
            </a:r>
            <a:endParaRPr lang="fr-F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22</a:t>
            </a:fld>
            <a:endParaRPr lang="fr-FR"/>
          </a:p>
        </p:txBody>
      </p:sp>
      <p:sp>
        <p:nvSpPr>
          <p:cNvPr id="3" name="Rounded Rectangle 2"/>
          <p:cNvSpPr/>
          <p:nvPr/>
        </p:nvSpPr>
        <p:spPr>
          <a:xfrm>
            <a:off x="1822450" y="2414398"/>
            <a:ext cx="5969000" cy="42419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il est </a:t>
            </a:r>
            <a:r>
              <a:rPr lang="fr-FR" sz="2400" b="1" dirty="0">
                <a:solidFill>
                  <a:srgbClr val="00B050"/>
                </a:solidFill>
              </a:rPr>
              <a:t>équidistant</a:t>
            </a:r>
            <a:r>
              <a:rPr lang="fr-FR" sz="2400" dirty="0">
                <a:solidFill>
                  <a:srgbClr val="00B050"/>
                </a:solidFill>
              </a:rPr>
              <a:t> </a:t>
            </a:r>
            <a:r>
              <a:rPr lang="fr-FR" sz="2400" dirty="0"/>
              <a:t>des côtés de cet </a:t>
            </a:r>
            <a:r>
              <a:rPr lang="fr-FR" sz="2400" dirty="0" smtClean="0"/>
              <a:t>angle.</a:t>
            </a:r>
            <a:endParaRPr lang="fr-FR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1822450" y="1665552"/>
            <a:ext cx="7397750" cy="4721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70C0"/>
                </a:solidFill>
              </a:rPr>
              <a:t>point appartient à </a:t>
            </a:r>
            <a:r>
              <a:rPr lang="fr-FR" sz="2400" b="1" dirty="0">
                <a:solidFill>
                  <a:srgbClr val="0070C0"/>
                </a:solidFill>
              </a:rPr>
              <a:t>la bissectrice </a:t>
            </a:r>
            <a:r>
              <a:rPr lang="fr-FR" sz="2400" dirty="0">
                <a:solidFill>
                  <a:srgbClr val="0070C0"/>
                </a:solidFill>
              </a:rPr>
              <a:t>d’un angle saillant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824567" y="5126962"/>
            <a:ext cx="7449435" cy="406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70C0"/>
                </a:solidFill>
              </a:rPr>
              <a:t>point appartient à </a:t>
            </a:r>
            <a:r>
              <a:rPr lang="fr-FR" sz="2400" b="1" dirty="0">
                <a:solidFill>
                  <a:srgbClr val="0070C0"/>
                </a:solidFill>
              </a:rPr>
              <a:t>la bissectrice </a:t>
            </a:r>
            <a:r>
              <a:rPr lang="fr-FR" sz="2400" dirty="0">
                <a:solidFill>
                  <a:srgbClr val="0070C0"/>
                </a:solidFill>
              </a:rPr>
              <a:t>d’un angle saillant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768476" y="4224635"/>
            <a:ext cx="6207124" cy="62069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il est </a:t>
            </a:r>
            <a:r>
              <a:rPr lang="fr-FR" sz="2400" b="1" dirty="0">
                <a:solidFill>
                  <a:srgbClr val="00B050"/>
                </a:solidFill>
              </a:rPr>
              <a:t>équidistant</a:t>
            </a:r>
            <a:r>
              <a:rPr lang="fr-FR" sz="2400" dirty="0">
                <a:solidFill>
                  <a:srgbClr val="00B050"/>
                </a:solidFill>
              </a:rPr>
              <a:t> </a:t>
            </a:r>
            <a:r>
              <a:rPr lang="fr-FR" sz="2400" dirty="0"/>
              <a:t>des côtés de cet angle.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2200" y="4324629"/>
            <a:ext cx="958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9626" y="5099329"/>
            <a:ext cx="958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alors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756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9" grpId="0" animBg="1"/>
      <p:bldP spid="20" grpId="0" animBg="1"/>
      <p:bldP spid="6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Bissectrice d’un angle saillant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3" y="1478199"/>
            <a:ext cx="9230941" cy="4928288"/>
          </a:xfrm>
        </p:spPr>
        <p:txBody>
          <a:bodyPr>
            <a:normAutofit/>
          </a:bodyPr>
          <a:lstStyle/>
          <a:p>
            <a:r>
              <a:rPr lang="fr-FR" sz="2400" dirty="0" smtClean="0"/>
              <a:t>Propriété: ( Réciproque )</a:t>
            </a:r>
          </a:p>
          <a:p>
            <a:r>
              <a:rPr lang="fr-FR" sz="2400" dirty="0" smtClean="0"/>
              <a:t>Si un point </a:t>
            </a:r>
            <a:r>
              <a:rPr lang="fr-FR" sz="2400" dirty="0"/>
              <a:t>est </a:t>
            </a:r>
            <a:r>
              <a:rPr lang="fr-FR" sz="2400" b="1" dirty="0">
                <a:solidFill>
                  <a:srgbClr val="00B050"/>
                </a:solidFill>
              </a:rPr>
              <a:t>équidistant</a:t>
            </a:r>
            <a:r>
              <a:rPr lang="fr-FR" sz="2400" dirty="0">
                <a:solidFill>
                  <a:srgbClr val="00B050"/>
                </a:solidFill>
              </a:rPr>
              <a:t> </a:t>
            </a:r>
            <a:r>
              <a:rPr lang="fr-FR" sz="2400" dirty="0"/>
              <a:t>des côtés </a:t>
            </a:r>
            <a:r>
              <a:rPr lang="fr-FR" sz="2400" dirty="0" smtClean="0"/>
              <a:t>d’un angle saillant,</a:t>
            </a:r>
            <a:br>
              <a:rPr lang="fr-FR" sz="2400" dirty="0" smtClean="0"/>
            </a:br>
            <a:r>
              <a:rPr lang="fr-FR" sz="2400" dirty="0" smtClean="0"/>
              <a:t>alors il appartient à </a:t>
            </a:r>
            <a:r>
              <a:rPr lang="fr-FR" sz="2400" b="1" dirty="0" smtClean="0">
                <a:solidFill>
                  <a:srgbClr val="0070C0"/>
                </a:solidFill>
              </a:rPr>
              <a:t>la bissectrice </a:t>
            </a:r>
            <a:r>
              <a:rPr lang="fr-FR" sz="2400" dirty="0" smtClean="0"/>
              <a:t>de cet angle.</a:t>
            </a:r>
            <a:br>
              <a:rPr lang="fr-FR" sz="2400" dirty="0" smtClean="0"/>
            </a:br>
            <a:endParaRPr lang="fr-FR" sz="2400" dirty="0"/>
          </a:p>
          <a:p>
            <a:endParaRPr lang="fr-F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23</a:t>
            </a:fld>
            <a:endParaRPr lang="fr-FR" dirty="0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ecteurs 2"/>
          <p:cNvSpPr/>
          <p:nvPr/>
        </p:nvSpPr>
        <p:spPr>
          <a:xfrm>
            <a:off x="2006600" y="4120143"/>
            <a:ext cx="1041400" cy="1041400"/>
          </a:xfrm>
          <a:prstGeom prst="pie">
            <a:avLst>
              <a:gd name="adj1" fmla="val 18650337"/>
              <a:gd name="adj2" fmla="val 993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Secteurs 18"/>
          <p:cNvSpPr/>
          <p:nvPr/>
        </p:nvSpPr>
        <p:spPr>
          <a:xfrm>
            <a:off x="1993900" y="4114800"/>
            <a:ext cx="1054100" cy="1041400"/>
          </a:xfrm>
          <a:prstGeom prst="pie">
            <a:avLst>
              <a:gd name="adj1" fmla="val 18704559"/>
              <a:gd name="adj2" fmla="val 20686523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Secteurs 19"/>
          <p:cNvSpPr/>
          <p:nvPr/>
        </p:nvSpPr>
        <p:spPr>
          <a:xfrm>
            <a:off x="1850805" y="4119853"/>
            <a:ext cx="1400397" cy="1041400"/>
          </a:xfrm>
          <a:prstGeom prst="pie">
            <a:avLst>
              <a:gd name="adj1" fmla="val 20670432"/>
              <a:gd name="adj2" fmla="val 104775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2527299" y="3942343"/>
            <a:ext cx="2565401" cy="693157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2514600" y="2936544"/>
            <a:ext cx="1511300" cy="1698956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527300" y="4640843"/>
            <a:ext cx="2448368" cy="761737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7"/>
              <p:cNvSpPr txBox="1"/>
              <p:nvPr/>
            </p:nvSpPr>
            <p:spPr>
              <a:xfrm>
                <a:off x="4651170" y="4115239"/>
                <a:ext cx="4913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170" y="4115239"/>
                <a:ext cx="491319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lus 14"/>
          <p:cNvSpPr/>
          <p:nvPr/>
        </p:nvSpPr>
        <p:spPr>
          <a:xfrm>
            <a:off x="4364567" y="3950774"/>
            <a:ext cx="286603" cy="286603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4165600" y="4102101"/>
            <a:ext cx="336550" cy="1041399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3644900" y="3409950"/>
            <a:ext cx="857250" cy="711200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rot="6451447">
            <a:off x="4177211" y="4972030"/>
            <a:ext cx="222572" cy="190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 rot="7787569">
            <a:off x="3660613" y="3279160"/>
            <a:ext cx="222572" cy="190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28"/>
          <p:cNvCxnSpPr/>
          <p:nvPr/>
        </p:nvCxnSpPr>
        <p:spPr>
          <a:xfrm flipV="1">
            <a:off x="3956050" y="3555690"/>
            <a:ext cx="95250" cy="29282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4019973" y="3580916"/>
            <a:ext cx="95250" cy="29282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4210218" y="4635500"/>
            <a:ext cx="233093" cy="5678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4217328" y="4566017"/>
            <a:ext cx="233093" cy="5678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17"/>
              <p:cNvSpPr txBox="1"/>
              <p:nvPr/>
            </p:nvSpPr>
            <p:spPr>
              <a:xfrm>
                <a:off x="2002241" y="4553675"/>
                <a:ext cx="4913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fr-F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241" y="4553675"/>
                <a:ext cx="491319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95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14" grpId="0"/>
      <p:bldP spid="15" grpId="0" animBg="1"/>
      <p:bldP spid="26" grpId="0" animBg="1"/>
      <p:bldP spid="27" grpId="0" animBg="1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III. Bissectrice d’un angle saillant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3" y="1478199"/>
            <a:ext cx="9230941" cy="4928288"/>
          </a:xfrm>
        </p:spPr>
        <p:txBody>
          <a:bodyPr>
            <a:normAutofit/>
          </a:bodyPr>
          <a:lstStyle/>
          <a:p>
            <a:r>
              <a:rPr lang="fr-FR" sz="2400" dirty="0" smtClean="0"/>
              <a:t>Saillant</a:t>
            </a:r>
          </a:p>
          <a:p>
            <a:pPr marL="0" indent="0">
              <a:buNone/>
            </a:pPr>
            <a:endParaRPr lang="fr-F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24</a:t>
            </a:fld>
            <a:endParaRPr lang="fr-FR" dirty="0"/>
          </a:p>
        </p:txBody>
      </p:sp>
      <p:pic>
        <p:nvPicPr>
          <p:cNvPr id="5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686" y="2358026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5"/>
          <p:cNvCxnSpPr/>
          <p:nvPr/>
        </p:nvCxnSpPr>
        <p:spPr>
          <a:xfrm flipV="1">
            <a:off x="1481976" y="2581703"/>
            <a:ext cx="1511300" cy="1698956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494676" y="4286002"/>
            <a:ext cx="2448368" cy="761737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919" y="2253119"/>
            <a:ext cx="3771900" cy="35623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889047" y="2148344"/>
            <a:ext cx="3771900" cy="356235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188028" y="1413065"/>
            <a:ext cx="3575279" cy="70788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dont la mesure en degrés est comprise entre 0 et 180.</a:t>
            </a:r>
          </a:p>
        </p:txBody>
      </p:sp>
    </p:spTree>
    <p:extLst>
      <p:ext uri="{BB962C8B-B14F-4D97-AF65-F5344CB8AC3E}">
        <p14:creationId xmlns:p14="http://schemas.microsoft.com/office/powerpoint/2010/main" val="51279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44 page 252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1355367"/>
                <a:ext cx="11468157" cy="4928288"/>
              </a:xfrm>
            </p:spPr>
            <p:txBody>
              <a:bodyPr>
                <a:normAutofit/>
              </a:bodyPr>
              <a:lstStyle/>
              <a:p>
                <a:r>
                  <a:rPr lang="fr-FR" sz="2000" dirty="0" smtClean="0"/>
                  <a:t>Le point I appartient à la bissectrice </a:t>
                </a:r>
                <a:br>
                  <a:rPr lang="fr-FR" sz="2000" dirty="0" smtClean="0"/>
                </a:b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sz="2000" b="1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𝑶𝒙</m:t>
                    </m:r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FR" sz="2000" dirty="0" smtClean="0"/>
                  <a:t>de l’angle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𝒕𝑶𝒛</m:t>
                        </m:r>
                        <m:r>
                          <m:rPr>
                            <m:nor/>
                          </m:rPr>
                          <a:rPr lang="fr-FR" sz="2000" b="1" dirty="0">
                            <a:solidFill>
                              <a:srgbClr val="0070C0"/>
                            </a:solidFill>
                          </a:rPr>
                          <m:t> </m:t>
                        </m:r>
                      </m:e>
                    </m:acc>
                  </m:oMath>
                </a14:m>
                <a:r>
                  <a:rPr lang="fr-FR" sz="2400" dirty="0" smtClean="0"/>
                  <a:t>.</a:t>
                </a:r>
              </a:p>
              <a:p>
                <a:r>
                  <a:rPr lang="fr-FR" sz="2000" dirty="0" smtClean="0"/>
                  <a:t>Or, si un point appartient à la bissectrice</a:t>
                </a:r>
                <a:br>
                  <a:rPr lang="fr-FR" sz="2000" dirty="0" smtClean="0"/>
                </a:br>
                <a:r>
                  <a:rPr lang="fr-FR" sz="2000" dirty="0" smtClean="0"/>
                  <a:t>d’un angle saillant, alors il équidistant des côtés de cet angle.</a:t>
                </a:r>
              </a:p>
              <a:p>
                <a:r>
                  <a:rPr lang="fr-FR" sz="2000" dirty="0" smtClean="0"/>
                  <a:t>Donc 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𝑰𝑼</m:t>
                    </m:r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𝑰𝑽</m:t>
                    </m:r>
                  </m:oMath>
                </a14:m>
                <a:endParaRPr lang="fr-FR" sz="2000" b="1" dirty="0" smtClean="0"/>
              </a:p>
              <a:p>
                <a:endParaRPr lang="fr-FR" sz="2000" dirty="0"/>
              </a:p>
              <a:p>
                <a:r>
                  <a:rPr lang="fr-FR" sz="2000" dirty="0" smtClean="0"/>
                  <a:t>Dans le triangle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𝑶𝑰𝑼</m:t>
                    </m:r>
                    <m:r>
                      <a:rPr lang="fr-FR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rectangle en U: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𝑰𝑶𝑼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𝑶𝑼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𝑶𝑰</m:t>
                        </m:r>
                      </m:den>
                    </m:f>
                  </m:oMath>
                </a14:m>
                <a:endParaRPr lang="fr-FR" sz="2000" b="1" dirty="0" smtClean="0"/>
              </a:p>
              <a:p>
                <a:r>
                  <a:rPr lang="fr-FR" sz="2000" dirty="0"/>
                  <a:t>Dans le triangle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𝑶𝑰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fr-FR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/>
                  <a:t>rectangle en </a:t>
                </a:r>
                <a:r>
                  <a:rPr lang="fr-FR" sz="2000" dirty="0" smtClean="0"/>
                  <a:t>V: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𝑰𝑶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𝑶𝑰</m:t>
                        </m:r>
                      </m:den>
                    </m:f>
                  </m:oMath>
                </a14:m>
                <a:endParaRPr lang="en-US" sz="2000" b="1" dirty="0" smtClean="0"/>
              </a:p>
              <a:p>
                <a:r>
                  <a:rPr lang="fr-FR" sz="2000" dirty="0" smtClean="0"/>
                  <a:t>Comme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000" b="1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fr-FR" sz="20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m:rPr>
                            <m:nor/>
                          </m:rPr>
                          <a:rPr lang="en-US" sz="2000" b="1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fr-FR" sz="20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rPr>
                          <m:t> </m:t>
                        </m:r>
                      </m:e>
                    </m:acc>
                    <m:r>
                      <a:rPr lang="en-US" sz="2000" b="0" i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fr-FR" sz="20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fr-FR" sz="20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sz="2000" b="1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m:rPr>
                            <m:nor/>
                          </m:rPr>
                          <a:rPr lang="fr-FR" sz="2000" b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rPr>
                          <m:t> </m:t>
                        </m:r>
                      </m:e>
                    </m:acc>
                  </m:oMath>
                </a14:m>
                <a:r>
                  <a:rPr lang="fr-FR" sz="2000" dirty="0" smtClean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𝑰𝑶𝑼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𝑰𝑶𝑽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sz="2000" b="1" dirty="0" smtClean="0"/>
              </a:p>
              <a:p>
                <a:r>
                  <a:rPr lang="fr-FR" sz="2000" dirty="0" smtClean="0"/>
                  <a:t>C’est</a:t>
                </a:r>
                <a:r>
                  <a:rPr lang="en-US" sz="2000" dirty="0" smtClean="0"/>
                  <a:t> à dire,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𝑶𝑼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𝑶𝑰</m:t>
                        </m:r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𝑶𝑽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𝑶𝑰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fr-FR" sz="2000" dirty="0" smtClean="0"/>
                  <a:t> D’où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𝑶𝑼</m:t>
                    </m:r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𝑶𝑽</m:t>
                    </m:r>
                  </m:oMath>
                </a14:m>
                <a:r>
                  <a:rPr lang="fr-FR" sz="2000" dirty="0" smtClean="0"/>
                  <a:t>.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355367"/>
                <a:ext cx="11468157" cy="4928288"/>
              </a:xfrm>
              <a:blipFill rotWithShape="0">
                <a:blip r:embed="rId2"/>
                <a:stretch>
                  <a:fillRect l="-213" t="-7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25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216" y="873457"/>
            <a:ext cx="6161275" cy="22089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4209" y="2836706"/>
            <a:ext cx="1023582" cy="42511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244454" y="5388837"/>
            <a:ext cx="1146412" cy="42511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45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ecteurs 45"/>
          <p:cNvSpPr/>
          <p:nvPr/>
        </p:nvSpPr>
        <p:spPr>
          <a:xfrm>
            <a:off x="8145298" y="5313388"/>
            <a:ext cx="899886" cy="899886"/>
          </a:xfrm>
          <a:prstGeom prst="pie">
            <a:avLst>
              <a:gd name="adj1" fmla="val 10800000"/>
              <a:gd name="adj2" fmla="val 11904663"/>
            </a:avLst>
          </a:prstGeom>
          <a:solidFill>
            <a:srgbClr val="FFFF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IV. Bissectrices d’un triangle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3" y="1478199"/>
            <a:ext cx="9230941" cy="4928288"/>
          </a:xfrm>
        </p:spPr>
        <p:txBody>
          <a:bodyPr>
            <a:normAutofit/>
          </a:bodyPr>
          <a:lstStyle/>
          <a:p>
            <a:r>
              <a:rPr lang="fr-FR" sz="2400" dirty="0" smtClean="0"/>
              <a:t>Propriété</a:t>
            </a:r>
          </a:p>
          <a:p>
            <a:r>
              <a:rPr lang="fr-FR" sz="2400" dirty="0" smtClean="0"/>
              <a:t>Les </a:t>
            </a:r>
            <a:r>
              <a:rPr lang="fr-FR" sz="2400" b="1" dirty="0" smtClean="0">
                <a:solidFill>
                  <a:srgbClr val="0070C0"/>
                </a:solidFill>
              </a:rPr>
              <a:t>trois bissectrices </a:t>
            </a:r>
            <a:r>
              <a:rPr lang="fr-FR" sz="2400" dirty="0" smtClean="0"/>
              <a:t>d’un triangle sont </a:t>
            </a:r>
            <a:r>
              <a:rPr lang="fr-FR" sz="2400" b="1" dirty="0" smtClean="0">
                <a:solidFill>
                  <a:srgbClr val="FFC000"/>
                </a:solidFill>
              </a:rPr>
              <a:t>concourantes</a:t>
            </a:r>
            <a:r>
              <a:rPr lang="fr-FR" sz="2400" dirty="0" smtClean="0"/>
              <a:t>.</a:t>
            </a:r>
          </a:p>
          <a:p>
            <a:endParaRPr lang="fr-FR" sz="2400" dirty="0" smtClean="0">
              <a:solidFill>
                <a:srgbClr val="FFC000"/>
              </a:solidFill>
            </a:endParaRPr>
          </a:p>
          <a:p>
            <a:endParaRPr lang="fr-F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26</a:t>
            </a:fld>
            <a:endParaRPr lang="fr-FR"/>
          </a:p>
        </p:txBody>
      </p:sp>
      <p:sp>
        <p:nvSpPr>
          <p:cNvPr id="3" name="Triangle isocèle 2"/>
          <p:cNvSpPr/>
          <p:nvPr/>
        </p:nvSpPr>
        <p:spPr>
          <a:xfrm>
            <a:off x="3191349" y="2798999"/>
            <a:ext cx="5399314" cy="2964333"/>
          </a:xfrm>
          <a:prstGeom prst="triangle">
            <a:avLst>
              <a:gd name="adj" fmla="val 2661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7"/>
              <p:cNvSpPr txBox="1"/>
              <p:nvPr/>
            </p:nvSpPr>
            <p:spPr>
              <a:xfrm>
                <a:off x="4099627" y="2520969"/>
                <a:ext cx="4913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627" y="2520969"/>
                <a:ext cx="491319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17"/>
              <p:cNvSpPr txBox="1"/>
              <p:nvPr/>
            </p:nvSpPr>
            <p:spPr>
              <a:xfrm>
                <a:off x="2700029" y="5532499"/>
                <a:ext cx="4913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5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29" y="5532499"/>
                <a:ext cx="491319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7"/>
              <p:cNvSpPr txBox="1"/>
              <p:nvPr/>
            </p:nvSpPr>
            <p:spPr>
              <a:xfrm>
                <a:off x="8686672" y="5645043"/>
                <a:ext cx="4913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6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672" y="5645043"/>
                <a:ext cx="491319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17"/>
              <p:cNvSpPr txBox="1"/>
              <p:nvPr/>
            </p:nvSpPr>
            <p:spPr>
              <a:xfrm>
                <a:off x="4956490" y="4050332"/>
                <a:ext cx="4913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fr-FR" sz="24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4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490" y="4050332"/>
                <a:ext cx="491319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Secteurs 44"/>
          <p:cNvSpPr/>
          <p:nvPr/>
        </p:nvSpPr>
        <p:spPr>
          <a:xfrm>
            <a:off x="2741590" y="5313388"/>
            <a:ext cx="899886" cy="899886"/>
          </a:xfrm>
          <a:prstGeom prst="pie">
            <a:avLst>
              <a:gd name="adj1" fmla="val 19737171"/>
              <a:gd name="adj2" fmla="val 21583968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7" name="Secteurs 46"/>
          <p:cNvSpPr/>
          <p:nvPr/>
        </p:nvSpPr>
        <p:spPr>
          <a:xfrm>
            <a:off x="7966299" y="5152476"/>
            <a:ext cx="1183240" cy="1183240"/>
          </a:xfrm>
          <a:prstGeom prst="pie">
            <a:avLst>
              <a:gd name="adj1" fmla="val 11890595"/>
              <a:gd name="adj2" fmla="val 13033794"/>
            </a:avLst>
          </a:prstGeom>
          <a:solidFill>
            <a:srgbClr val="FFFF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30" name="Connecteur droit 29"/>
          <p:cNvCxnSpPr>
            <a:endCxn id="3" idx="4"/>
          </p:cNvCxnSpPr>
          <p:nvPr/>
        </p:nvCxnSpPr>
        <p:spPr>
          <a:xfrm>
            <a:off x="4641776" y="4455886"/>
            <a:ext cx="3948887" cy="1307446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ecteurs 47"/>
          <p:cNvSpPr/>
          <p:nvPr/>
        </p:nvSpPr>
        <p:spPr>
          <a:xfrm>
            <a:off x="4178233" y="2351438"/>
            <a:ext cx="899886" cy="899886"/>
          </a:xfrm>
          <a:prstGeom prst="pie">
            <a:avLst>
              <a:gd name="adj1" fmla="val 2170037"/>
              <a:gd name="adj2" fmla="val 4493222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9" name="Secteurs 48"/>
          <p:cNvSpPr/>
          <p:nvPr/>
        </p:nvSpPr>
        <p:spPr>
          <a:xfrm>
            <a:off x="4080728" y="2253964"/>
            <a:ext cx="1095080" cy="1095080"/>
          </a:xfrm>
          <a:prstGeom prst="pie">
            <a:avLst>
              <a:gd name="adj1" fmla="val 4513490"/>
              <a:gd name="adj2" fmla="val 6973079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33" name="Connecteur droit 32"/>
          <p:cNvCxnSpPr>
            <a:stCxn id="3" idx="0"/>
          </p:cNvCxnSpPr>
          <p:nvPr/>
        </p:nvCxnSpPr>
        <p:spPr>
          <a:xfrm>
            <a:off x="4628268" y="2798999"/>
            <a:ext cx="585776" cy="2310610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ecteurs 49"/>
          <p:cNvSpPr/>
          <p:nvPr/>
        </p:nvSpPr>
        <p:spPr>
          <a:xfrm>
            <a:off x="2627182" y="5199164"/>
            <a:ext cx="1128334" cy="1128334"/>
          </a:xfrm>
          <a:prstGeom prst="pie">
            <a:avLst>
              <a:gd name="adj1" fmla="val 17762174"/>
              <a:gd name="adj2" fmla="val 19707394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7" name="Connecteur droit 26"/>
          <p:cNvCxnSpPr>
            <a:stCxn id="3" idx="2"/>
          </p:cNvCxnSpPr>
          <p:nvPr/>
        </p:nvCxnSpPr>
        <p:spPr>
          <a:xfrm flipV="1">
            <a:off x="3191349" y="4368800"/>
            <a:ext cx="2251508" cy="1394532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86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 animBg="1"/>
      <p:bldP spid="20" grpId="0"/>
      <p:bldP spid="25" grpId="0"/>
      <p:bldP spid="26" grpId="0"/>
      <p:bldP spid="44" grpId="0"/>
      <p:bldP spid="45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IV. Bissectrices d’un triangle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3" y="1478199"/>
            <a:ext cx="10150324" cy="4928288"/>
          </a:xfrm>
        </p:spPr>
        <p:txBody>
          <a:bodyPr>
            <a:normAutofit/>
          </a:bodyPr>
          <a:lstStyle/>
          <a:p>
            <a:r>
              <a:rPr lang="fr-FR" sz="2400" dirty="0" smtClean="0"/>
              <a:t>Propriété</a:t>
            </a:r>
          </a:p>
          <a:p>
            <a:r>
              <a:rPr lang="fr-FR" sz="2400" dirty="0" smtClean="0"/>
              <a:t>Le point de concours des </a:t>
            </a:r>
            <a:r>
              <a:rPr lang="fr-FR" sz="2400" b="1" dirty="0" smtClean="0">
                <a:solidFill>
                  <a:srgbClr val="0070C0"/>
                </a:solidFill>
              </a:rPr>
              <a:t>trois bissectrices </a:t>
            </a:r>
            <a:r>
              <a:rPr lang="fr-FR" sz="2400" dirty="0" smtClean="0"/>
              <a:t>d’un triangle est </a:t>
            </a:r>
            <a:br>
              <a:rPr lang="fr-FR" sz="2400" dirty="0" smtClean="0"/>
            </a:br>
            <a:r>
              <a:rPr lang="fr-FR" sz="2400" dirty="0" smtClean="0"/>
              <a:t>le centre du </a:t>
            </a:r>
            <a:r>
              <a:rPr lang="fr-FR" sz="2400" b="1" dirty="0" smtClean="0">
                <a:solidFill>
                  <a:srgbClr val="FF0000"/>
                </a:solidFill>
              </a:rPr>
              <a:t>cercle</a:t>
            </a:r>
            <a:r>
              <a:rPr lang="fr-FR" sz="2400" dirty="0" smtClean="0"/>
              <a:t> tangent à chacun des trois côtés du triangle.</a:t>
            </a:r>
          </a:p>
          <a:p>
            <a:endParaRPr lang="fr-FR" sz="2400" dirty="0" smtClean="0">
              <a:solidFill>
                <a:srgbClr val="FFC000"/>
              </a:solidFill>
            </a:endParaRPr>
          </a:p>
          <a:p>
            <a:endParaRPr lang="fr-F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7"/>
              <p:cNvSpPr txBox="1"/>
              <p:nvPr/>
            </p:nvSpPr>
            <p:spPr>
              <a:xfrm>
                <a:off x="2183742" y="2927369"/>
                <a:ext cx="4913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742" y="2927369"/>
                <a:ext cx="491319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7"/>
              <p:cNvSpPr txBox="1"/>
              <p:nvPr/>
            </p:nvSpPr>
            <p:spPr>
              <a:xfrm>
                <a:off x="784144" y="5938899"/>
                <a:ext cx="4913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44" y="5938899"/>
                <a:ext cx="491319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7"/>
              <p:cNvSpPr txBox="1"/>
              <p:nvPr/>
            </p:nvSpPr>
            <p:spPr>
              <a:xfrm>
                <a:off x="6770787" y="6051443"/>
                <a:ext cx="4913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787" y="6051443"/>
                <a:ext cx="491319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Ellipse 17"/>
          <p:cNvSpPr/>
          <p:nvPr/>
        </p:nvSpPr>
        <p:spPr>
          <a:xfrm>
            <a:off x="1981200" y="3825240"/>
            <a:ext cx="2324100" cy="23368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7"/>
              <p:cNvSpPr txBox="1"/>
              <p:nvPr/>
            </p:nvSpPr>
            <p:spPr>
              <a:xfrm>
                <a:off x="2983455" y="4450382"/>
                <a:ext cx="4913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fr-FR" sz="24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455" y="4450382"/>
                <a:ext cx="491319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droit 20"/>
          <p:cNvCxnSpPr>
            <a:endCxn id="14" idx="4"/>
          </p:cNvCxnSpPr>
          <p:nvPr/>
        </p:nvCxnSpPr>
        <p:spPr>
          <a:xfrm>
            <a:off x="2725891" y="4862286"/>
            <a:ext cx="3948887" cy="1307446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14" idx="0"/>
          </p:cNvCxnSpPr>
          <p:nvPr/>
        </p:nvCxnSpPr>
        <p:spPr>
          <a:xfrm>
            <a:off x="2712383" y="3205399"/>
            <a:ext cx="585776" cy="2310610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4" idx="2"/>
          </p:cNvCxnSpPr>
          <p:nvPr/>
        </p:nvCxnSpPr>
        <p:spPr>
          <a:xfrm flipV="1">
            <a:off x="1275464" y="4775200"/>
            <a:ext cx="2251508" cy="1394532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3155950" y="4089401"/>
            <a:ext cx="704850" cy="914399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2110518" y="4546600"/>
            <a:ext cx="1038678" cy="457201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 flipV="1">
            <a:off x="3149196" y="5023554"/>
            <a:ext cx="5484" cy="1125786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angle isocèle 13"/>
          <p:cNvSpPr/>
          <p:nvPr/>
        </p:nvSpPr>
        <p:spPr>
          <a:xfrm>
            <a:off x="1275464" y="3205399"/>
            <a:ext cx="5399314" cy="2964333"/>
          </a:xfrm>
          <a:prstGeom prst="triangle">
            <a:avLst>
              <a:gd name="adj" fmla="val 2661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3156815" y="5984216"/>
            <a:ext cx="222572" cy="19036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 rot="2224580">
            <a:off x="3788943" y="4124133"/>
            <a:ext cx="222572" cy="19036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 rot="1468462">
            <a:off x="2020496" y="4576479"/>
            <a:ext cx="222572" cy="19036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14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19" grpId="0"/>
      <p:bldP spid="14" grpId="0" animBg="1"/>
      <p:bldP spid="32" grpId="0" animBg="1"/>
      <p:bldP spid="34" grpId="0" animBg="1"/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94714" cy="1320800"/>
          </a:xfrm>
        </p:spPr>
        <p:txBody>
          <a:bodyPr/>
          <a:lstStyle/>
          <a:p>
            <a:r>
              <a:rPr lang="fr-FR" dirty="0" smtClean="0"/>
              <a:t>Exercice 50 page 252</a:t>
            </a:r>
            <a:endParaRPr lang="fr-F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28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100" y="609600"/>
            <a:ext cx="5139804" cy="395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94714" cy="1320800"/>
          </a:xfrm>
        </p:spPr>
        <p:txBody>
          <a:bodyPr/>
          <a:lstStyle/>
          <a:p>
            <a:r>
              <a:rPr lang="fr-FR" dirty="0" smtClean="0"/>
              <a:t>Exercice 60 page 253</a:t>
            </a:r>
            <a:endParaRPr lang="fr-F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29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008" y="336645"/>
            <a:ext cx="5944536" cy="348472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5138" y="336645"/>
            <a:ext cx="1619250" cy="21240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165888" y="355694"/>
            <a:ext cx="3981450" cy="20859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785138" y="2652712"/>
            <a:ext cx="3857625" cy="15525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213513" y="4205287"/>
            <a:ext cx="40290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6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</a:t>
            </a:r>
            <a:r>
              <a:rPr lang="fr-FR" dirty="0" err="1" smtClean="0"/>
              <a:t>Plickers</a:t>
            </a:r>
            <a:r>
              <a:rPr lang="fr-FR" dirty="0" smtClean="0"/>
              <a:t>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74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94714" cy="1320800"/>
          </a:xfrm>
        </p:spPr>
        <p:txBody>
          <a:bodyPr/>
          <a:lstStyle/>
          <a:p>
            <a:r>
              <a:rPr lang="fr-FR" dirty="0" smtClean="0"/>
              <a:t>Exercice 78 page 255</a:t>
            </a:r>
            <a:endParaRPr lang="fr-F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30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652" y="180109"/>
            <a:ext cx="5600700" cy="3048000"/>
          </a:xfrm>
          <a:prstGeom prst="rect">
            <a:avLst/>
          </a:prstGeom>
        </p:spPr>
      </p:pic>
      <p:sp>
        <p:nvSpPr>
          <p:cNvPr id="6" name="Triangle isocèle 5"/>
          <p:cNvSpPr/>
          <p:nvPr/>
        </p:nvSpPr>
        <p:spPr>
          <a:xfrm>
            <a:off x="1080628" y="1704109"/>
            <a:ext cx="4294063" cy="1719892"/>
          </a:xfrm>
          <a:prstGeom prst="triangle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7"/>
              <p:cNvSpPr txBox="1"/>
              <p:nvPr/>
            </p:nvSpPr>
            <p:spPr>
              <a:xfrm>
                <a:off x="589309" y="3424001"/>
                <a:ext cx="4913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09" y="3424001"/>
                <a:ext cx="491319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7"/>
              <p:cNvSpPr txBox="1"/>
              <p:nvPr/>
            </p:nvSpPr>
            <p:spPr>
              <a:xfrm>
                <a:off x="497716" y="1285783"/>
                <a:ext cx="4913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16" y="1285783"/>
                <a:ext cx="491319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7"/>
              <p:cNvSpPr txBox="1"/>
              <p:nvPr/>
            </p:nvSpPr>
            <p:spPr>
              <a:xfrm>
                <a:off x="5466284" y="3193168"/>
                <a:ext cx="4913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284" y="3193168"/>
                <a:ext cx="491319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009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</a:t>
            </a:r>
            <a:r>
              <a:rPr lang="fr-FR" dirty="0" err="1" smtClean="0"/>
              <a:t>Plickers</a:t>
            </a:r>
            <a:r>
              <a:rPr lang="fr-FR" dirty="0" smtClean="0"/>
              <a:t>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31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20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626726" cy="3880773"/>
          </a:xfrm>
        </p:spPr>
        <p:txBody>
          <a:bodyPr/>
          <a:lstStyle/>
          <a:p>
            <a:r>
              <a:rPr lang="fr-FR" sz="2800" dirty="0" smtClean="0"/>
              <a:t>Question 1:</a:t>
            </a:r>
            <a:br>
              <a:rPr lang="fr-FR" sz="2800" dirty="0" smtClean="0"/>
            </a:br>
            <a:r>
              <a:rPr lang="fr-FR" sz="2800" dirty="0" smtClean="0"/>
              <a:t>Le centre du cercle inscrit dans un triangle est </a:t>
            </a:r>
            <a:br>
              <a:rPr lang="fr-FR" sz="2800" dirty="0" smtClean="0"/>
            </a:br>
            <a:r>
              <a:rPr lang="fr-FR" sz="2800" dirty="0" smtClean="0"/>
              <a:t>le point de concours des…</a:t>
            </a:r>
            <a:endParaRPr lang="fr-FR" sz="1600" b="1" dirty="0" smtClean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32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548471"/>
              </p:ext>
            </p:extLst>
          </p:nvPr>
        </p:nvGraphicFramePr>
        <p:xfrm>
          <a:off x="1146003" y="3938695"/>
          <a:ext cx="9608432" cy="12229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108"/>
                <a:gridCol w="2402108"/>
                <a:gridCol w="2402108"/>
                <a:gridCol w="2402108"/>
              </a:tblGrid>
              <a:tr h="52412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A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B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D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790"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baseline="0" noProof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médiatrices</a:t>
                      </a:r>
                      <a:endParaRPr lang="fr-FR" sz="2400" b="1" baseline="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noProof="0" dirty="0" smtClean="0">
                          <a:solidFill>
                            <a:srgbClr val="00B050"/>
                          </a:solidFill>
                        </a:rPr>
                        <a:t>hauteurs</a:t>
                      </a:r>
                      <a:endParaRPr lang="fr-FR" sz="2400" b="1" noProof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noProof="0" dirty="0" smtClean="0">
                          <a:solidFill>
                            <a:srgbClr val="0070C0"/>
                          </a:solidFill>
                          <a:latin typeface="+mj-lt"/>
                        </a:rPr>
                        <a:t>bissectrices</a:t>
                      </a:r>
                      <a:endParaRPr lang="fr-FR" sz="2400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C000"/>
                          </a:solidFill>
                        </a:rPr>
                        <a:t>médianes</a:t>
                      </a:r>
                      <a:endParaRPr lang="fr-FR" sz="24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352" y="617344"/>
            <a:ext cx="3579311" cy="192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3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Question 2:</a:t>
            </a:r>
            <a:br>
              <a:rPr lang="fr-FR" sz="2800" dirty="0" smtClean="0"/>
            </a:br>
            <a:r>
              <a:rPr lang="fr-FR" sz="2800" dirty="0" smtClean="0"/>
              <a:t>Le centre du cercle inscrit dans un triangle est équidistant des…</a:t>
            </a:r>
            <a:endParaRPr lang="fr-FR" sz="1600" b="1" dirty="0" smtClean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33</a:t>
            </a:fld>
            <a:endParaRPr lang="fr-FR"/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662561"/>
              </p:ext>
            </p:extLst>
          </p:nvPr>
        </p:nvGraphicFramePr>
        <p:xfrm>
          <a:off x="1146003" y="3938695"/>
          <a:ext cx="9608432" cy="17128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108"/>
                <a:gridCol w="2402108"/>
                <a:gridCol w="2402108"/>
                <a:gridCol w="2402108"/>
              </a:tblGrid>
              <a:tr h="52412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A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B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D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790"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baseline="0" noProof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trois sommets du triangle</a:t>
                      </a:r>
                      <a:endParaRPr lang="fr-FR" sz="2400" b="1" baseline="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noProof="0" dirty="0" smtClean="0">
                          <a:solidFill>
                            <a:srgbClr val="00B050"/>
                          </a:solidFill>
                        </a:rPr>
                        <a:t>milieux des côtés du triangle</a:t>
                      </a:r>
                      <a:endParaRPr lang="fr-FR" sz="2400" b="1" noProof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noProof="0" dirty="0" smtClean="0">
                          <a:solidFill>
                            <a:srgbClr val="0070C0"/>
                          </a:solidFill>
                          <a:latin typeface="+mj-lt"/>
                        </a:rPr>
                        <a:t>trois côtés</a:t>
                      </a:r>
                      <a:r>
                        <a:rPr lang="fr-FR" sz="2400" b="1" i="0" baseline="0" noProof="0" dirty="0" smtClean="0">
                          <a:solidFill>
                            <a:srgbClr val="0070C0"/>
                          </a:solidFill>
                          <a:latin typeface="+mj-lt"/>
                        </a:rPr>
                        <a:t> du triangle</a:t>
                      </a:r>
                      <a:endParaRPr lang="fr-FR" sz="2400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C000"/>
                          </a:solidFill>
                        </a:rPr>
                        <a:t>hypoténuses</a:t>
                      </a:r>
                      <a:endParaRPr lang="fr-FR" sz="24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599" y="445592"/>
            <a:ext cx="4026576" cy="21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7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34</a:t>
            </a:fld>
            <a:endParaRPr lang="fr-FR" dirty="0"/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014008"/>
              </p:ext>
            </p:extLst>
          </p:nvPr>
        </p:nvGraphicFramePr>
        <p:xfrm>
          <a:off x="1146003" y="3938695"/>
          <a:ext cx="9608432" cy="17128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108"/>
                <a:gridCol w="2402108"/>
                <a:gridCol w="2402108"/>
                <a:gridCol w="2402108"/>
              </a:tblGrid>
              <a:tr h="524123"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 smtClean="0"/>
                        <a:t>A</a:t>
                      </a:r>
                      <a:endParaRPr lang="fr-FR" sz="2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 smtClean="0"/>
                        <a:t>B</a:t>
                      </a:r>
                      <a:endParaRPr lang="fr-FR" sz="2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 smtClean="0"/>
                        <a:t>C</a:t>
                      </a:r>
                      <a:endParaRPr lang="fr-FR" sz="2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 smtClean="0"/>
                        <a:t>D</a:t>
                      </a:r>
                      <a:endParaRPr lang="fr-FR" sz="2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790"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baseline="0" noProof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ont deux points d’intersection</a:t>
                      </a:r>
                      <a:endParaRPr lang="fr-FR" sz="2400" b="1" baseline="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noProof="0" dirty="0" smtClean="0">
                          <a:solidFill>
                            <a:srgbClr val="00B050"/>
                          </a:solidFill>
                        </a:rPr>
                        <a:t>ont un point de contact</a:t>
                      </a:r>
                      <a:endParaRPr lang="fr-FR" sz="2400" b="1" noProof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noProof="0" dirty="0" smtClean="0">
                          <a:solidFill>
                            <a:srgbClr val="0070C0"/>
                          </a:solidFill>
                          <a:latin typeface="+mj-lt"/>
                        </a:rPr>
                        <a:t>ont le même</a:t>
                      </a:r>
                      <a:r>
                        <a:rPr lang="fr-FR" sz="2400" b="1" i="0" baseline="0" noProof="0" dirty="0" smtClean="0">
                          <a:solidFill>
                            <a:srgbClr val="0070C0"/>
                          </a:solidFill>
                          <a:latin typeface="+mj-lt"/>
                        </a:rPr>
                        <a:t> centre</a:t>
                      </a:r>
                      <a:endParaRPr lang="fr-FR" sz="2400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noProof="0" dirty="0" smtClean="0">
                          <a:solidFill>
                            <a:srgbClr val="FFC000"/>
                          </a:solidFill>
                        </a:rPr>
                        <a:t>n‘ont pas de point d’intersection</a:t>
                      </a:r>
                      <a:endParaRPr lang="fr-FR" sz="2400" b="1" noProof="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565" y="420765"/>
            <a:ext cx="3711653" cy="25186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Question 3:</a:t>
            </a:r>
            <a:br>
              <a:rPr lang="fr-FR" sz="2800" dirty="0" smtClean="0"/>
            </a:br>
            <a:r>
              <a:rPr lang="fr-FR" sz="2800" dirty="0" smtClean="0"/>
              <a:t>La tangente d’un cercle et ce cercle…</a:t>
            </a:r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146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35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146003" y="3938695"/>
          <a:ext cx="9608432" cy="12229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108"/>
                <a:gridCol w="2402108"/>
                <a:gridCol w="2402108"/>
                <a:gridCol w="2402108"/>
              </a:tblGrid>
              <a:tr h="52412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A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B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D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790"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baseline="0" noProof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médiatrices</a:t>
                      </a:r>
                      <a:endParaRPr lang="fr-FR" sz="2400" b="1" baseline="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noProof="0" dirty="0" smtClean="0">
                          <a:solidFill>
                            <a:srgbClr val="00B050"/>
                          </a:solidFill>
                        </a:rPr>
                        <a:t>hauteurs</a:t>
                      </a:r>
                      <a:endParaRPr lang="fr-FR" sz="2400" b="1" noProof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noProof="0" dirty="0" smtClean="0">
                          <a:solidFill>
                            <a:srgbClr val="0070C0"/>
                          </a:solidFill>
                          <a:latin typeface="+mj-lt"/>
                        </a:rPr>
                        <a:t>bissectrices</a:t>
                      </a:r>
                      <a:endParaRPr lang="fr-FR" sz="2400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C000"/>
                          </a:solidFill>
                        </a:rPr>
                        <a:t>médianes</a:t>
                      </a:r>
                      <a:endParaRPr lang="fr-FR" sz="24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626726" cy="3880773"/>
          </a:xfrm>
        </p:spPr>
        <p:txBody>
          <a:bodyPr/>
          <a:lstStyle/>
          <a:p>
            <a:r>
              <a:rPr lang="fr-FR" sz="2800" dirty="0" smtClean="0"/>
              <a:t>Question 4:</a:t>
            </a:r>
            <a:br>
              <a:rPr lang="fr-FR" sz="2800" dirty="0" smtClean="0"/>
            </a:br>
            <a:r>
              <a:rPr lang="fr-FR" sz="2800" dirty="0" smtClean="0"/>
              <a:t>Le centre du cercle circonscrit à un triangle est </a:t>
            </a:r>
            <a:br>
              <a:rPr lang="fr-FR" sz="2800" dirty="0" smtClean="0"/>
            </a:br>
            <a:r>
              <a:rPr lang="fr-FR" sz="2800" dirty="0" smtClean="0"/>
              <a:t>le point de concours des…</a:t>
            </a:r>
            <a:endParaRPr lang="fr-FR" sz="1600" b="1" dirty="0" smtClean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638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5:</a:t>
                </a:r>
                <a:br>
                  <a:rPr lang="fr-FR" sz="2800" dirty="0" smtClean="0"/>
                </a:br>
                <a:r>
                  <a:rPr lang="fr-FR" sz="2800" dirty="0" smtClean="0"/>
                  <a:t>La bissectrice de l’angle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𝐾𝐸𝑅</m:t>
                        </m:r>
                      </m:e>
                    </m:acc>
                  </m:oMath>
                </a14:m>
                <a:r>
                  <a:rPr lang="fr-FR" sz="2800" dirty="0" smtClean="0"/>
                  <a:t/>
                </a:r>
                <a:br>
                  <a:rPr lang="fr-FR" sz="2800" dirty="0" smtClean="0"/>
                </a:br>
                <a:r>
                  <a:rPr lang="fr-FR" sz="2800" dirty="0" smtClean="0"/>
                  <a:t>coupe l’angle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fr-FR" sz="2800" dirty="0" smtClean="0"/>
                  <a:t> en deux angles </a:t>
                </a:r>
                <a:br>
                  <a:rPr lang="fr-FR" sz="2800" dirty="0" smtClean="0"/>
                </a:br>
                <a:r>
                  <a:rPr lang="fr-FR" sz="2800" dirty="0" smtClean="0"/>
                  <a:t>ayant une mesure de…</a:t>
                </a:r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7106653"/>
                  </p:ext>
                </p:extLst>
              </p:nvPr>
            </p:nvGraphicFramePr>
            <p:xfrm>
              <a:off x="677335" y="4173740"/>
              <a:ext cx="10636660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659165"/>
                    <a:gridCol w="2659165"/>
                    <a:gridCol w="2659165"/>
                    <a:gridCol w="2659165"/>
                  </a:tblGrid>
                  <a:tr h="304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925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fr-FR" sz="2400" b="1" dirty="0" smtClean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fr-FR" sz="2400" smtClean="0">
                                  <a:solidFill>
                                    <a:srgbClr val="FF0000"/>
                                  </a:solidFill>
                                </a:rPr>
                                <m:t>°</m:t>
                              </m:r>
                            </m:oMath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𝟑𝟎</m:t>
                                </m:r>
                                <m:r>
                                  <m:rPr>
                                    <m:nor/>
                                  </m:rPr>
                                  <a:rPr lang="fr-FR" sz="2400" smtClean="0">
                                    <a:solidFill>
                                      <a:schemeClr val="accent2"/>
                                    </a:solidFill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𝟒𝟎</m:t>
                                </m:r>
                                <m:r>
                                  <m:rPr>
                                    <m:nor/>
                                  </m:rPr>
                                  <a:rPr lang="fr-FR" sz="2400" smtClean="0">
                                    <a:solidFill>
                                      <a:srgbClr val="0070C0"/>
                                    </a:solidFill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Aucune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de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ces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propositions</m:t>
                                </m:r>
                              </m:oMath>
                            </m:oMathPara>
                          </a14:m>
                          <a:endParaRPr lang="fr-FR" sz="2400" b="1" dirty="0" smtClean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7106653"/>
                  </p:ext>
                </p:extLst>
              </p:nvPr>
            </p:nvGraphicFramePr>
            <p:xfrm>
              <a:off x="677335" y="4173740"/>
              <a:ext cx="10636660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659165"/>
                    <a:gridCol w="2659165"/>
                    <a:gridCol w="2659165"/>
                    <a:gridCol w="2659165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145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29" t="-60741" r="-300917" b="-1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000" t="-60741" r="-200229" b="-1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459" t="-60741" r="-100688" b="-1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459" t="-60741" r="-688" b="-1037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15"/>
          <p:cNvSpPr/>
          <p:nvPr/>
        </p:nvSpPr>
        <p:spPr>
          <a:xfrm>
            <a:off x="6572467" y="842358"/>
            <a:ext cx="3032038" cy="2209410"/>
          </a:xfrm>
          <a:prstGeom prst="triangle">
            <a:avLst>
              <a:gd name="adj" fmla="val 63728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16"/>
          <p:cNvSpPr txBox="1"/>
          <p:nvPr/>
        </p:nvSpPr>
        <p:spPr>
          <a:xfrm>
            <a:off x="9530073" y="3022310"/>
            <a:ext cx="491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R</a:t>
            </a:r>
            <a:endParaRPr lang="fr-FR" sz="2400" dirty="0"/>
          </a:p>
        </p:txBody>
      </p:sp>
      <p:sp>
        <p:nvSpPr>
          <p:cNvPr id="11" name="TextBox 17"/>
          <p:cNvSpPr txBox="1"/>
          <p:nvPr/>
        </p:nvSpPr>
        <p:spPr>
          <a:xfrm>
            <a:off x="8428231" y="316293"/>
            <a:ext cx="491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K</a:t>
            </a:r>
            <a:endParaRPr lang="fr-FR" sz="2400" dirty="0"/>
          </a:p>
        </p:txBody>
      </p:sp>
      <p:sp>
        <p:nvSpPr>
          <p:cNvPr id="12" name="TextBox 18"/>
          <p:cNvSpPr txBox="1"/>
          <p:nvPr/>
        </p:nvSpPr>
        <p:spPr>
          <a:xfrm>
            <a:off x="6305004" y="2976782"/>
            <a:ext cx="491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</a:t>
            </a:r>
            <a:endParaRPr lang="fr-FR" sz="2400" dirty="0"/>
          </a:p>
        </p:txBody>
      </p:sp>
      <p:sp>
        <p:nvSpPr>
          <p:cNvPr id="17" name="Pie 33"/>
          <p:cNvSpPr/>
          <p:nvPr/>
        </p:nvSpPr>
        <p:spPr>
          <a:xfrm>
            <a:off x="7878153" y="352311"/>
            <a:ext cx="1260343" cy="1083750"/>
          </a:xfrm>
          <a:prstGeom prst="pie">
            <a:avLst>
              <a:gd name="adj1" fmla="val 3854348"/>
              <a:gd name="adj2" fmla="val 7914207"/>
            </a:avLst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Pie 33"/>
          <p:cNvSpPr/>
          <p:nvPr/>
        </p:nvSpPr>
        <p:spPr>
          <a:xfrm rot="6697523">
            <a:off x="8927451" y="2494082"/>
            <a:ext cx="1260343" cy="1083750"/>
          </a:xfrm>
          <a:prstGeom prst="pie">
            <a:avLst>
              <a:gd name="adj1" fmla="val 4129635"/>
              <a:gd name="adj2" fmla="val 7992545"/>
            </a:avLst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Pie 33"/>
          <p:cNvSpPr/>
          <p:nvPr/>
        </p:nvSpPr>
        <p:spPr>
          <a:xfrm>
            <a:off x="5994667" y="2494083"/>
            <a:ext cx="1260343" cy="1083750"/>
          </a:xfrm>
          <a:prstGeom prst="pie">
            <a:avLst>
              <a:gd name="adj1" fmla="val 18621612"/>
              <a:gd name="adj2" fmla="val 6572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7"/>
              <p:cNvSpPr txBox="1"/>
              <p:nvPr/>
            </p:nvSpPr>
            <p:spPr>
              <a:xfrm>
                <a:off x="7197597" y="2280238"/>
                <a:ext cx="4913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1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597" y="2280238"/>
                <a:ext cx="491319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7"/>
              <p:cNvSpPr txBox="1"/>
              <p:nvPr/>
            </p:nvSpPr>
            <p:spPr>
              <a:xfrm>
                <a:off x="8249988" y="2422174"/>
                <a:ext cx="13572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/>
                        <m:t>50</m:t>
                      </m:r>
                      <m:r>
                        <m:rPr>
                          <m:nor/>
                        </m:rPr>
                        <a:rPr lang="fr-FR" sz="2400"/>
                        <m:t>°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2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988" y="2422174"/>
                <a:ext cx="1357294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cteur droit 23"/>
          <p:cNvCxnSpPr/>
          <p:nvPr/>
        </p:nvCxnSpPr>
        <p:spPr>
          <a:xfrm flipH="1">
            <a:off x="7897746" y="2780904"/>
            <a:ext cx="121379" cy="4253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 flipV="1">
            <a:off x="7379627" y="1799400"/>
            <a:ext cx="300093" cy="2432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 flipV="1">
            <a:off x="7450989" y="1718678"/>
            <a:ext cx="300093" cy="2432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8022725" y="2780904"/>
            <a:ext cx="121379" cy="4253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96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… </a:t>
            </a:r>
            <a:r>
              <a:rPr lang="fr-FR" smtClean="0"/>
              <a:t>page … :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125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94714" cy="1320800"/>
          </a:xfrm>
        </p:spPr>
        <p:txBody>
          <a:bodyPr/>
          <a:lstStyle/>
          <a:p>
            <a:r>
              <a:rPr lang="fr-FR" dirty="0" smtClean="0"/>
              <a:t>C’est fini…</a:t>
            </a:r>
            <a:endParaRPr lang="fr-F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73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rappels 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:r>
                  <a:rPr lang="fr-FR" sz="2800" dirty="0" smtClean="0"/>
                  <a:t>Tous les points situés à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fr-FR" sz="2800" dirty="0" smtClean="0"/>
                  <a:t> d’un point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800" dirty="0" smtClean="0"/>
                  <a:t> appartiennent…</a:t>
                </a:r>
                <a:endParaRPr lang="fr-FR" sz="1600" b="1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8590671"/>
                  </p:ext>
                </p:extLst>
              </p:nvPr>
            </p:nvGraphicFramePr>
            <p:xfrm>
              <a:off x="1146411" y="3938695"/>
              <a:ext cx="9608024" cy="213785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006"/>
                    <a:gridCol w="2402006"/>
                    <a:gridCol w="2402006"/>
                    <a:gridCol w="2402006"/>
                  </a:tblGrid>
                  <a:tr h="5514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864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0000"/>
                              </a:solidFill>
                            </a:rPr>
                            <a:t>au cercle de centre A et de rayon 2cm.</a:t>
                          </a:r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chemeClr val="accent2"/>
                                    </a:solidFill>
                                  </a:rPr>
                                  <m:t>au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chemeClr val="accent2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chemeClr val="accent2"/>
                                    </a:solidFill>
                                  </a:rPr>
                                  <m:t>cercle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chemeClr val="accent2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chemeClr val="accent2"/>
                                    </a:solidFill>
                                  </a:rPr>
                                  <m:t>de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chemeClr val="accent2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chemeClr val="accent2"/>
                                    </a:solidFill>
                                  </a:rPr>
                                  <m:t>centre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chemeClr val="accent2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chemeClr val="accent2"/>
                                    </a:solidFill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chemeClr val="accent2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chemeClr val="accent2"/>
                                    </a:solidFill>
                                  </a:rPr>
                                  <m:t>et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chemeClr val="accent2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chemeClr val="accent2"/>
                                    </a:solidFill>
                                  </a:rPr>
                                  <m:t>de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chemeClr val="accent2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1" i="0" dirty="0" smtClean="0">
                                    <a:solidFill>
                                      <a:schemeClr val="accent2"/>
                                    </a:solidFill>
                                  </a:rPr>
                                  <m:t>diametre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1" i="0" dirty="0" smtClean="0">
                                    <a:solidFill>
                                      <a:schemeClr val="accent2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chemeClr val="accent2"/>
                                    </a:solidFill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chemeClr val="accent2"/>
                                    </a:solidFill>
                                  </a:rPr>
                                  <m:t>cm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chemeClr val="accent2"/>
                                    </a:solidFill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0070C0"/>
                              </a:solidFill>
                            </a:rPr>
                            <a:t>À la médiatrice d’un segment de longueur 2cm.</a:t>
                          </a:r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8590671"/>
                  </p:ext>
                </p:extLst>
              </p:nvPr>
            </p:nvGraphicFramePr>
            <p:xfrm>
              <a:off x="1146411" y="3938695"/>
              <a:ext cx="9608024" cy="213785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006"/>
                    <a:gridCol w="2402006"/>
                    <a:gridCol w="2402006"/>
                    <a:gridCol w="2402006"/>
                  </a:tblGrid>
                  <a:tr h="5514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864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0000"/>
                              </a:solidFill>
                            </a:rPr>
                            <a:t>au cercle de centre A et de rayon 2cm.</a:t>
                          </a:r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000" t="-38077" r="-200000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0070C0"/>
                              </a:solidFill>
                            </a:rPr>
                            <a:t>À la médiatrice d’un segment de longueur 2cm.</a:t>
                          </a:r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49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rappels 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:r>
                  <a:rPr lang="fr-FR" sz="2800" dirty="0" smtClean="0"/>
                  <a:t>Si trois point distincts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800" dirty="0" smtClean="0"/>
                  <a:t>,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sz="2800" dirty="0" smtClean="0"/>
                  <a:t> et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fr-FR" sz="2800" dirty="0" smtClean="0"/>
                  <a:t> sont tels que: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fr-FR" sz="2800" b="1" i="1" dirty="0" smtClean="0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fr-FR" sz="28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1" i="1" dirty="0" smtClean="0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fr-FR" sz="28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1" i="1" dirty="0" smtClean="0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fr-FR" sz="28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fr-FR" sz="2800" dirty="0" smtClean="0"/>
                  <a:t>, alors…</a:t>
                </a:r>
                <a:endParaRPr lang="fr-FR" sz="1600" b="1" dirty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8769223"/>
                  </p:ext>
                </p:extLst>
              </p:nvPr>
            </p:nvGraphicFramePr>
            <p:xfrm>
              <a:off x="1146003" y="3712191"/>
              <a:ext cx="9622080" cy="239791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5520"/>
                    <a:gridCol w="2405520"/>
                    <a:gridCol w="2405520"/>
                    <a:gridCol w="2405520"/>
                  </a:tblGrid>
                  <a:tr h="4776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6464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oMath>
                          </a14:m>
                          <a:r>
                            <a:rPr lang="fr-FR" sz="2400" b="1" dirty="0" smtClean="0">
                              <a:solidFill>
                                <a:srgbClr val="FF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fr-FR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oMath>
                          </a14:m>
                          <a:r>
                            <a:rPr lang="fr-FR" sz="2400" b="1" dirty="0" smtClean="0">
                              <a:solidFill>
                                <a:srgbClr val="FF0000"/>
                              </a:solidFill>
                            </a:rPr>
                            <a:t> et </a:t>
                          </a:r>
                          <a14:m>
                            <m:oMath xmlns:m="http://schemas.openxmlformats.org/officeDocument/2006/math">
                              <m:r>
                                <a:rPr lang="fr-FR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oMath>
                          </a14:m>
                          <a:r>
                            <a:rPr lang="fr-FR" sz="2400" b="1" dirty="0" smtClean="0">
                              <a:solidFill>
                                <a:srgbClr val="FF0000"/>
                              </a:solidFill>
                            </a:rPr>
                            <a:t> sont</a:t>
                          </a:r>
                          <a:r>
                            <a:rPr lang="fr-FR" sz="2400" b="1" baseline="0" dirty="0" smtClean="0">
                              <a:solidFill>
                                <a:srgbClr val="FF0000"/>
                              </a:solidFill>
                            </a:rPr>
                            <a:t> alignés.</a:t>
                          </a:r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oMath>
                          </a14:m>
                          <a:r>
                            <a:rPr lang="fr-FR" sz="2400" b="1" baseline="0" dirty="0" smtClean="0">
                              <a:solidFill>
                                <a:srgbClr val="00B050"/>
                              </a:solidFill>
                            </a:rPr>
                            <a:t> est le milieu de </a:t>
                          </a:r>
                          <a14:m>
                            <m:oMath xmlns:m="http://schemas.openxmlformats.org/officeDocument/2006/math">
                              <m:r>
                                <a:rPr lang="fr-FR" sz="2400" b="1" i="1" baseline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oMath>
                          </a14:m>
                          <a:r>
                            <a:rPr lang="fr-FR" sz="2400" b="1" baseline="0" dirty="0" smtClean="0">
                              <a:solidFill>
                                <a:srgbClr val="00B050"/>
                              </a:solidFill>
                            </a:rPr>
                            <a:t>.</a:t>
                          </a:r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24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oMath>
                          </a14:m>
                          <a:r>
                            <a:rPr lang="fr-FR" sz="2400" b="1" dirty="0" smtClean="0">
                              <a:solidFill>
                                <a:srgbClr val="0070C0"/>
                              </a:solidFill>
                            </a:rPr>
                            <a:t>,</a:t>
                          </a:r>
                          <a:r>
                            <a:rPr lang="fr-FR" sz="24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2400" b="1" i="1" baseline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oMath>
                          </a14:m>
                          <a:r>
                            <a:rPr lang="fr-FR" sz="2400" b="1" baseline="0" dirty="0" smtClean="0">
                              <a:solidFill>
                                <a:srgbClr val="0070C0"/>
                              </a:solidFill>
                            </a:rPr>
                            <a:t> et </a:t>
                          </a:r>
                          <a14:m>
                            <m:oMath xmlns:m="http://schemas.openxmlformats.org/officeDocument/2006/math">
                              <m:r>
                                <a:rPr lang="fr-FR" sz="2400" b="1" i="1" baseline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oMath>
                          </a14:m>
                          <a:r>
                            <a:rPr lang="fr-FR" sz="2400" b="1" baseline="0" dirty="0" smtClean="0">
                              <a:solidFill>
                                <a:srgbClr val="0070C0"/>
                              </a:solidFill>
                            </a:rPr>
                            <a:t> appartiennent au cercle circonscrit au triangle </a:t>
                          </a:r>
                          <a14:m>
                            <m:oMath xmlns:m="http://schemas.openxmlformats.org/officeDocument/2006/math">
                              <m:r>
                                <a:rPr lang="fr-FR" sz="2400" b="1" i="1" baseline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𝑨𝑩𝑪</m:t>
                              </m:r>
                            </m:oMath>
                          </a14:m>
                          <a:r>
                            <a:rPr lang="fr-FR" sz="2400" b="1" baseline="0" dirty="0" smtClean="0">
                              <a:solidFill>
                                <a:srgbClr val="0070C0"/>
                              </a:solidFill>
                            </a:rPr>
                            <a:t>. </a:t>
                          </a:r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8769223"/>
                  </p:ext>
                </p:extLst>
              </p:nvPr>
            </p:nvGraphicFramePr>
            <p:xfrm>
              <a:off x="1146003" y="3712191"/>
              <a:ext cx="9622080" cy="239791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5520"/>
                    <a:gridCol w="2405520"/>
                    <a:gridCol w="2405520"/>
                    <a:gridCol w="2405520"/>
                  </a:tblGrid>
                  <a:tr h="4776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202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27215" r="-300506" b="-6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53" t="-27215" r="-200506" b="-6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253" t="-27215" r="-100506" b="-6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05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rappels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Question 3: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fr-FR" sz="2800" dirty="0" smtClean="0"/>
              <a:t>Le centre du cercle circonscrit à un triangle est le point de concours des…</a:t>
            </a:r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261653"/>
              </p:ext>
            </p:extLst>
          </p:nvPr>
        </p:nvGraphicFramePr>
        <p:xfrm>
          <a:off x="1173299" y="3665740"/>
          <a:ext cx="10140696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5174"/>
                <a:gridCol w="2535174"/>
                <a:gridCol w="2535174"/>
                <a:gridCol w="2535174"/>
              </a:tblGrid>
              <a:tr h="304814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A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B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D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515"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noProof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hauteurs</a:t>
                      </a:r>
                      <a:r>
                        <a:rPr lang="en-US" sz="2400" b="1" i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a:t/>
                      </a:r>
                      <a:b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</a:br>
                      <a:r>
                        <a:rPr lang="en-US" sz="2400" b="1" i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du triangle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noProof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médianes</a:t>
                      </a:r>
                      <a:r>
                        <a:rPr lang="en-US" sz="2400" b="1" i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 du triangle</a:t>
                      </a:r>
                      <a:endParaRPr lang="fr-FR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0070C0"/>
                          </a:solidFill>
                        </a:rPr>
                        <a:t>médiatrices du triangle</a:t>
                      </a:r>
                      <a:endParaRPr lang="fr-F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solidFill>
                            <a:srgbClr val="FFC000"/>
                          </a:solidFill>
                        </a:rPr>
                        <a:t>Aucune de ces propositions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08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rappels 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4: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acc>
                      <m:accPr>
                        <m:chr m:val="̂"/>
                        <m:ctrlPr>
                          <a:rPr lang="fr-FR" sz="28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𝑻𝑬𝑶</m:t>
                        </m:r>
                      </m:e>
                    </m:acc>
                  </m:oMath>
                </a14:m>
                <a:r>
                  <a:rPr lang="fr-FR" sz="2800" dirty="0" smtClean="0"/>
                  <a:t> est égal à…</a:t>
                </a:r>
                <a:endParaRPr lang="fr-FR" sz="16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1084472"/>
                  </p:ext>
                </p:extLst>
              </p:nvPr>
            </p:nvGraphicFramePr>
            <p:xfrm>
              <a:off x="1146001" y="3938695"/>
              <a:ext cx="9321832" cy="123577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30458"/>
                    <a:gridCol w="2330458"/>
                    <a:gridCol w="2330458"/>
                    <a:gridCol w="2330458"/>
                  </a:tblGrid>
                  <a:tr h="3739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𝑬𝑶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𝑬𝑻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𝑶𝑻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𝑬𝑻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𝑶𝑻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𝑬𝑶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dirty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dirty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𝑬𝑻</m:t>
                                    </m:r>
                                  </m:num>
                                  <m:den>
                                    <m:r>
                                      <a:rPr lang="en-US" sz="2400" b="1" i="1" dirty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𝑬𝑶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400" b="1" dirty="0" smtClean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1084472"/>
                  </p:ext>
                </p:extLst>
              </p:nvPr>
            </p:nvGraphicFramePr>
            <p:xfrm>
              <a:off x="1146001" y="3938695"/>
              <a:ext cx="9321832" cy="123577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30458"/>
                    <a:gridCol w="2330458"/>
                    <a:gridCol w="2330458"/>
                    <a:gridCol w="233045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7857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61" t="-64844" r="-300261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61" t="-64844" r="-200261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785" t="-64844" r="-100785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000" t="-64844" r="-522" b="-156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482475" y="3019759"/>
            <a:ext cx="260339" cy="26714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Isosceles Triangle 15"/>
          <p:cNvSpPr/>
          <p:nvPr/>
        </p:nvSpPr>
        <p:spPr>
          <a:xfrm>
            <a:off x="6044487" y="1955100"/>
            <a:ext cx="2698739" cy="1335316"/>
          </a:xfrm>
          <a:prstGeom prst="triangle">
            <a:avLst>
              <a:gd name="adj" fmla="val 100000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16"/>
          <p:cNvSpPr txBox="1"/>
          <p:nvPr/>
        </p:nvSpPr>
        <p:spPr>
          <a:xfrm>
            <a:off x="8585207" y="3264136"/>
            <a:ext cx="491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</a:t>
            </a:r>
            <a:endParaRPr lang="fr-FR" sz="2400" dirty="0"/>
          </a:p>
        </p:txBody>
      </p:sp>
      <p:sp>
        <p:nvSpPr>
          <p:cNvPr id="11" name="TextBox 17"/>
          <p:cNvSpPr txBox="1"/>
          <p:nvPr/>
        </p:nvSpPr>
        <p:spPr>
          <a:xfrm>
            <a:off x="8668104" y="1523006"/>
            <a:ext cx="491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O</a:t>
            </a:r>
            <a:endParaRPr lang="fr-FR" sz="2400" dirty="0"/>
          </a:p>
        </p:txBody>
      </p:sp>
      <p:sp>
        <p:nvSpPr>
          <p:cNvPr id="12" name="TextBox 18"/>
          <p:cNvSpPr txBox="1"/>
          <p:nvPr/>
        </p:nvSpPr>
        <p:spPr>
          <a:xfrm>
            <a:off x="5670177" y="3260845"/>
            <a:ext cx="491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1138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rappels 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5: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acc>
                      <m:accPr>
                        <m:chr m:val="̂"/>
                        <m:ctrlPr>
                          <a:rPr lang="fr-FR" sz="28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𝑫𝑹𝑨</m:t>
                        </m:r>
                      </m:e>
                    </m:acc>
                  </m:oMath>
                </a14:m>
                <a:r>
                  <a:rPr lang="fr-FR" sz="2800" dirty="0"/>
                  <a:t> est égal à</a:t>
                </a:r>
                <a:r>
                  <a:rPr lang="fr-FR" sz="2800" dirty="0" smtClean="0"/>
                  <a:t>…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649043"/>
                  </p:ext>
                </p:extLst>
              </p:nvPr>
            </p:nvGraphicFramePr>
            <p:xfrm>
              <a:off x="1173299" y="4173740"/>
              <a:ext cx="10140696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35174"/>
                    <a:gridCol w="2535174"/>
                    <a:gridCol w="2535174"/>
                    <a:gridCol w="2535174"/>
                  </a:tblGrid>
                  <a:tr h="304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925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𝑹𝑨</m:t>
                                    </m:r>
                                  </m:num>
                                  <m:den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𝑫𝑹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𝑶𝑹</m:t>
                                    </m:r>
                                  </m:num>
                                  <m:den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𝑫𝑹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𝑫𝑶</m:t>
                                    </m:r>
                                  </m:num>
                                  <m:den>
                                    <m:r>
                                      <a:rPr lang="en-US" sz="24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𝑫𝑹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Aucune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de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ces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propositions</m:t>
                                </m:r>
                              </m:oMath>
                            </m:oMathPara>
                          </a14:m>
                          <a:endParaRPr lang="fr-FR" sz="2400" b="1" dirty="0" smtClean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649043"/>
                  </p:ext>
                </p:extLst>
              </p:nvPr>
            </p:nvGraphicFramePr>
            <p:xfrm>
              <a:off x="1173299" y="4173740"/>
              <a:ext cx="10140696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35174"/>
                    <a:gridCol w="2535174"/>
                    <a:gridCol w="2535174"/>
                    <a:gridCol w="2535174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145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40" t="-60741" r="-300721" b="-1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40" t="-60741" r="-200721" b="-1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240" t="-60741" r="-100721" b="-1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240" t="-60741" r="-721" b="-1037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96869" y="1633378"/>
            <a:ext cx="3199797" cy="148760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17"/>
          <p:cNvSpPr txBox="1"/>
          <p:nvPr/>
        </p:nvSpPr>
        <p:spPr>
          <a:xfrm>
            <a:off x="8796666" y="1270000"/>
            <a:ext cx="491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O</a:t>
            </a:r>
            <a:endParaRPr lang="fr-FR" sz="2400" dirty="0"/>
          </a:p>
        </p:txBody>
      </p:sp>
      <p:sp>
        <p:nvSpPr>
          <p:cNvPr id="9" name="TextBox 17"/>
          <p:cNvSpPr txBox="1"/>
          <p:nvPr/>
        </p:nvSpPr>
        <p:spPr>
          <a:xfrm>
            <a:off x="5144311" y="1311849"/>
            <a:ext cx="491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</a:t>
            </a:r>
            <a:endParaRPr lang="fr-FR" sz="2400" dirty="0"/>
          </a:p>
        </p:txBody>
      </p:sp>
      <p:sp>
        <p:nvSpPr>
          <p:cNvPr id="10" name="TextBox 17"/>
          <p:cNvSpPr txBox="1"/>
          <p:nvPr/>
        </p:nvSpPr>
        <p:spPr>
          <a:xfrm>
            <a:off x="8849550" y="2986958"/>
            <a:ext cx="491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R</a:t>
            </a:r>
            <a:endParaRPr lang="fr-FR" sz="2400" dirty="0"/>
          </a:p>
        </p:txBody>
      </p:sp>
      <p:sp>
        <p:nvSpPr>
          <p:cNvPr id="11" name="TextBox 17"/>
          <p:cNvSpPr txBox="1"/>
          <p:nvPr/>
        </p:nvSpPr>
        <p:spPr>
          <a:xfrm>
            <a:off x="5105731" y="3010234"/>
            <a:ext cx="491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8518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95" y="2445137"/>
            <a:ext cx="6779315" cy="391016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66" y="2445137"/>
            <a:ext cx="6780190" cy="39160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Distance d’un point à une droite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3" y="1478199"/>
            <a:ext cx="9230941" cy="4928288"/>
          </a:xfrm>
        </p:spPr>
        <p:txBody>
          <a:bodyPr>
            <a:normAutofit/>
          </a:bodyPr>
          <a:lstStyle/>
          <a:p>
            <a:r>
              <a:rPr lang="fr-FR" sz="2400" dirty="0" smtClean="0"/>
              <a:t>Propriété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endParaRPr lang="fr-FR" sz="2400" dirty="0" smtClean="0">
              <a:solidFill>
                <a:srgbClr val="FFC000"/>
              </a:solidFill>
            </a:endParaRPr>
          </a:p>
          <a:p>
            <a:endParaRPr lang="fr-F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9</a:t>
            </a:fld>
            <a:endParaRPr lang="fr-FR"/>
          </a:p>
        </p:txBody>
      </p:sp>
      <p:cxnSp>
        <p:nvCxnSpPr>
          <p:cNvPr id="15" name="Straight Arrow Connector 13"/>
          <p:cNvCxnSpPr/>
          <p:nvPr/>
        </p:nvCxnSpPr>
        <p:spPr>
          <a:xfrm>
            <a:off x="0" y="3325421"/>
            <a:ext cx="7331538" cy="3470836"/>
          </a:xfrm>
          <a:prstGeom prst="straightConnector1">
            <a:avLst/>
          </a:prstGeom>
          <a:ln w="5715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us 15"/>
          <p:cNvSpPr/>
          <p:nvPr/>
        </p:nvSpPr>
        <p:spPr>
          <a:xfrm>
            <a:off x="6516108" y="4025142"/>
            <a:ext cx="286603" cy="286603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/>
          <p:cNvCxnSpPr/>
          <p:nvPr/>
        </p:nvCxnSpPr>
        <p:spPr>
          <a:xfrm flipH="1">
            <a:off x="5810250" y="4191000"/>
            <a:ext cx="857250" cy="1838325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5199797" y="4203510"/>
            <a:ext cx="1460311" cy="151490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3480180" y="4171950"/>
            <a:ext cx="3177795" cy="754892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6565065" y="4238171"/>
            <a:ext cx="126021" cy="2117133"/>
          </a:xfrm>
          <a:prstGeom prst="line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 rot="1459045">
            <a:off x="5597909" y="5790932"/>
            <a:ext cx="250148" cy="2376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1660" y="2985603"/>
            <a:ext cx="17526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9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722</Words>
  <Application>Microsoft Office PowerPoint</Application>
  <PresentationFormat>Grand écran</PresentationFormat>
  <Paragraphs>288</Paragraphs>
  <Slides>38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Cambria Math</vt:lpstr>
      <vt:lpstr>Trebuchet MS</vt:lpstr>
      <vt:lpstr>Wingdings 3</vt:lpstr>
      <vt:lpstr>Facet</vt:lpstr>
      <vt:lpstr>Quatrième 4 Chapitre 10:  Distances, Tangentes  Bissectrices</vt:lpstr>
      <vt:lpstr>Chapitre 10: Distances, Tangentes         et Bissectrices</vt:lpstr>
      <vt:lpstr>Calcul mental ( Plickers )</vt:lpstr>
      <vt:lpstr>Calcul mental ( rappels )</vt:lpstr>
      <vt:lpstr>Calcul mental ( rappels )</vt:lpstr>
      <vt:lpstr>Calcul mental ( rappels )</vt:lpstr>
      <vt:lpstr>Calcul mental ( rappels )</vt:lpstr>
      <vt:lpstr>Calcul mental ( rappels )</vt:lpstr>
      <vt:lpstr>I. Distance d’un point à une droite</vt:lpstr>
      <vt:lpstr>I. Distance d’un point à une droite</vt:lpstr>
      <vt:lpstr>II. Tangente à un cercle</vt:lpstr>
      <vt:lpstr>II. Tangente à un cercle</vt:lpstr>
      <vt:lpstr>Exercice 20 page 250</vt:lpstr>
      <vt:lpstr>Exercice 19 page 250</vt:lpstr>
      <vt:lpstr>Exercice 32 page 251</vt:lpstr>
      <vt:lpstr>Exercice 34 page 251</vt:lpstr>
      <vt:lpstr>Exercice 40 page 251</vt:lpstr>
      <vt:lpstr>III. Bissectrice d’un angle saillant</vt:lpstr>
      <vt:lpstr>III. Bissectrice d’un angle saillant</vt:lpstr>
      <vt:lpstr>Exercice 42 page 252</vt:lpstr>
      <vt:lpstr>Exercice 44 page 252</vt:lpstr>
      <vt:lpstr>III. Bissectrice d’un angle saillant</vt:lpstr>
      <vt:lpstr>III. Bissectrice d’un angle saillant</vt:lpstr>
      <vt:lpstr>III. Bissectrice d’un angle saillant</vt:lpstr>
      <vt:lpstr>Exercice 44 page 252</vt:lpstr>
      <vt:lpstr>IV. Bissectrices d’un triangle</vt:lpstr>
      <vt:lpstr>IV. Bissectrices d’un triangle</vt:lpstr>
      <vt:lpstr>Exercice 50 page 252</vt:lpstr>
      <vt:lpstr>Exercice 60 page 253</vt:lpstr>
      <vt:lpstr>Exercice 78 page 255</vt:lpstr>
      <vt:lpstr>Calcul mental ( Plickers )</vt:lpstr>
      <vt:lpstr>Calcul mental</vt:lpstr>
      <vt:lpstr>Calcul mental</vt:lpstr>
      <vt:lpstr>Calcul mental</vt:lpstr>
      <vt:lpstr>Calcul mental</vt:lpstr>
      <vt:lpstr>Calcul mental</vt:lpstr>
      <vt:lpstr>Exercice … page … :</vt:lpstr>
      <vt:lpstr>C’est fini…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Seconde</dc:title>
  <dc:creator>Jean-Louis FELT</dc:creator>
  <cp:lastModifiedBy>Jean-Louis FELT</cp:lastModifiedBy>
  <cp:revision>692</cp:revision>
  <dcterms:created xsi:type="dcterms:W3CDTF">2015-08-30T19:31:28Z</dcterms:created>
  <dcterms:modified xsi:type="dcterms:W3CDTF">2016-04-18T17:37:32Z</dcterms:modified>
</cp:coreProperties>
</file>