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309" r:id="rId2"/>
    <p:sldId id="310" r:id="rId3"/>
    <p:sldId id="311" r:id="rId4"/>
    <p:sldId id="312" r:id="rId5"/>
    <p:sldId id="313" r:id="rId6"/>
    <p:sldId id="257" r:id="rId7"/>
    <p:sldId id="280" r:id="rId8"/>
    <p:sldId id="283" r:id="rId9"/>
    <p:sldId id="258" r:id="rId10"/>
    <p:sldId id="284" r:id="rId11"/>
    <p:sldId id="285" r:id="rId12"/>
    <p:sldId id="292" r:id="rId13"/>
    <p:sldId id="273" r:id="rId14"/>
    <p:sldId id="288" r:id="rId15"/>
    <p:sldId id="294" r:id="rId16"/>
    <p:sldId id="293" r:id="rId17"/>
    <p:sldId id="290" r:id="rId18"/>
    <p:sldId id="300" r:id="rId19"/>
    <p:sldId id="301" r:id="rId20"/>
    <p:sldId id="295" r:id="rId21"/>
    <p:sldId id="305" r:id="rId22"/>
    <p:sldId id="296" r:id="rId23"/>
    <p:sldId id="297" r:id="rId24"/>
    <p:sldId id="298" r:id="rId25"/>
    <p:sldId id="299" r:id="rId26"/>
    <p:sldId id="302" r:id="rId27"/>
    <p:sldId id="303" r:id="rId28"/>
    <p:sldId id="304" r:id="rId29"/>
    <p:sldId id="308" r:id="rId30"/>
    <p:sldId id="307" r:id="rId31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2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2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E4D2B-8A83-464A-A3D2-7440271AC0F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73912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8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5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8" y="6743105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99919F0-47FB-4690-B648-8AB8F913784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27429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532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619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021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191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602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04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6233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371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AB41-B685-4433-A7ED-570F88B3F02B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CE11-726E-4D62-B325-D78123CFC9E4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5C831-922F-4426-87E2-BA9A400DD3E1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C60F-2BEC-4409-A345-5E4EEB1FE23F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EBD6E-B424-4EA5-9AED-99E4795B15BF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3E23-09D7-4626-B033-6470F29BD829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74D7-9B52-4F86-9725-6EBFECF157FD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A9DA-8668-46FA-B0CC-E61B2C4D575E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AD7E9-BF0E-495C-AFA6-C984740F433A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0DE15-E75C-4FEF-B2EE-5C663D2ECCA6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1E5EC-9FAE-4444-947E-0F22CD13D322}" type="datetime1">
              <a:rPr lang="fr-FR" smtClean="0"/>
              <a:t>01/10/2015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81D3-551F-4822-A91F-591870FC0576}" type="datetime1">
              <a:rPr lang="fr-FR" smtClean="0"/>
              <a:t>01/10/2015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1C48E-F874-490B-B2C1-AE37AEB48EDA}" type="datetime1">
              <a:rPr lang="fr-FR" smtClean="0"/>
              <a:t>01/10/2015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AAE8-4F06-41F0-A1D9-248D4808A59B}" type="datetime1">
              <a:rPr lang="fr-FR" smtClean="0"/>
              <a:t>01/10/2015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154C6-0ADE-47CD-A320-0A5115B0B089}" type="datetime1">
              <a:rPr lang="fr-FR" smtClean="0"/>
              <a:t>01/10/2015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FA16-326E-4399-9DF7-44AA35FA25E8}" type="datetime1">
              <a:rPr lang="fr-FR" smtClean="0"/>
              <a:t>01/10/2015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41BC6-10FB-42B2-87AF-06E62D368A5F}" type="datetime1">
              <a:rPr lang="fr-FR" smtClean="0"/>
              <a:t>01/10/2015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Quatrième </a:t>
            </a:r>
            <a:r>
              <a:rPr lang="fr-FR" dirty="0"/>
              <a:t>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Chapitre 1: Nombres relatifs</a:t>
            </a:r>
            <a:endParaRPr lang="fr-FR" dirty="0" smtClean="0"/>
          </a:p>
          <a:p>
            <a:r>
              <a:rPr lang="fr-FR" dirty="0" smtClean="0"/>
              <a:t>M. FELT</a:t>
            </a:r>
          </a:p>
        </p:txBody>
      </p:sp>
    </p:spTree>
    <p:extLst>
      <p:ext uri="{BB962C8B-B14F-4D97-AF65-F5344CB8AC3E}">
        <p14:creationId xmlns:p14="http://schemas.microsoft.com/office/powerpoint/2010/main" val="68181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fr-FR" sz="3200" u="sng" dirty="0" smtClean="0"/>
              <a:t>Exemples:</a:t>
            </a:r>
            <a:endParaRPr lang="fr-FR" sz="3200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b="0" dirty="0" smtClean="0"/>
              <a:t>(+4) x (+2)	= </a:t>
            </a:r>
            <a:r>
              <a:rPr lang="fr-FR" sz="3000" dirty="0" smtClean="0"/>
              <a:t>4 </a:t>
            </a:r>
            <a:r>
              <a:rPr lang="fr-FR" sz="3000" dirty="0"/>
              <a:t>x 2 </a:t>
            </a:r>
            <a:r>
              <a:rPr lang="fr-FR" sz="3000" dirty="0" smtClean="0"/>
              <a:t>	=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(+</a:t>
            </a:r>
            <a:r>
              <a:rPr lang="fr-FR" sz="3000" dirty="0"/>
              <a:t>4) x </a:t>
            </a:r>
            <a:r>
              <a:rPr lang="fr-FR" sz="3000" dirty="0" smtClean="0"/>
              <a:t>(-2)	= 4  x </a:t>
            </a:r>
            <a:r>
              <a:rPr lang="fr-FR" sz="3000" dirty="0"/>
              <a:t>(-2) = </a:t>
            </a:r>
            <a:r>
              <a:rPr lang="fr-FR" sz="3000" b="0" dirty="0" smtClean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(-4) x (+2) 	= </a:t>
            </a:r>
            <a:r>
              <a:rPr lang="fr-FR" sz="3000" dirty="0"/>
              <a:t>(-</a:t>
            </a:r>
            <a:r>
              <a:rPr lang="fr-FR" sz="3000" dirty="0" smtClean="0"/>
              <a:t>4) x </a:t>
            </a:r>
            <a:r>
              <a:rPr lang="fr-FR" sz="3000" dirty="0"/>
              <a:t>2 </a:t>
            </a:r>
            <a:r>
              <a:rPr lang="fr-FR" sz="3000" dirty="0" smtClean="0"/>
              <a:t>	= 			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(-4</a:t>
            </a:r>
            <a:r>
              <a:rPr lang="fr-FR" sz="3000" dirty="0"/>
              <a:t>) x (-2) </a:t>
            </a:r>
            <a:r>
              <a:rPr lang="fr-FR" sz="3000" dirty="0" smtClean="0"/>
              <a:t>	= </a:t>
            </a:r>
            <a:r>
              <a:rPr lang="fr-FR" sz="3200" dirty="0"/>
              <a:t>(-4) x (-2</a:t>
            </a:r>
            <a:r>
              <a:rPr lang="fr-FR" sz="3200" dirty="0" smtClean="0"/>
              <a:t>)	=</a:t>
            </a:r>
            <a:r>
              <a:rPr lang="fr-FR" sz="3000" dirty="0"/>
              <a:t>			  </a:t>
            </a:r>
            <a:r>
              <a:rPr lang="fr-FR" sz="3000" dirty="0" smtClean="0"/>
              <a:t>	</a:t>
            </a:r>
            <a:endParaRPr lang="fr-FR" sz="3000" b="0" dirty="0" smtClean="0"/>
          </a:p>
          <a:p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503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fr-FR" sz="3200" u="sng" dirty="0" smtClean="0"/>
              <a:t>Exemples:</a:t>
            </a:r>
            <a:endParaRPr lang="fr-FR" sz="3200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b="0" dirty="0" smtClean="0"/>
              <a:t>3 x 5 =</a:t>
            </a:r>
            <a:r>
              <a:rPr lang="fr-FR" sz="3000" dirty="0"/>
              <a:t>	 </a:t>
            </a:r>
            <a:r>
              <a:rPr lang="fr-FR" sz="3000" dirty="0" smtClean="0"/>
              <a:t>	  			8 </a:t>
            </a:r>
            <a:r>
              <a:rPr lang="fr-FR" sz="3000" dirty="0"/>
              <a:t>x </a:t>
            </a:r>
            <a:r>
              <a:rPr lang="fr-FR" sz="3000" dirty="0" smtClean="0"/>
              <a:t>(-3) </a:t>
            </a:r>
            <a:r>
              <a:rPr lang="fr-FR" sz="3000" dirty="0"/>
              <a:t>= </a:t>
            </a:r>
            <a:r>
              <a:rPr lang="fr-FR" sz="3000" b="0" dirty="0" smtClean="0"/>
              <a:t>	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(-4) x 10 = 			  	(-4</a:t>
            </a:r>
            <a:r>
              <a:rPr lang="fr-FR" sz="3000" dirty="0"/>
              <a:t>) x </a:t>
            </a:r>
            <a:r>
              <a:rPr lang="fr-FR" sz="3000" dirty="0" smtClean="0"/>
              <a:t>(-3) 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(-5) x (-2) =            	(-9) x 7 =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6 x (-3) =			 	(-4) x (-2) =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23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22151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3200" u="sng" dirty="0" smtClean="0"/>
                  <a:t>Propriétés: Cas particuliers:</a:t>
                </a:r>
                <a:endParaRPr lang="fr-FR" sz="3200" u="sng" dirty="0"/>
              </a:p>
              <a:p>
                <a:pPr marL="0" indent="0">
                  <a:buNone/>
                </a:pPr>
                <a:r>
                  <a:rPr lang="fr-FR" dirty="0" smtClean="0"/>
                  <a:t>Le produit d’un nombre relatif par </a:t>
                </a:r>
                <a:r>
                  <a:rPr lang="fr-FR" b="1" dirty="0" smtClean="0">
                    <a:solidFill>
                      <a:srgbClr val="0070C0"/>
                    </a:solidFill>
                  </a:rPr>
                  <a:t>1</a:t>
                </a:r>
                <a:r>
                  <a:rPr lang="fr-FR" dirty="0" smtClean="0"/>
                  <a:t> est égal à ce nombre.</a:t>
                </a:r>
                <a:br>
                  <a:rPr lang="fr-FR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×1=1 ×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r>
                  <a:rPr lang="en-US" sz="2800" dirty="0" smtClean="0"/>
                  <a:t/>
                </a:r>
                <a:br>
                  <a:rPr lang="en-US" sz="2800" dirty="0" smtClean="0"/>
                </a:br>
                <a:endParaRPr lang="fr-FR" sz="2800" dirty="0" smtClean="0"/>
              </a:p>
              <a:p>
                <a:pPr marL="0" indent="0">
                  <a:buNone/>
                </a:pP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Le </a:t>
                </a:r>
                <a:r>
                  <a:rPr lang="fr-FR" dirty="0"/>
                  <a:t>produit d’un nombre relatif par 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-1 </a:t>
                </a:r>
                <a:r>
                  <a:rPr lang="fr-FR" dirty="0"/>
                  <a:t>est égal à </a:t>
                </a:r>
                <a:r>
                  <a:rPr lang="fr-FR" dirty="0" smtClean="0"/>
                  <a:t>l’opposé de ce nombre.</a:t>
                </a:r>
                <a:br>
                  <a:rPr lang="fr-FR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−1</m:t>
                          </m:r>
                        </m:e>
                      </m:d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fr-FR" sz="2800" dirty="0" smtClean="0"/>
              </a:p>
              <a:p>
                <a:pPr marL="0" indent="0">
                  <a:buNone/>
                </a:pP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Le </a:t>
                </a:r>
                <a:r>
                  <a:rPr lang="fr-FR" dirty="0"/>
                  <a:t>produit d’un nombre relatif par </a:t>
                </a:r>
                <a:r>
                  <a:rPr lang="fr-FR" b="1" dirty="0" smtClean="0">
                    <a:solidFill>
                      <a:srgbClr val="92D050"/>
                    </a:solidFill>
                  </a:rPr>
                  <a:t>0</a:t>
                </a:r>
                <a:r>
                  <a:rPr lang="fr-FR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fr-FR" dirty="0"/>
                  <a:t>est égal à </a:t>
                </a:r>
                <a:r>
                  <a:rPr lang="fr-FR" dirty="0" smtClean="0"/>
                  <a:t>0.</a:t>
                </a:r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×0=0 ×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800" b="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221512" cy="3880773"/>
              </a:xfrm>
              <a:blipFill rotWithShape="0">
                <a:blip r:embed="rId2"/>
                <a:stretch>
                  <a:fillRect l="-991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01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063454" cy="1320800"/>
          </a:xfrm>
        </p:spPr>
        <p:txBody>
          <a:bodyPr/>
          <a:lstStyle/>
          <a:p>
            <a:r>
              <a:rPr lang="fr-FR" dirty="0" smtClean="0"/>
              <a:t>Activité: </a:t>
            </a:r>
            <a:r>
              <a:rPr lang="fr-FR" dirty="0"/>
              <a:t>Multiplication de nombres relatifs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4" y="1682918"/>
            <a:ext cx="8596668" cy="3880773"/>
          </a:xfrm>
        </p:spPr>
        <p:txBody>
          <a:bodyPr/>
          <a:lstStyle/>
          <a:p>
            <a:r>
              <a:rPr lang="fr-FR" sz="3200" u="sng" dirty="0" smtClean="0"/>
              <a:t>Exercice:</a:t>
            </a:r>
          </a:p>
          <a:p>
            <a:pPr lvl="1"/>
            <a:r>
              <a:rPr lang="fr-FR" sz="1800" dirty="0" smtClean="0"/>
              <a:t>Compléter le tableau suivant:</a:t>
            </a:r>
            <a:endParaRPr lang="fr-FR" sz="1800" dirty="0"/>
          </a:p>
          <a:p>
            <a:endParaRPr lang="fr-FR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177925"/>
              </p:ext>
            </p:extLst>
          </p:nvPr>
        </p:nvGraphicFramePr>
        <p:xfrm>
          <a:off x="1915393" y="3003718"/>
          <a:ext cx="6675270" cy="2494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054"/>
                <a:gridCol w="1335054"/>
                <a:gridCol w="1335054"/>
                <a:gridCol w="1335054"/>
                <a:gridCol w="1335054"/>
              </a:tblGrid>
              <a:tr h="4988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-3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-7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988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88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-5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88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-6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9883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8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063454" cy="1320800"/>
          </a:xfrm>
        </p:spPr>
        <p:txBody>
          <a:bodyPr/>
          <a:lstStyle/>
          <a:p>
            <a:r>
              <a:rPr lang="fr-FR" dirty="0" smtClean="0"/>
              <a:t>Activité: </a:t>
            </a:r>
            <a:r>
              <a:rPr lang="fr-FR" dirty="0"/>
              <a:t>Multiplication de nombres relatifs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14</a:t>
            </a:fld>
            <a:endParaRPr lang="fr-FR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7333" y="1801505"/>
            <a:ext cx="9203645" cy="4804012"/>
          </a:xfrm>
        </p:spPr>
        <p:txBody>
          <a:bodyPr>
            <a:normAutofit/>
          </a:bodyPr>
          <a:lstStyle/>
          <a:p>
            <a:r>
              <a:rPr lang="fr-FR" sz="3200" u="sng" dirty="0" smtClean="0"/>
              <a:t>Exercice:</a:t>
            </a:r>
          </a:p>
          <a:p>
            <a:pPr lvl="1"/>
            <a:r>
              <a:rPr lang="fr-FR" sz="1800" dirty="0" smtClean="0"/>
              <a:t>Compléter les égalités suivantes par les signes et nombres qui conviennent.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sz="2400" dirty="0"/>
          </a:p>
          <a:p>
            <a:pPr lvl="1">
              <a:buFont typeface="Courier New" panose="02070309020205020404" pitchFamily="49" charset="0"/>
              <a:buChar char="o"/>
            </a:pPr>
            <a:endParaRPr lang="fr-FR" sz="24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fr-FR" sz="2400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	</a:t>
            </a:r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1282402"/>
                  </p:ext>
                </p:extLst>
              </p:nvPr>
            </p:nvGraphicFramePr>
            <p:xfrm>
              <a:off x="1146002" y="2934268"/>
              <a:ext cx="8128000" cy="26613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532263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a.</a:t>
                          </a:r>
                          <a:r>
                            <a:rPr lang="en-US" sz="24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+5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=−15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f.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−2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b.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+10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=−60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g.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−10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+5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=−50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c.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−2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=6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h.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+6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−3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=−18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d.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+4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−5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=−20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i.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−12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−2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=24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e.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+12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=−12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400" dirty="0" smtClean="0">
                              <a:solidFill>
                                <a:schemeClr val="tx1"/>
                              </a:solidFill>
                            </a:rPr>
                            <a:t>j.</a:t>
                          </a:r>
                          <a:r>
                            <a:rPr lang="en-US" sz="2400" b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−15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+3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=−45</m:t>
                              </m:r>
                            </m:oMath>
                          </a14:m>
                          <a:endParaRPr lang="fr-FR" sz="240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21282402"/>
                  </p:ext>
                </p:extLst>
              </p:nvPr>
            </p:nvGraphicFramePr>
            <p:xfrm>
              <a:off x="1146002" y="2934268"/>
              <a:ext cx="8128000" cy="266131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53226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50" t="-1149" r="-100150" b="-421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300" t="-1149" r="-300" b="-421839"/>
                          </a:stretch>
                        </a:blipFill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50" t="-100000" r="-100150" b="-3170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300" t="-100000" r="-300" b="-317045"/>
                          </a:stretch>
                        </a:blipFill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50" t="-202299" r="-100150" b="-2206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300" t="-202299" r="-300" b="-220690"/>
                          </a:stretch>
                        </a:blipFill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50" t="-298864" r="-100150" b="-118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300" t="-298864" r="-300" b="-118182"/>
                          </a:stretch>
                        </a:blipFill>
                      </a:tcPr>
                    </a:tc>
                  </a:tr>
                  <a:tr h="53226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50" t="-403448" r="-100150" b="-195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100300" t="-403448" r="-300" b="-1954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3" name="Rectangle 12"/>
          <p:cNvSpPr/>
          <p:nvPr/>
        </p:nvSpPr>
        <p:spPr>
          <a:xfrm>
            <a:off x="3024227" y="3094677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1741527" y="3107027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1948657" y="361199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3961607" y="361199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024227" y="4140201"/>
            <a:ext cx="207130" cy="2759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728827" y="4148427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808327" y="4673601"/>
            <a:ext cx="207130" cy="2759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1944727" y="4679951"/>
            <a:ext cx="207130" cy="2759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1957427" y="5207001"/>
            <a:ext cx="207130" cy="2759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964027" y="5200651"/>
            <a:ext cx="207130" cy="2759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5942807" y="308494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6825457" y="308494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5803107" y="361834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5809457" y="416444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7974807" y="521219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7187407" y="521854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7168357" y="4691493"/>
            <a:ext cx="207130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8216107" y="3611993"/>
            <a:ext cx="374556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8082756" y="4139043"/>
            <a:ext cx="343693" cy="25947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43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fr-FR" sz="3200" u="sng" dirty="0" smtClean="0"/>
              <a:t>Produit de plusieurs termes:</a:t>
            </a:r>
            <a:endParaRPr lang="fr-FR" sz="3200" u="sng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b="0" dirty="0" smtClean="0"/>
              <a:t>  2   x  3   x   4   x   1 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(-2) </a:t>
            </a:r>
            <a:r>
              <a:rPr lang="fr-FR" sz="3000" dirty="0"/>
              <a:t>x </a:t>
            </a:r>
            <a:r>
              <a:rPr lang="fr-FR" sz="3000" dirty="0" smtClean="0"/>
              <a:t> 3   x   4   x   1 =</a:t>
            </a: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(-2) x (-3) x  4   x   1 = 			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 smtClean="0"/>
              <a:t>(-</a:t>
            </a:r>
            <a:r>
              <a:rPr lang="fr-FR" sz="3000" dirty="0"/>
              <a:t>2) x </a:t>
            </a:r>
            <a:r>
              <a:rPr lang="fr-FR" sz="3000" dirty="0" smtClean="0"/>
              <a:t>(-3) </a:t>
            </a:r>
            <a:r>
              <a:rPr lang="fr-FR" sz="3000" dirty="0"/>
              <a:t>x (-4) x </a:t>
            </a:r>
            <a:r>
              <a:rPr lang="fr-FR" sz="3000" dirty="0" smtClean="0"/>
              <a:t>  1 =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3000" dirty="0"/>
              <a:t>(-2) x (-3) x (-4) x </a:t>
            </a:r>
            <a:r>
              <a:rPr lang="fr-FR" sz="3000" dirty="0" smtClean="0"/>
              <a:t>(-1) </a:t>
            </a:r>
            <a:r>
              <a:rPr lang="fr-FR" sz="3000" dirty="0"/>
              <a:t>=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94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9221512" cy="3880773"/>
          </a:xfrm>
        </p:spPr>
        <p:txBody>
          <a:bodyPr/>
          <a:lstStyle/>
          <a:p>
            <a:r>
              <a:rPr lang="fr-FR" sz="3200" u="sng" dirty="0" smtClean="0"/>
              <a:t>Propriété:</a:t>
            </a:r>
            <a:endParaRPr lang="fr-FR" sz="3200" u="sng" dirty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b="1" dirty="0" smtClean="0">
                <a:solidFill>
                  <a:srgbClr val="92D050"/>
                </a:solidFill>
              </a:rPr>
              <a:t>produit</a:t>
            </a:r>
            <a:r>
              <a:rPr lang="fr-FR" dirty="0" smtClean="0">
                <a:solidFill>
                  <a:srgbClr val="92D050"/>
                </a:solidFill>
              </a:rPr>
              <a:t> </a:t>
            </a:r>
            <a:r>
              <a:rPr lang="fr-FR" dirty="0" smtClean="0"/>
              <a:t>de </a:t>
            </a:r>
            <a:r>
              <a:rPr lang="fr-FR" b="1" dirty="0" smtClean="0">
                <a:solidFill>
                  <a:srgbClr val="92D050"/>
                </a:solidFill>
              </a:rPr>
              <a:t>plusieurs </a:t>
            </a:r>
            <a:r>
              <a:rPr lang="fr-FR" dirty="0" smtClean="0"/>
              <a:t>nombres relatifs est un nombre: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00B0F0"/>
                </a:solidFill>
              </a:rPr>
              <a:t>positif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lorsque le nombre de facteurs </a:t>
            </a:r>
            <a:r>
              <a:rPr lang="fr-FR" b="1" dirty="0" smtClean="0">
                <a:solidFill>
                  <a:srgbClr val="92D050"/>
                </a:solidFill>
              </a:rPr>
              <a:t>négatifs</a:t>
            </a:r>
            <a:r>
              <a:rPr lang="fr-FR" dirty="0" smtClean="0"/>
              <a:t> est </a:t>
            </a:r>
            <a:r>
              <a:rPr lang="fr-FR" b="1" dirty="0" smtClean="0">
                <a:solidFill>
                  <a:srgbClr val="00B0F0"/>
                </a:solidFill>
              </a:rPr>
              <a:t>pair</a:t>
            </a:r>
            <a:r>
              <a:rPr lang="fr-FR" dirty="0" smtClean="0"/>
              <a:t>;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FF0000"/>
                </a:solidFill>
              </a:rPr>
              <a:t>négatif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/>
              <a:t>lorsque le nombre de </a:t>
            </a:r>
            <a:r>
              <a:rPr lang="fr-FR" dirty="0" smtClean="0"/>
              <a:t>facteurs </a:t>
            </a:r>
            <a:r>
              <a:rPr lang="fr-FR" b="1" dirty="0">
                <a:solidFill>
                  <a:srgbClr val="92D050"/>
                </a:solidFill>
              </a:rPr>
              <a:t>négatifs</a:t>
            </a:r>
            <a:r>
              <a:rPr lang="fr-FR" dirty="0"/>
              <a:t> est </a:t>
            </a:r>
            <a:r>
              <a:rPr lang="fr-FR" b="1" dirty="0" smtClean="0">
                <a:solidFill>
                  <a:srgbClr val="FF0000"/>
                </a:solidFill>
              </a:rPr>
              <a:t>impair</a:t>
            </a:r>
            <a:r>
              <a:rPr lang="fr-FR" dirty="0" smtClean="0"/>
              <a:t>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Sa distance à zéro est égale au </a:t>
            </a:r>
            <a:r>
              <a:rPr lang="fr-FR" b="1" dirty="0" smtClean="0">
                <a:solidFill>
                  <a:srgbClr val="92D050"/>
                </a:solidFill>
              </a:rPr>
              <a:t>produit des distances à zéro </a:t>
            </a:r>
            <a:r>
              <a:rPr lang="fr-FR" dirty="0" smtClean="0"/>
              <a:t>des nombres relatifs.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403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II. Division de nombres relatifs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3200" u="sng" dirty="0" smtClean="0"/>
                  <a:t>Définition:</a:t>
                </a:r>
              </a:p>
              <a:p>
                <a:pPr marL="0" indent="0">
                  <a:buNone/>
                </a:pPr>
                <a:r>
                  <a:rPr lang="fr-FR" dirty="0" smtClean="0"/>
                  <a:t>Le </a:t>
                </a:r>
                <a:r>
                  <a:rPr lang="fr-FR" b="1" dirty="0" smtClean="0">
                    <a:solidFill>
                      <a:srgbClr val="92D050"/>
                    </a:solidFill>
                  </a:rPr>
                  <a:t>quotient </a:t>
                </a:r>
                <a:r>
                  <a:rPr lang="fr-FR" dirty="0" smtClean="0"/>
                  <a:t>d’un nombre relatif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 par un nombre relatif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dirty="0" smtClean="0"/>
                  <a:t> </a:t>
                </a:r>
                <a:r>
                  <a:rPr lang="fr-FR" b="1" u="sng" dirty="0" smtClean="0"/>
                  <a:t>différent de 0</a:t>
                </a:r>
                <a:r>
                  <a:rPr lang="fr-FR" dirty="0" smtClean="0"/>
                  <a:t> est le nombre par lequel il faut multiplier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fr-FR" dirty="0" smtClean="0"/>
                  <a:t> pour obtenir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fr-FR" dirty="0" smtClean="0"/>
                  <a:t>. 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fr-FR" dirty="0" smtClean="0"/>
                  <a:t>On le note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fr-FR" dirty="0" smtClean="0"/>
                  <a:t>. </a:t>
                </a:r>
              </a:p>
              <a:p>
                <a:pPr marL="0" indent="0">
                  <a:buNone/>
                </a:pPr>
                <a:r>
                  <a:rPr lang="fr-FR" dirty="0" smtClean="0"/>
                  <a:t>Ainsi: a et b étant deux nombres relatifs, avec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fr-FR" dirty="0" smtClean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fr-FR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dirty="0" smtClean="0"/>
                  <a:t>.</a:t>
                </a:r>
                <a:br>
                  <a:rPr lang="fr-FR" dirty="0" smtClean="0"/>
                </a:br>
                <a:r>
                  <a:rPr lang="fr-FR" dirty="0" smtClean="0"/>
                  <a:t> </a:t>
                </a:r>
                <a:endParaRPr lang="fr-FR" sz="30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  <a:blipFill rotWithShape="0">
                <a:blip r:embed="rId2"/>
                <a:stretch>
                  <a:fillRect l="-991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7362325" y="883045"/>
            <a:ext cx="2263566" cy="1634331"/>
            <a:chOff x="7010436" y="978297"/>
            <a:chExt cx="2263566" cy="1634331"/>
          </a:xfrm>
        </p:grpSpPr>
        <p:sp>
          <p:nvSpPr>
            <p:cNvPr id="10" name="Oval 9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26931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II. Division de nombres relatifs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18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3200" dirty="0" smtClean="0"/>
                  <a:t>Exemples: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200" dirty="0" smtClean="0"/>
                  <a:t> est le quotient de 28 par 5.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200" dirty="0"/>
                  <a:t> est le quotient de </a:t>
                </a:r>
                <a:r>
                  <a:rPr lang="fr-FR" sz="2200" dirty="0" smtClean="0"/>
                  <a:t>7 </a:t>
                </a:r>
                <a:r>
                  <a:rPr lang="fr-FR" sz="2200" dirty="0"/>
                  <a:t>par </a:t>
                </a:r>
                <a:r>
                  <a:rPr lang="fr-FR" sz="2200" dirty="0" smtClean="0"/>
                  <a:t>2.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2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200" dirty="0"/>
              </a:p>
              <a:p>
                <a:endParaRPr lang="fr-FR" sz="2400" dirty="0" smtClean="0"/>
              </a:p>
              <a:p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endParaRPr lang="fr-FR" sz="2400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  <a:blipFill rotWithShape="0">
                <a:blip r:embed="rId2"/>
                <a:stretch>
                  <a:fillRect l="-991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7362325" y="883045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24790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II. Division de nombres relatifs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19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sz="3200" dirty="0" smtClean="0"/>
                  <a:t>Comment passer de 5 à 7 ?</a:t>
                </a:r>
              </a:p>
              <a:p>
                <a:pPr lvl="1"/>
                <a:r>
                  <a:rPr lang="fr-FR" sz="1800" dirty="0" smtClean="0"/>
                  <a:t>avec les opérateurs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fr-FR" sz="1800" dirty="0" smtClean="0"/>
                  <a:t> et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sz="1800" dirty="0" smtClean="0"/>
              </a:p>
              <a:p>
                <a:pPr lvl="1"/>
                <a:r>
                  <a:rPr lang="fr-FR" sz="1800" dirty="0"/>
                  <a:t>avec les opérateurs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fr-FR" sz="1800" dirty="0"/>
                  <a:t> et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lang="en-US" sz="2400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sz="1800" dirty="0"/>
              </a:p>
              <a:p>
                <a:pPr marL="457200" lvl="1" indent="0">
                  <a:buNone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endParaRPr lang="fr-FR" sz="2400" dirty="0"/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930400"/>
                <a:ext cx="9221512" cy="3880773"/>
              </a:xfrm>
              <a:prstGeom prst="rect">
                <a:avLst/>
              </a:prstGeom>
              <a:blipFill rotWithShape="0">
                <a:blip r:embed="rId2"/>
                <a:stretch>
                  <a:fillRect l="-991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82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1: Nombres relatifs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Définition:</a:t>
            </a:r>
          </a:p>
          <a:p>
            <a:pPr lvl="1"/>
            <a:r>
              <a:rPr lang="fr-FR" sz="1800" dirty="0" smtClean="0"/>
              <a:t>Les </a:t>
            </a:r>
            <a:r>
              <a:rPr lang="fr-FR" sz="1800" b="1" dirty="0" smtClean="0">
                <a:solidFill>
                  <a:srgbClr val="0070C0"/>
                </a:solidFill>
              </a:rPr>
              <a:t>nombres positifs</a:t>
            </a:r>
            <a:r>
              <a:rPr lang="fr-FR" sz="1800" dirty="0" smtClean="0">
                <a:solidFill>
                  <a:srgbClr val="0070C0"/>
                </a:solidFill>
              </a:rPr>
              <a:t> </a:t>
            </a:r>
            <a:r>
              <a:rPr lang="fr-FR" sz="1800" dirty="0" smtClean="0"/>
              <a:t>sont les nombres supérieurs ou égaux à 0.</a:t>
            </a:r>
          </a:p>
          <a:p>
            <a:pPr lvl="1"/>
            <a:r>
              <a:rPr lang="fr-FR" sz="1800" dirty="0" smtClean="0"/>
              <a:t>Les </a:t>
            </a:r>
            <a:r>
              <a:rPr lang="fr-FR" sz="1800" b="1" dirty="0" smtClean="0">
                <a:solidFill>
                  <a:srgbClr val="FF0000"/>
                </a:solidFill>
              </a:rPr>
              <a:t>nombres négatifs </a:t>
            </a:r>
            <a:r>
              <a:rPr lang="fr-FR" sz="1800" dirty="0" smtClean="0"/>
              <a:t>sont les nombres inférieurs ou égaux à 0.</a:t>
            </a:r>
          </a:p>
          <a:p>
            <a:pPr lvl="1"/>
            <a:r>
              <a:rPr lang="fr-FR" sz="1800" dirty="0" smtClean="0"/>
              <a:t>Les </a:t>
            </a:r>
            <a:r>
              <a:rPr lang="fr-FR" sz="1800" b="1" dirty="0" smtClean="0">
                <a:solidFill>
                  <a:srgbClr val="00B050"/>
                </a:solidFill>
              </a:rPr>
              <a:t>nombres relatifs </a:t>
            </a:r>
            <a:r>
              <a:rPr lang="fr-FR" sz="1800" dirty="0" smtClean="0"/>
              <a:t>sont constitués par les </a:t>
            </a:r>
            <a:r>
              <a:rPr lang="fr-FR" sz="1800" b="1" dirty="0">
                <a:solidFill>
                  <a:srgbClr val="0070C0"/>
                </a:solidFill>
              </a:rPr>
              <a:t>nombres positifs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 smtClean="0"/>
              <a:t>et par les </a:t>
            </a:r>
            <a:r>
              <a:rPr lang="fr-FR" sz="1800" b="1" dirty="0">
                <a:solidFill>
                  <a:srgbClr val="FF0000"/>
                </a:solidFill>
              </a:rPr>
              <a:t>nombres </a:t>
            </a:r>
            <a:r>
              <a:rPr lang="fr-FR" sz="1800" b="1" dirty="0" smtClean="0">
                <a:solidFill>
                  <a:srgbClr val="FF0000"/>
                </a:solidFill>
              </a:rPr>
              <a:t>négatifs</a:t>
            </a:r>
            <a:r>
              <a:rPr lang="fr-FR" sz="1800" dirty="0" smtClean="0"/>
              <a:t>.</a:t>
            </a:r>
            <a:endParaRPr lang="en-US" sz="1800" dirty="0"/>
          </a:p>
          <a:p>
            <a:pPr lvl="1"/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905" y="4531142"/>
            <a:ext cx="6628571" cy="1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87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II. Division de nombres relatifs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r>
              <a:rPr lang="fr-FR" sz="3200" u="sng" dirty="0" smtClean="0"/>
              <a:t>Propriétés:</a:t>
            </a:r>
            <a:endParaRPr lang="fr-FR" sz="3200" u="sng" dirty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b="1" dirty="0" smtClean="0">
                <a:solidFill>
                  <a:srgbClr val="92D050"/>
                </a:solidFill>
              </a:rPr>
              <a:t>quotient </a:t>
            </a:r>
            <a:r>
              <a:rPr lang="fr-FR" dirty="0" smtClean="0"/>
              <a:t>de </a:t>
            </a:r>
            <a:r>
              <a:rPr lang="fr-FR" b="1" dirty="0" smtClean="0">
                <a:solidFill>
                  <a:srgbClr val="92D050"/>
                </a:solidFill>
              </a:rPr>
              <a:t>deux</a:t>
            </a:r>
            <a:r>
              <a:rPr lang="fr-FR" dirty="0" smtClean="0">
                <a:solidFill>
                  <a:srgbClr val="92D050"/>
                </a:solidFill>
              </a:rPr>
              <a:t> </a:t>
            </a:r>
            <a:r>
              <a:rPr lang="fr-FR" dirty="0" smtClean="0"/>
              <a:t>nombres relatifs est un nombre: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00B0F0"/>
                </a:solidFill>
              </a:rPr>
              <a:t>positif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si les deux nombres ont le </a:t>
            </a:r>
            <a:r>
              <a:rPr lang="fr-FR" b="1" dirty="0" smtClean="0">
                <a:solidFill>
                  <a:srgbClr val="00B0F0"/>
                </a:solidFill>
              </a:rPr>
              <a:t>même signe</a:t>
            </a:r>
            <a:r>
              <a:rPr lang="fr-FR" dirty="0" smtClean="0"/>
              <a:t>;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FF0000"/>
                </a:solidFill>
              </a:rPr>
              <a:t>négatif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si les deux nombres sont de </a:t>
            </a:r>
            <a:r>
              <a:rPr lang="fr-FR" b="1" dirty="0" smtClean="0">
                <a:solidFill>
                  <a:srgbClr val="FF0000"/>
                </a:solidFill>
              </a:rPr>
              <a:t>signes contraires</a:t>
            </a:r>
            <a:r>
              <a:rPr lang="fr-FR" dirty="0" smtClean="0"/>
              <a:t>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Sa distance à zéro est égale au </a:t>
            </a:r>
            <a:r>
              <a:rPr lang="fr-FR" b="1" dirty="0">
                <a:solidFill>
                  <a:srgbClr val="92D050"/>
                </a:solidFill>
              </a:rPr>
              <a:t>quotient des </a:t>
            </a:r>
            <a:r>
              <a:rPr lang="fr-FR" b="1" dirty="0" smtClean="0">
                <a:solidFill>
                  <a:srgbClr val="92D050"/>
                </a:solidFill>
              </a:rPr>
              <a:t>distances à zéro </a:t>
            </a:r>
            <a:r>
              <a:rPr lang="fr-FR" dirty="0" smtClean="0"/>
              <a:t>des deux nombres.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905" y="4783854"/>
            <a:ext cx="6628571" cy="1371429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16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3200" u="sng" dirty="0" smtClean="0"/>
                  <a:t>Exemples:</a:t>
                </a:r>
                <a:endParaRPr lang="fr-FR" sz="3200" u="sng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−27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−15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r-FR" sz="3000" dirty="0" smtClean="0"/>
                  <a:t>	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0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r-FR" sz="3000" dirty="0"/>
                  <a:t>		</a:t>
                </a:r>
                <a:endParaRPr lang="fr-FR" sz="30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−27</m:t>
                        </m:r>
                      </m:num>
                      <m:den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0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r-FR" sz="3000" dirty="0"/>
                  <a:t>			</a:t>
                </a:r>
                <a:r>
                  <a:rPr lang="fr-FR" sz="3000" dirty="0" smtClean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−15</m:t>
                        </m:r>
                      </m:den>
                    </m:f>
                    <m:r>
                      <a:rPr lang="en-US" sz="30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r-FR" sz="3000" dirty="0"/>
                  <a:t>	</a:t>
                </a:r>
                <a:r>
                  <a:rPr lang="fr-FR" sz="3000" dirty="0" smtClean="0"/>
                  <a:t>  	</a:t>
                </a: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8596668" cy="3880773"/>
              </a:xfrm>
              <a:blipFill rotWithShape="0">
                <a:blip r:embed="rId2"/>
                <a:stretch>
                  <a:fillRect l="-1064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7580689" y="1616869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54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/>
              <a:t>II. Division de nombres relatifs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221512" cy="3880773"/>
              </a:xfrm>
            </p:spPr>
            <p:txBody>
              <a:bodyPr>
                <a:normAutofit/>
              </a:bodyPr>
              <a:lstStyle/>
              <a:p>
                <a:r>
                  <a:rPr lang="fr-FR" sz="3200" u="sng" dirty="0" smtClean="0"/>
                  <a:t>Propriétés: Cas particuliers:</a:t>
                </a:r>
                <a:endParaRPr lang="fr-FR" sz="3200" u="sng" dirty="0"/>
              </a:p>
              <a:p>
                <a:pPr marL="0" indent="0">
                  <a:buNone/>
                </a:pPr>
                <a:r>
                  <a:rPr lang="fr-FR" dirty="0" smtClean="0"/>
                  <a:t>Soit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dirty="0" smtClean="0"/>
                  <a:t> un nombre relatif et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sz="2400" dirty="0" smtClean="0">
                    <a:solidFill>
                      <a:srgbClr val="0070C0"/>
                    </a:solidFill>
                  </a:rPr>
                  <a:t> </a:t>
                </a:r>
                <a:r>
                  <a:rPr lang="fr-FR" dirty="0" smtClean="0"/>
                  <a:t>l’opposé du nombre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dirty="0" smtClean="0"/>
                  <a:t>.</a:t>
                </a:r>
                <a:br>
                  <a:rPr lang="fr-FR" dirty="0" smtClean="0"/>
                </a:br>
                <a:r>
                  <a:rPr lang="fr-FR" dirty="0" smtClean="0"/>
                  <a:t/>
                </a:r>
                <a:br>
                  <a:rPr lang="fr-FR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</m:oMath>
                  </m:oMathPara>
                </a14:m>
                <a:endParaRPr lang="en-US" sz="2800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r-FR" dirty="0" smtClean="0"/>
                  <a:t/>
                </a:r>
                <a:br>
                  <a:rPr lang="fr-FR" dirty="0" smtClean="0"/>
                </a:br>
                <a:r>
                  <a:rPr lang="fr-FR" dirty="0" smtClean="0"/>
                  <a:t>Si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dirty="0" smtClean="0"/>
                  <a:t> est différent de zéro (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fr-FR" dirty="0" smtClean="0"/>
                  <a:t>) </a:t>
                </a:r>
                <a:br>
                  <a:rPr lang="fr-FR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=−1.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fr-FR" sz="28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221512" cy="3880773"/>
              </a:xfrm>
              <a:blipFill rotWithShape="0">
                <a:blip r:embed="rId2"/>
                <a:stretch>
                  <a:fillRect l="-991" t="-204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52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</a:t>
            </a:r>
            <a:r>
              <a:rPr lang="fr-FR" dirty="0"/>
              <a:t>Division de nombres relatifs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276066"/>
            <a:ext cx="9221512" cy="3880773"/>
          </a:xfrm>
        </p:spPr>
        <p:txBody>
          <a:bodyPr>
            <a:normAutofit/>
          </a:bodyPr>
          <a:lstStyle/>
          <a:p>
            <a:r>
              <a:rPr lang="fr-FR" sz="3200" u="sng" dirty="0" smtClean="0"/>
              <a:t>Exercice:</a:t>
            </a:r>
            <a:br>
              <a:rPr lang="fr-FR" sz="3200" u="sng" dirty="0" smtClean="0"/>
            </a:br>
            <a:r>
              <a:rPr lang="fr-FR" dirty="0" smtClean="0"/>
              <a:t>Compléter le tableau suivant:</a:t>
            </a:r>
            <a:endParaRPr lang="fr-FR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23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8266198"/>
                  </p:ext>
                </p:extLst>
              </p:nvPr>
            </p:nvGraphicFramePr>
            <p:xfrm>
              <a:off x="1965784" y="2134770"/>
              <a:ext cx="6059100" cy="43091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820"/>
                    <a:gridCol w="1211820"/>
                    <a:gridCol w="1211820"/>
                    <a:gridCol w="1211820"/>
                    <a:gridCol w="1211820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-8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25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-18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-5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-6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𝒂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8266198"/>
                  </p:ext>
                </p:extLst>
              </p:nvPr>
            </p:nvGraphicFramePr>
            <p:xfrm>
              <a:off x="1965784" y="2134770"/>
              <a:ext cx="6059100" cy="43091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820"/>
                    <a:gridCol w="1211820"/>
                    <a:gridCol w="1211820"/>
                    <a:gridCol w="1211820"/>
                    <a:gridCol w="121182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9836" r="-401005" b="-10639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-8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25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-18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9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109836" r="-401005" b="-9639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-5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-6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fr-FR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6515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137634" r="-401005" b="-532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6515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237634" r="-401005" b="-4322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514754" r="-401005" b="-5590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625000" r="-401005" b="-46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6515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467742" r="-401005" b="-20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6515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567742" r="-401005" b="-10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56515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503" t="-667742" r="-401005" b="-21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fr-FR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1345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III. Simplifier l’écriture d’une expression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24</a:t>
            </a:fld>
            <a:endParaRPr lang="fr-FR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7334" y="1930400"/>
            <a:ext cx="922151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u="sng" dirty="0" smtClean="0"/>
              <a:t>Propriétés:</a:t>
            </a:r>
          </a:p>
          <a:p>
            <a:r>
              <a:rPr lang="fr-FR" sz="2000" dirty="0" smtClean="0"/>
              <a:t>Pour calculer une expression avec des parenthèses, on effectue d’abord les calculs entre parenthèses, en commençant par les parenthèses les plus intérieures.</a:t>
            </a:r>
          </a:p>
          <a:p>
            <a:r>
              <a:rPr lang="fr-FR" sz="2000" dirty="0" smtClean="0"/>
              <a:t>La </a:t>
            </a:r>
            <a:r>
              <a:rPr lang="fr-FR" sz="2000" b="1" dirty="0" smtClean="0">
                <a:solidFill>
                  <a:srgbClr val="0070C0"/>
                </a:solidFill>
              </a:rPr>
              <a:t>multiplication</a:t>
            </a:r>
            <a:r>
              <a:rPr lang="fr-FR" sz="2000" dirty="0" smtClean="0"/>
              <a:t> et la </a:t>
            </a:r>
            <a:r>
              <a:rPr lang="fr-FR" sz="2000" b="1" dirty="0" smtClean="0">
                <a:solidFill>
                  <a:srgbClr val="0070C0"/>
                </a:solidFill>
              </a:rPr>
              <a:t>division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sont </a:t>
            </a:r>
            <a:r>
              <a:rPr lang="fr-FR" sz="2000" b="1" dirty="0" smtClean="0">
                <a:solidFill>
                  <a:srgbClr val="00B050"/>
                </a:solidFill>
              </a:rPr>
              <a:t>prioritaires</a:t>
            </a:r>
            <a:r>
              <a:rPr lang="fr-FR" sz="2000" dirty="0" smtClean="0">
                <a:solidFill>
                  <a:srgbClr val="00B050"/>
                </a:solidFill>
              </a:rPr>
              <a:t> </a:t>
            </a:r>
            <a:r>
              <a:rPr lang="fr-FR" sz="2000" dirty="0" smtClean="0"/>
              <a:t>sur </a:t>
            </a:r>
            <a:r>
              <a:rPr lang="fr-FR" sz="2000" b="1" dirty="0" smtClean="0"/>
              <a:t>l’</a:t>
            </a:r>
            <a:r>
              <a:rPr lang="fr-FR" sz="2000" b="1" dirty="0" smtClean="0">
                <a:solidFill>
                  <a:srgbClr val="FF0000"/>
                </a:solidFill>
              </a:rPr>
              <a:t>addition</a:t>
            </a:r>
            <a:r>
              <a:rPr lang="fr-FR" sz="2000" dirty="0" smtClean="0"/>
              <a:t> et la </a:t>
            </a:r>
            <a:r>
              <a:rPr lang="fr-FR" sz="2000" b="1" dirty="0" smtClean="0">
                <a:solidFill>
                  <a:srgbClr val="FF0000"/>
                </a:solidFill>
              </a:rPr>
              <a:t>soustraction</a:t>
            </a:r>
            <a:r>
              <a:rPr lang="fr-FR" sz="2000" dirty="0" smtClean="0"/>
              <a:t>.</a:t>
            </a:r>
            <a:endParaRPr lang="fr-FR" sz="28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 smtClean="0"/>
          </a:p>
          <a:p>
            <a:endParaRPr lang="fr-FR" dirty="0"/>
          </a:p>
        </p:txBody>
      </p:sp>
      <p:grpSp>
        <p:nvGrpSpPr>
          <p:cNvPr id="12" name="Group 11"/>
          <p:cNvGrpSpPr/>
          <p:nvPr/>
        </p:nvGrpSpPr>
        <p:grpSpPr>
          <a:xfrm>
            <a:off x="9163830" y="883045"/>
            <a:ext cx="2263566" cy="1634331"/>
            <a:chOff x="7010436" y="978297"/>
            <a:chExt cx="2263566" cy="1634331"/>
          </a:xfrm>
        </p:grpSpPr>
        <p:sp>
          <p:nvSpPr>
            <p:cNvPr id="13" name="Oval 12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00873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III. Simplifier l’écriture d’une expression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25</a:t>
            </a:fld>
            <a:endParaRPr lang="fr-FR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77334" y="1930400"/>
            <a:ext cx="9221512" cy="447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200" u="sng" dirty="0" smtClean="0"/>
              <a:t>Règles:</a:t>
            </a:r>
          </a:p>
          <a:p>
            <a:r>
              <a:rPr lang="fr-FR" sz="2000" dirty="0" smtClean="0"/>
              <a:t>Un nombre positif peut s’écrire sans signe « + » et sans parenthèses.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sz="2000" dirty="0" smtClean="0"/>
              <a:t>Le premier nombre d’une expression peut s’écrire sans parenthèses.</a:t>
            </a:r>
          </a:p>
          <a:p>
            <a:endParaRPr lang="fr-FR" sz="2000" dirty="0"/>
          </a:p>
          <a:p>
            <a:r>
              <a:rPr lang="fr-FR" sz="2000" dirty="0" smtClean="0"/>
              <a:t>Les nombres peuvent s’écrire sans parenthèses dans l’écriture fractionnaire d’un quotient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 smtClean="0"/>
          </a:p>
          <a:p>
            <a:endParaRPr lang="fr-FR" dirty="0"/>
          </a:p>
        </p:txBody>
      </p:sp>
      <p:grpSp>
        <p:nvGrpSpPr>
          <p:cNvPr id="5" name="Group 4"/>
          <p:cNvGrpSpPr/>
          <p:nvPr/>
        </p:nvGrpSpPr>
        <p:grpSpPr>
          <a:xfrm>
            <a:off x="8932332" y="1113234"/>
            <a:ext cx="2263566" cy="1634331"/>
            <a:chOff x="7010436" y="978297"/>
            <a:chExt cx="2263566" cy="1634331"/>
          </a:xfrm>
        </p:grpSpPr>
        <p:sp>
          <p:nvSpPr>
            <p:cNvPr id="6" name="Oval 5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7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588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</a:t>
            </a:r>
            <a:r>
              <a:rPr lang="fr-FR" dirty="0"/>
              <a:t>Simplifier l’écriture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76066"/>
                <a:ext cx="9221512" cy="4879074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fr-FR" sz="3200" u="sng" dirty="0" smtClean="0"/>
                  <a:t>Exercice:</a:t>
                </a:r>
                <a:br>
                  <a:rPr lang="fr-FR" sz="3200" u="sng" dirty="0" smtClean="0"/>
                </a:br>
                <a:r>
                  <a:rPr lang="fr-FR" dirty="0" smtClean="0"/>
                  <a:t>Calculer chaque expression: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=−7 ×3+18 :2 −10</m:t>
                    </m:r>
                  </m:oMath>
                </a14:m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marL="457200" lvl="1" indent="0">
                  <a:buNone/>
                </a:pPr>
                <a:endParaRPr lang="fr-FR" sz="24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15−7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−7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×3+1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3 −10</m:t>
                    </m:r>
                  </m:oMath>
                </a14:m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−4+2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−7 ×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24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=−6+28 :[ 2×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9 −3×4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fr-FR" sz="24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76066"/>
                <a:ext cx="9221512" cy="4879074"/>
              </a:xfrm>
              <a:blipFill rotWithShape="0">
                <a:blip r:embed="rId3"/>
                <a:stretch>
                  <a:fillRect l="-925" t="-337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794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14155"/>
            <a:ext cx="9394714" cy="1320800"/>
          </a:xfrm>
        </p:spPr>
        <p:txBody>
          <a:bodyPr/>
          <a:lstStyle/>
          <a:p>
            <a:r>
              <a:rPr lang="fr-FR" dirty="0" smtClean="0"/>
              <a:t>Activité: Calculer la valeur d’une </a:t>
            </a:r>
            <a:br>
              <a:rPr lang="fr-FR" dirty="0" smtClean="0"/>
            </a:br>
            <a:r>
              <a:rPr lang="fr-FR" dirty="0" smtClean="0"/>
              <a:t> 				 expression littérale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41946"/>
                <a:ext cx="9221512" cy="5363570"/>
              </a:xfrm>
            </p:spPr>
            <p:txBody>
              <a:bodyPr>
                <a:normAutofit/>
              </a:bodyPr>
              <a:lstStyle/>
              <a:p>
                <a:r>
                  <a:rPr lang="fr-FR" sz="3200" u="sng" dirty="0" smtClean="0"/>
                  <a:t>Exercice:</a:t>
                </a:r>
                <a:r>
                  <a:rPr lang="fr-FR" sz="3200" dirty="0" smtClean="0"/>
                  <a:t> </a:t>
                </a:r>
                <a:r>
                  <a:rPr lang="fr-FR" dirty="0" smtClean="0"/>
                  <a:t>Calculer chaque expression avec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=−2 </m:t>
                    </m:r>
                  </m:oMath>
                </a14:m>
                <a:r>
                  <a:rPr lang="fr-FR" dirty="0" smtClean="0"/>
                  <a:t>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 smtClean="0"/>
                  <a:t>:</a:t>
                </a:r>
              </a:p>
              <a:p>
                <a:endParaRPr lang="fr-FR" dirty="0" smtClean="0"/>
              </a:p>
              <a:p>
                <a:pPr marL="457200" lvl="1" indent="0">
                  <a:buNone/>
                </a:pPr>
                <a:endParaRPr lang="fr-FR" dirty="0"/>
              </a:p>
              <a:p>
                <a:pPr marL="457200" lvl="1" indent="0">
                  <a:buNone/>
                </a:pPr>
                <a:endParaRPr lang="fr-FR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41946"/>
                <a:ext cx="9221512" cy="5363570"/>
              </a:xfrm>
              <a:blipFill rotWithShape="0">
                <a:blip r:embed="rId3"/>
                <a:stretch>
                  <a:fillRect l="-991" t="-147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27</a:t>
            </a:fld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3418023"/>
                  </p:ext>
                </p:extLst>
              </p:nvPr>
            </p:nvGraphicFramePr>
            <p:xfrm>
              <a:off x="677334" y="1927825"/>
              <a:ext cx="9913329" cy="46776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04443"/>
                    <a:gridCol w="3304443"/>
                    <a:gridCol w="3304443"/>
                  </a:tblGrid>
                  <a:tr h="1520462">
                    <a:tc>
                      <a:txBody>
                        <a:bodyPr/>
                        <a:lstStyle/>
                        <a:p>
                          <a:pPr marL="0" marR="0" lvl="1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=−3 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</m:oMath>
                            </m:oMathPara>
                          </a14:m>
                          <a:endParaRPr lang="fr-FR" sz="2400" i="1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l"/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=3 −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l"/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𝑏𝑎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1651699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4 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×3</m:t>
                              </m:r>
                            </m:oMath>
                          </a14:m>
                          <a:r>
                            <a:rPr lang="fr-FR" sz="2400" i="1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l"/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𝑎𝑏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l"/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  <a:tr h="1505531"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</m:d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:(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 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fr-FR" sz="2400" i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73418023"/>
                  </p:ext>
                </p:extLst>
              </p:nvPr>
            </p:nvGraphicFramePr>
            <p:xfrm>
              <a:off x="677334" y="1927825"/>
              <a:ext cx="9913329" cy="467769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04443"/>
                    <a:gridCol w="3304443"/>
                    <a:gridCol w="3304443"/>
                  </a:tblGrid>
                  <a:tr h="1520462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85" t="-400" r="-200554" b="-20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00000" t="-400" r="-100184" b="-20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200369" t="-400" r="-369" b="-208000"/>
                          </a:stretch>
                        </a:blipFill>
                      </a:tcPr>
                    </a:tc>
                  </a:tr>
                  <a:tr h="165169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85" t="-92620" r="-200554" b="-91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00000" t="-92620" r="-100184" b="-91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200369" t="-92620" r="-369" b="-91882"/>
                          </a:stretch>
                        </a:blipFill>
                      </a:tcPr>
                    </a:tc>
                  </a:tr>
                  <a:tr h="1505531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85" t="-211336" r="-200554" b="-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100000" t="-211336" r="-100184" b="-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4"/>
                          <a:stretch>
                            <a:fillRect l="-200369" t="-211336" r="-369" b="-8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783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Plusieurs opérations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276066"/>
            <a:ext cx="9221512" cy="4879074"/>
          </a:xfrm>
        </p:spPr>
        <p:txBody>
          <a:bodyPr>
            <a:normAutofit/>
          </a:bodyPr>
          <a:lstStyle/>
          <a:p>
            <a:r>
              <a:rPr lang="fr-FR" sz="3200" u="sng" dirty="0" smtClean="0"/>
              <a:t>Exercices 67 et 68 pages 24:</a:t>
            </a:r>
            <a:br>
              <a:rPr lang="fr-FR" sz="3200" u="sng" dirty="0" smtClean="0"/>
            </a:b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28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7731" y="2319337"/>
            <a:ext cx="6310881" cy="378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71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Valeur approchée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76066"/>
                <a:ext cx="9221512" cy="4879074"/>
              </a:xfrm>
            </p:spPr>
            <p:txBody>
              <a:bodyPr>
                <a:normAutofit fontScale="92500"/>
              </a:bodyPr>
              <a:lstStyle/>
              <a:p>
                <a:r>
                  <a:rPr lang="fr-FR" dirty="0" smtClean="0"/>
                  <a:t>Ecrire une fraction simplifiée au maximum, puis en donner une valeur approchée au centième près.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13−5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×4−4×7</m:t>
                        </m:r>
                      </m:den>
                    </m:f>
                  </m:oMath>
                </a14:m>
                <a:r>
                  <a:rPr lang="fr-FR" sz="2800" dirty="0" smtClean="0"/>
                  <a:t/>
                </a:r>
                <a:br>
                  <a:rPr lang="fr-FR" sz="2800" dirty="0" smtClean="0"/>
                </a:br>
                <a:endParaRPr lang="fr-FR" sz="2800" dirty="0" smtClean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×6+9×(−2)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5−14</m:t>
                        </m:r>
                      </m:den>
                    </m:f>
                  </m:oMath>
                </a14:m>
                <a:endParaRPr lang="fr-FR" sz="2800" dirty="0" smtClean="0"/>
              </a:p>
              <a:p>
                <a:endParaRPr lang="fr-FR" sz="28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−7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5−8−7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2−3×2−1</m:t>
                        </m:r>
                      </m:den>
                    </m:f>
                  </m:oMath>
                </a14:m>
                <a:endParaRPr lang="fr-FR" sz="2800" dirty="0" smtClean="0"/>
              </a:p>
              <a:p>
                <a:endParaRPr lang="fr-FR" sz="2800" dirty="0"/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2+6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×2−6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8+2×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+5</m:t>
                        </m:r>
                      </m:den>
                    </m:f>
                  </m:oMath>
                </a14:m>
                <a:endParaRPr lang="fr-FR" sz="28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76066"/>
                <a:ext cx="9221512" cy="4879074"/>
              </a:xfrm>
              <a:blipFill rotWithShape="0">
                <a:blip r:embed="rId3"/>
                <a:stretch>
                  <a:fillRect l="-66" t="-37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5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Activité: Repérage sur une droite graduée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en-US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3000" b="0" dirty="0" smtClean="0"/>
          </a:p>
          <a:p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564" y="3699118"/>
            <a:ext cx="6628571" cy="13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1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1: Nombres relatifs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462953" cy="3880773"/>
          </a:xfrm>
        </p:spPr>
        <p:txBody>
          <a:bodyPr/>
          <a:lstStyle/>
          <a:p>
            <a:r>
              <a:rPr lang="fr-FR" sz="2800" dirty="0" smtClean="0"/>
              <a:t>Bilan</a:t>
            </a:r>
          </a:p>
          <a:p>
            <a:pPr lvl="1"/>
            <a:r>
              <a:rPr lang="fr-FR" sz="1800" dirty="0" smtClean="0">
                <a:solidFill>
                  <a:srgbClr val="0070C0"/>
                </a:solidFill>
              </a:rPr>
              <a:t>Addition</a:t>
            </a:r>
            <a:r>
              <a:rPr lang="fr-FR" sz="1800" dirty="0" smtClean="0"/>
              <a:t>, </a:t>
            </a:r>
            <a:r>
              <a:rPr lang="fr-FR" sz="1800" dirty="0" smtClean="0">
                <a:solidFill>
                  <a:srgbClr val="FF0000"/>
                </a:solidFill>
              </a:rPr>
              <a:t>Soustraction</a:t>
            </a:r>
            <a:r>
              <a:rPr lang="fr-FR" sz="1800" dirty="0" smtClean="0"/>
              <a:t>, </a:t>
            </a:r>
            <a:r>
              <a:rPr lang="fr-FR" sz="1800" dirty="0" smtClean="0">
                <a:solidFill>
                  <a:schemeClr val="accent2"/>
                </a:solidFill>
              </a:rPr>
              <a:t>Multiplication</a:t>
            </a:r>
            <a:r>
              <a:rPr lang="fr-FR" sz="1800" dirty="0" smtClean="0"/>
              <a:t> et </a:t>
            </a:r>
            <a:r>
              <a:rPr lang="fr-FR" sz="1800" dirty="0" smtClean="0">
                <a:solidFill>
                  <a:srgbClr val="7030A0"/>
                </a:solidFill>
              </a:rPr>
              <a:t>Division</a:t>
            </a:r>
            <a:r>
              <a:rPr lang="fr-FR" sz="1800" dirty="0" smtClean="0"/>
              <a:t> de deux nombres relatifs.</a:t>
            </a:r>
          </a:p>
          <a:p>
            <a:pPr lvl="1"/>
            <a:r>
              <a:rPr lang="fr-FR" sz="1800" dirty="0" smtClean="0"/>
              <a:t>Simplification d’une expression.</a:t>
            </a:r>
          </a:p>
          <a:p>
            <a:pPr lvl="1"/>
            <a:r>
              <a:rPr lang="fr-FR" sz="1800" dirty="0" smtClean="0"/>
              <a:t>Calcul d’une expression comportant plusieurs opérations.</a:t>
            </a:r>
          </a:p>
          <a:p>
            <a:pPr lvl="1"/>
            <a:r>
              <a:rPr lang="fr-FR" sz="1800" dirty="0" smtClean="0"/>
              <a:t>Calcul d’une expression littérale.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28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 Changement d’écriture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2129051"/>
                <a:ext cx="8596668" cy="3912311"/>
              </a:xfrm>
            </p:spPr>
            <p:txBody>
              <a:bodyPr/>
              <a:lstStyle/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30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0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−(−4)</m:t>
                    </m:r>
                    <m:r>
                      <a:rPr lang="en-US" sz="30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en-US" sz="3000" b="0" i="1" dirty="0" smtClean="0"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 −4 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 −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−5 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 −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 +3,4</m:t>
                        </m:r>
                      </m:e>
                    </m:d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−4</m:t>
                        </m:r>
                      </m:e>
                    </m:d>
                    <m:r>
                      <a:rPr lang="en-US" sz="3000" i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2129051"/>
                <a:ext cx="8596668" cy="3912311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6163734" y="2129051"/>
                <a:ext cx="3007561" cy="7096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1−2−3+4</m:t>
                      </m:r>
                    </m:oMath>
                  </m:oMathPara>
                </a14:m>
                <a:endParaRPr lang="fr-FR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734" y="2129051"/>
                <a:ext cx="3007561" cy="70968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823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 Calcul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r-FR" sz="3200" dirty="0" smtClean="0"/>
                  <a:t>Calculer:</a:t>
                </a:r>
                <a:endParaRPr lang="fr-FR" sz="32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−4 </m:t>
                        </m:r>
                      </m:e>
                    </m:d>
                    <m:r>
                      <a:rPr lang="fr-FR" sz="3000" i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 −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−5 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+1,2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 −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+3,4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lvl="1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 −4</m:t>
                        </m:r>
                      </m:e>
                    </m:d>
                    <m:r>
                      <a:rPr lang="en-US" sz="3000" i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US" sz="30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000" i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3000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3000" b="0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r-FR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dirty="0"/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fr-FR" sz="3000" b="0" dirty="0" smtClean="0"/>
              </a:p>
              <a:p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64" t="-20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20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Chapitre 1: Nombres relatifs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Cours précédent:</a:t>
            </a:r>
          </a:p>
          <a:p>
            <a:pPr lvl="1"/>
            <a:r>
              <a:rPr lang="fr-FR" sz="1800" dirty="0"/>
              <a:t>Les </a:t>
            </a:r>
            <a:r>
              <a:rPr lang="fr-FR" sz="1800" b="1" dirty="0">
                <a:solidFill>
                  <a:srgbClr val="00B050"/>
                </a:solidFill>
              </a:rPr>
              <a:t>nombres relatifs </a:t>
            </a:r>
            <a:r>
              <a:rPr lang="fr-FR" sz="1800" dirty="0"/>
              <a:t>sont constitués par les </a:t>
            </a:r>
            <a:r>
              <a:rPr lang="fr-FR" sz="1800" b="1" dirty="0">
                <a:solidFill>
                  <a:srgbClr val="0070C0"/>
                </a:solidFill>
              </a:rPr>
              <a:t>nombres positifs</a:t>
            </a:r>
            <a:r>
              <a:rPr lang="fr-FR" sz="1800" dirty="0">
                <a:solidFill>
                  <a:srgbClr val="0070C0"/>
                </a:solidFill>
              </a:rPr>
              <a:t> </a:t>
            </a:r>
            <a:r>
              <a:rPr lang="fr-FR" sz="1800" dirty="0"/>
              <a:t>et par les </a:t>
            </a:r>
            <a:r>
              <a:rPr lang="fr-FR" sz="1800" b="1" dirty="0">
                <a:solidFill>
                  <a:srgbClr val="FF0000"/>
                </a:solidFill>
              </a:rPr>
              <a:t>nombres négatifs</a:t>
            </a:r>
            <a:r>
              <a:rPr lang="fr-FR" sz="1800" dirty="0"/>
              <a:t>.</a:t>
            </a:r>
            <a:endParaRPr lang="en-US" sz="1800" dirty="0"/>
          </a:p>
          <a:p>
            <a:pPr lvl="1"/>
            <a:r>
              <a:rPr lang="fr-FR" sz="1800" dirty="0" smtClean="0"/>
              <a:t>Changement d’écriture et calcul.</a:t>
            </a:r>
          </a:p>
          <a:p>
            <a:pPr lvl="1"/>
            <a:r>
              <a:rPr lang="fr-FR" sz="1800" dirty="0" smtClean="0"/>
              <a:t>Repérage d’un nombre relatif sur une droite graduée.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905" y="4531142"/>
            <a:ext cx="6628571" cy="137142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74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sz="3000" b="0" dirty="0" smtClean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fr-FR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056044"/>
              </p:ext>
            </p:extLst>
          </p:nvPr>
        </p:nvGraphicFramePr>
        <p:xfrm>
          <a:off x="857077" y="1270000"/>
          <a:ext cx="896931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1019"/>
                <a:gridCol w="1924334"/>
                <a:gridCol w="1473957"/>
              </a:tblGrid>
              <a:tr h="272197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736">
                <a:tc>
                  <a:txBody>
                    <a:bodyPr/>
                    <a:lstStyle/>
                    <a:p>
                      <a:pPr algn="l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85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Activité: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sz="3000" b="0" dirty="0" smtClean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fr-FR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63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94714" cy="1320800"/>
          </a:xfrm>
        </p:spPr>
        <p:txBody>
          <a:bodyPr/>
          <a:lstStyle/>
          <a:p>
            <a:r>
              <a:rPr lang="fr-FR" dirty="0" smtClean="0"/>
              <a:t>I. Multiplication de nombres relatifs</a:t>
            </a:r>
            <a:endParaRPr lang="fr-FR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fr-FR" sz="3200" u="sng" dirty="0" smtClean="0"/>
              <a:t>I. Multiplication de nombres relatifs</a:t>
            </a:r>
          </a:p>
          <a:p>
            <a:r>
              <a:rPr lang="fr-FR" sz="3200" u="sng" dirty="0" smtClean="0"/>
              <a:t>Définition:</a:t>
            </a:r>
            <a:endParaRPr lang="fr-FR" sz="3200" u="sng" dirty="0"/>
          </a:p>
          <a:p>
            <a:pPr marL="0" indent="0">
              <a:buNone/>
            </a:pPr>
            <a:r>
              <a:rPr lang="fr-FR" dirty="0" smtClean="0"/>
              <a:t>Le </a:t>
            </a:r>
            <a:r>
              <a:rPr lang="fr-FR" b="1" dirty="0" smtClean="0">
                <a:solidFill>
                  <a:srgbClr val="92D050"/>
                </a:solidFill>
              </a:rPr>
              <a:t>produit</a:t>
            </a:r>
            <a:r>
              <a:rPr lang="fr-FR" dirty="0" smtClean="0">
                <a:solidFill>
                  <a:srgbClr val="92D050"/>
                </a:solidFill>
              </a:rPr>
              <a:t> </a:t>
            </a:r>
            <a:r>
              <a:rPr lang="fr-FR" dirty="0" smtClean="0"/>
              <a:t>de </a:t>
            </a:r>
            <a:r>
              <a:rPr lang="fr-FR" b="1" dirty="0" smtClean="0">
                <a:solidFill>
                  <a:srgbClr val="92D050"/>
                </a:solidFill>
              </a:rPr>
              <a:t>deux</a:t>
            </a:r>
            <a:r>
              <a:rPr lang="fr-FR" dirty="0" smtClean="0">
                <a:solidFill>
                  <a:srgbClr val="92D050"/>
                </a:solidFill>
              </a:rPr>
              <a:t> </a:t>
            </a:r>
            <a:r>
              <a:rPr lang="fr-FR" dirty="0" smtClean="0"/>
              <a:t>nombres relatifs est un nombre: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00B0F0"/>
                </a:solidFill>
              </a:rPr>
              <a:t>positif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smtClean="0"/>
              <a:t>si les deux nombres ont le </a:t>
            </a:r>
            <a:r>
              <a:rPr lang="fr-FR" b="1" dirty="0" smtClean="0">
                <a:solidFill>
                  <a:srgbClr val="00B0F0"/>
                </a:solidFill>
              </a:rPr>
              <a:t>même signe</a:t>
            </a:r>
            <a:r>
              <a:rPr lang="fr-FR" dirty="0" smtClean="0"/>
              <a:t>;</a:t>
            </a:r>
            <a:br>
              <a:rPr lang="fr-FR" dirty="0" smtClean="0"/>
            </a:br>
            <a:r>
              <a:rPr lang="fr-FR" dirty="0" smtClean="0"/>
              <a:t>  * </a:t>
            </a:r>
            <a:r>
              <a:rPr lang="fr-FR" b="1" dirty="0" smtClean="0">
                <a:solidFill>
                  <a:srgbClr val="FF0000"/>
                </a:solidFill>
              </a:rPr>
              <a:t>négatif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si les deux nombres sont de </a:t>
            </a:r>
            <a:r>
              <a:rPr lang="fr-FR" b="1" dirty="0" smtClean="0">
                <a:solidFill>
                  <a:srgbClr val="FF0000"/>
                </a:solidFill>
              </a:rPr>
              <a:t>signes contraires</a:t>
            </a:r>
            <a:r>
              <a:rPr lang="fr-FR" dirty="0" smtClean="0"/>
              <a:t>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Sa distance à zéro est égale au </a:t>
            </a:r>
            <a:r>
              <a:rPr lang="fr-FR" b="1" dirty="0" smtClean="0">
                <a:solidFill>
                  <a:srgbClr val="92D050"/>
                </a:solidFill>
              </a:rPr>
              <a:t>produit des distances à zéro </a:t>
            </a:r>
            <a:r>
              <a:rPr lang="fr-FR" dirty="0" smtClean="0"/>
              <a:t>des deux nombres.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r-FR" sz="3000" dirty="0"/>
          </a:p>
          <a:p>
            <a:pPr lvl="1">
              <a:buFont typeface="Arial" panose="020B0604020202020204" pitchFamily="34" charset="0"/>
              <a:buChar char="•"/>
            </a:pPr>
            <a:endParaRPr lang="fr-FR" sz="3000" b="0" dirty="0" smtClean="0"/>
          </a:p>
          <a:p>
            <a:endParaRPr lang="fr-FR" dirty="0"/>
          </a:p>
        </p:txBody>
      </p:sp>
      <p:grpSp>
        <p:nvGrpSpPr>
          <p:cNvPr id="7" name="Group 6"/>
          <p:cNvGrpSpPr/>
          <p:nvPr/>
        </p:nvGrpSpPr>
        <p:grpSpPr>
          <a:xfrm>
            <a:off x="7635280" y="1828723"/>
            <a:ext cx="2263566" cy="1634331"/>
            <a:chOff x="7010436" y="978297"/>
            <a:chExt cx="2263566" cy="1634331"/>
          </a:xfrm>
        </p:grpSpPr>
        <p:sp>
          <p:nvSpPr>
            <p:cNvPr id="8" name="Oval 7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1905" y="4783854"/>
            <a:ext cx="6628571" cy="1371429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4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711</Words>
  <Application>Microsoft Office PowerPoint</Application>
  <PresentationFormat>Widescreen</PresentationFormat>
  <Paragraphs>263</Paragraphs>
  <Slides>30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 Math</vt:lpstr>
      <vt:lpstr>Courier New</vt:lpstr>
      <vt:lpstr>Trebuchet MS</vt:lpstr>
      <vt:lpstr>Wingdings 3</vt:lpstr>
      <vt:lpstr>Facet</vt:lpstr>
      <vt:lpstr>Quatrième 4</vt:lpstr>
      <vt:lpstr>Chapitre 1: Nombres relatifs</vt:lpstr>
      <vt:lpstr>Activité: Repérage sur une droite graduée</vt:lpstr>
      <vt:lpstr>Activité: Changement d’écriture</vt:lpstr>
      <vt:lpstr>Activité: Calcul</vt:lpstr>
      <vt:lpstr>Chapitre 1: Nombres relatifs</vt:lpstr>
      <vt:lpstr>Activité:</vt:lpstr>
      <vt:lpstr>Activité:</vt:lpstr>
      <vt:lpstr>I. Multiplication de nombres relatifs</vt:lpstr>
      <vt:lpstr>I. Multiplication de nombres relatifs</vt:lpstr>
      <vt:lpstr>I. Multiplication de nombres relatifs</vt:lpstr>
      <vt:lpstr>I. Multiplication de nombres relatifs</vt:lpstr>
      <vt:lpstr>Activité: Multiplication de nombres relatifs</vt:lpstr>
      <vt:lpstr>Activité: Multiplication de nombres relatifs</vt:lpstr>
      <vt:lpstr>I. Multiplication de nombres relatifs</vt:lpstr>
      <vt:lpstr>I. Multiplication de nombres relatifs</vt:lpstr>
      <vt:lpstr>II. Division de nombres relatifs</vt:lpstr>
      <vt:lpstr>II. Division de nombres relatifs</vt:lpstr>
      <vt:lpstr>II. Division de nombres relatifs</vt:lpstr>
      <vt:lpstr>II. Division de nombres relatifs</vt:lpstr>
      <vt:lpstr>I. Multiplication de nombres relatifs</vt:lpstr>
      <vt:lpstr>II. Division de nombres relatifs</vt:lpstr>
      <vt:lpstr>Activité: Division de nombres relatifs</vt:lpstr>
      <vt:lpstr>III. Simplifier l’écriture d’une expression</vt:lpstr>
      <vt:lpstr>III. Simplifier l’écriture d’une expression</vt:lpstr>
      <vt:lpstr>Activité: Simplifier l’écriture </vt:lpstr>
      <vt:lpstr>Activité: Calculer la valeur d’une        expression littérale</vt:lpstr>
      <vt:lpstr>Activité: Plusieurs opérations</vt:lpstr>
      <vt:lpstr>Activité: Valeur approchée</vt:lpstr>
      <vt:lpstr>Chapitre 1: Nombres relatifs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176</cp:revision>
  <cp:lastPrinted>2015-09-06T19:51:05Z</cp:lastPrinted>
  <dcterms:created xsi:type="dcterms:W3CDTF">2015-08-30T19:31:28Z</dcterms:created>
  <dcterms:modified xsi:type="dcterms:W3CDTF">2015-10-01T12:44:47Z</dcterms:modified>
</cp:coreProperties>
</file>