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87" r:id="rId4"/>
    <p:sldId id="288" r:id="rId5"/>
    <p:sldId id="263" r:id="rId6"/>
    <p:sldId id="295" r:id="rId7"/>
    <p:sldId id="277" r:id="rId8"/>
    <p:sldId id="296" r:id="rId9"/>
    <p:sldId id="279" r:id="rId10"/>
    <p:sldId id="280" r:id="rId11"/>
    <p:sldId id="289" r:id="rId12"/>
    <p:sldId id="290" r:id="rId13"/>
    <p:sldId id="291" r:id="rId14"/>
    <p:sldId id="292" r:id="rId15"/>
    <p:sldId id="293" r:id="rId16"/>
    <p:sldId id="297" r:id="rId17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5880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577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26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399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1036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9426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141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3797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685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cratch.mit.edu/scratch2download/" TargetMode="External"/><Relationship Id="rId2" Type="http://schemas.openxmlformats.org/officeDocument/2006/relationships/hyperlink" Target="https://scratch.mit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Scratch</a:t>
            </a:r>
            <a:br>
              <a:rPr lang="fr-FR" dirty="0" smtClean="0"/>
            </a:br>
            <a:r>
              <a:rPr lang="fr-FR" sz="3200" dirty="0" smtClean="0"/>
              <a:t>Algorithmique #2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Partie 1: Afficher l’âge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235" y="1634035"/>
            <a:ext cx="7066428" cy="388871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6003" y="4974922"/>
            <a:ext cx="1392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657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Partie 1: Afficher l’âge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235" y="1593107"/>
            <a:ext cx="7064427" cy="387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00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Partie 1: Afficher l’âge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235" y="1593106"/>
            <a:ext cx="7064427" cy="393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57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Partie 2: Année de naissance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581" y="1624084"/>
            <a:ext cx="6847082" cy="378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8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Partie 3: Compteur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Réaliser un compteur pour un “jeu”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02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Scratch: Algorithmique #2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smtClean="0"/>
              <a:t>Utilisation du logiciel Scratch.</a:t>
            </a:r>
            <a:endParaRPr lang="fr-FR" sz="1800" dirty="0"/>
          </a:p>
          <a:p>
            <a:pPr lvl="1"/>
            <a:r>
              <a:rPr lang="fr-FR" sz="1800" dirty="0" smtClean="0"/>
              <a:t>Définition d’un algorithme.</a:t>
            </a:r>
          </a:p>
          <a:p>
            <a:pPr lvl="1"/>
            <a:r>
              <a:rPr lang="fr-FR" sz="1800" dirty="0" smtClean="0"/>
              <a:t>Affectation de variable.</a:t>
            </a:r>
          </a:p>
          <a:p>
            <a:pPr lvl="1"/>
            <a:r>
              <a:rPr lang="fr-FR" sz="1800" dirty="0" smtClean="0"/>
              <a:t>Écriture de « petits » algorithmes.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572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16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225" y="22722"/>
            <a:ext cx="9147175" cy="6383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61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Scratch: Algorithmique #2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smtClean="0"/>
              <a:t>Utilisation du logiciel Scratch.</a:t>
            </a:r>
            <a:endParaRPr lang="fr-FR" sz="1800" dirty="0"/>
          </a:p>
          <a:p>
            <a:pPr lvl="1"/>
            <a:r>
              <a:rPr lang="fr-FR" sz="1800" dirty="0" smtClean="0"/>
              <a:t>Définition d’un algorithme.</a:t>
            </a:r>
          </a:p>
          <a:p>
            <a:pPr lvl="1"/>
            <a:r>
              <a:rPr lang="fr-FR" sz="1800" dirty="0" smtClean="0"/>
              <a:t>Affectation de variable.</a:t>
            </a:r>
          </a:p>
          <a:p>
            <a:pPr lvl="1"/>
            <a:r>
              <a:rPr lang="fr-FR" sz="1800" dirty="0" smtClean="0"/>
              <a:t>Écriture de « petits » algorithmes.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Scratch</a:t>
            </a:r>
            <a:endParaRPr lang="fr-FR" dirty="0"/>
          </a:p>
        </p:txBody>
      </p:sp>
      <p:pic>
        <p:nvPicPr>
          <p:cNvPr id="5" name="Picture 2" descr="Afficher l'image d'origin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57" y="296566"/>
            <a:ext cx="4134427" cy="135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8365" y="1759777"/>
            <a:ext cx="7848600" cy="460057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5103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Scratch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77334" y="1464552"/>
            <a:ext cx="9654021" cy="5072725"/>
          </a:xfrm>
        </p:spPr>
        <p:txBody>
          <a:bodyPr>
            <a:normAutofit/>
          </a:bodyPr>
          <a:lstStyle/>
          <a:p>
            <a:r>
              <a:rPr lang="fr-FR" sz="2400" dirty="0" smtClean="0"/>
              <a:t>Comment utiliser Scratch</a:t>
            </a:r>
          </a:p>
          <a:p>
            <a:pPr lvl="1"/>
            <a:r>
              <a:rPr lang="fr-FR" sz="2000" dirty="0" smtClean="0"/>
              <a:t>Au collège:</a:t>
            </a:r>
          </a:p>
          <a:p>
            <a:pPr lvl="1"/>
            <a:r>
              <a:rPr lang="fr-FR" sz="2000" dirty="0" smtClean="0"/>
              <a:t>Dans le menu Windows situé en bas a gauche de l’écran</a:t>
            </a:r>
          </a:p>
          <a:p>
            <a:pPr marL="457200" lvl="1" indent="0">
              <a:buNone/>
            </a:pPr>
            <a:endParaRPr lang="fr-FR" sz="2000" dirty="0" smtClean="0"/>
          </a:p>
          <a:p>
            <a:pPr lvl="1"/>
            <a:r>
              <a:rPr lang="fr-FR" sz="2000" dirty="0" smtClean="0"/>
              <a:t>A la maison, médiathèque, chez un ami, …, Scratch en ligne:</a:t>
            </a:r>
          </a:p>
          <a:p>
            <a:pPr lvl="1"/>
            <a:r>
              <a:rPr lang="fr-FR" sz="2000" b="1" dirty="0" smtClean="0">
                <a:hlinkClick r:id="rId2"/>
              </a:rPr>
              <a:t>https://scratch.mit.edu/</a:t>
            </a:r>
            <a:endParaRPr lang="fr-FR" sz="2000" b="1" dirty="0" smtClean="0"/>
          </a:p>
          <a:p>
            <a:pPr marL="457200" lvl="1" indent="0">
              <a:buNone/>
            </a:pPr>
            <a:endParaRPr lang="fr-FR" sz="2000" b="1" dirty="0" smtClean="0"/>
          </a:p>
          <a:p>
            <a:pPr lvl="1"/>
            <a:r>
              <a:rPr lang="fr-FR" sz="2000" dirty="0" smtClean="0"/>
              <a:t>A la maison, en installant le logiciel:</a:t>
            </a:r>
          </a:p>
          <a:p>
            <a:pPr lvl="1"/>
            <a:r>
              <a:rPr lang="fr-FR" sz="2000" b="1" dirty="0" smtClean="0">
                <a:hlinkClick r:id="rId3"/>
              </a:rPr>
              <a:t>https://scratch.mit.edu/scratch2download/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7422" y="2025768"/>
            <a:ext cx="1362075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00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Définition: ( déjà vue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Un </a:t>
            </a:r>
            <a:r>
              <a:rPr lang="fr-FR" sz="2000" b="1" dirty="0" smtClean="0">
                <a:ea typeface="Cambria Math" panose="02040503050406030204" pitchFamily="18" charset="0"/>
              </a:rPr>
              <a:t>algorithme</a:t>
            </a:r>
            <a:r>
              <a:rPr lang="fr-FR" sz="2000" dirty="0" smtClean="0">
                <a:ea typeface="Cambria Math" panose="02040503050406030204" pitchFamily="18" charset="0"/>
              </a:rPr>
              <a:t> est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une suite d’opérations élémentaires</a:t>
            </a:r>
            <a:r>
              <a:rPr lang="fr-FR" sz="2000" dirty="0" smtClean="0">
                <a:ea typeface="Cambria Math" panose="02040503050406030204" pitchFamily="18" charset="0"/>
              </a:rPr>
              <a:t>, à appliquer </a:t>
            </a:r>
            <a:r>
              <a:rPr lang="fr-FR" sz="20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dans un ordre déterminé</a:t>
            </a:r>
            <a:r>
              <a:rPr lang="fr-FR" sz="2000" dirty="0" smtClean="0">
                <a:ea typeface="Cambria Math" panose="02040503050406030204" pitchFamily="18" charset="0"/>
              </a:rPr>
              <a:t>, à </a:t>
            </a:r>
            <a:r>
              <a:rPr lang="fr-FR" sz="2000" b="1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des données</a:t>
            </a:r>
            <a:r>
              <a:rPr lang="fr-FR" sz="2000" dirty="0" smtClean="0">
                <a:ea typeface="Cambria Math" panose="02040503050406030204" pitchFamily="18" charset="0"/>
              </a:rPr>
              <a:t>.</a:t>
            </a:r>
          </a:p>
          <a:p>
            <a:r>
              <a:rPr lang="fr-FR" sz="2000" dirty="0" smtClean="0">
                <a:ea typeface="Cambria Math" panose="02040503050406030204" pitchFamily="18" charset="0"/>
              </a:rPr>
              <a:t>Sa réalisation permet de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résoudre un problème </a:t>
            </a:r>
            <a:r>
              <a:rPr lang="fr-FR" sz="2000" dirty="0" smtClean="0">
                <a:ea typeface="Cambria Math" panose="02040503050406030204" pitchFamily="18" charset="0"/>
              </a:rPr>
              <a:t>donné.</a:t>
            </a: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378880" y="3562065"/>
            <a:ext cx="2893325" cy="155584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ight Arrow 5"/>
          <p:cNvSpPr/>
          <p:nvPr/>
        </p:nvSpPr>
        <p:spPr>
          <a:xfrm>
            <a:off x="1741149" y="3855491"/>
            <a:ext cx="1637731" cy="9689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ight Arrow 7"/>
          <p:cNvSpPr/>
          <p:nvPr/>
        </p:nvSpPr>
        <p:spPr>
          <a:xfrm>
            <a:off x="6272205" y="3855491"/>
            <a:ext cx="1637731" cy="968991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1331716" y="3670825"/>
            <a:ext cx="204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Donnée(s)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7704154" y="3670825"/>
            <a:ext cx="204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Résultat</a:t>
            </a:r>
            <a:endParaRPr lang="fr-FR" dirty="0"/>
          </a:p>
        </p:txBody>
      </p:sp>
      <p:sp>
        <p:nvSpPr>
          <p:cNvPr id="5" name="Oval 4"/>
          <p:cNvSpPr/>
          <p:nvPr/>
        </p:nvSpPr>
        <p:spPr>
          <a:xfrm>
            <a:off x="677334" y="3343701"/>
            <a:ext cx="2701546" cy="226552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val 10"/>
          <p:cNvSpPr/>
          <p:nvPr/>
        </p:nvSpPr>
        <p:spPr>
          <a:xfrm>
            <a:off x="3093343" y="3207221"/>
            <a:ext cx="3457582" cy="226552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4086445" y="5629482"/>
            <a:ext cx="246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Séance précédente</a:t>
            </a:r>
            <a:endParaRPr lang="fr-FR" dirty="0"/>
          </a:p>
        </p:txBody>
      </p:sp>
      <p:sp>
        <p:nvSpPr>
          <p:cNvPr id="13" name="TextBox 11"/>
          <p:cNvSpPr txBox="1"/>
          <p:nvPr/>
        </p:nvSpPr>
        <p:spPr>
          <a:xfrm>
            <a:off x="937279" y="5672030"/>
            <a:ext cx="246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Séance du jour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23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/>
      <p:bldP spid="10" grpId="0"/>
      <p:bldP spid="5" grpId="0" animBg="1"/>
      <p:bldP spid="11" grpId="0" animBg="1"/>
      <p:bldP spid="11" grpId="1" animBg="1"/>
      <p:bldP spid="12" grpId="0"/>
      <p:bldP spid="12" grpId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Algorithme: Recette de cuisine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sp>
        <p:nvSpPr>
          <p:cNvPr id="7" name="Right Arrow 5"/>
          <p:cNvSpPr/>
          <p:nvPr/>
        </p:nvSpPr>
        <p:spPr>
          <a:xfrm>
            <a:off x="2164230" y="4427297"/>
            <a:ext cx="1637731" cy="9689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ight Arrow 7"/>
          <p:cNvSpPr/>
          <p:nvPr/>
        </p:nvSpPr>
        <p:spPr>
          <a:xfrm>
            <a:off x="6695286" y="4427297"/>
            <a:ext cx="1637731" cy="968991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Afficher l'image d'origin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64" y="1777073"/>
            <a:ext cx="1633784" cy="109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32" y="3395529"/>
            <a:ext cx="1277629" cy="91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3644" y="4021610"/>
            <a:ext cx="2457450" cy="1571625"/>
          </a:xfrm>
          <a:prstGeom prst="rect">
            <a:avLst/>
          </a:prstGeom>
          <a:effectLst>
            <a:softEdge rad="76200"/>
          </a:effectLst>
        </p:spPr>
      </p:pic>
      <p:pic>
        <p:nvPicPr>
          <p:cNvPr id="1032" name="Picture 8" descr="Afficher l'image d'orig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116" y="1287871"/>
            <a:ext cx="1597552" cy="159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Afficher l'image d'orig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116" y="2608671"/>
            <a:ext cx="1597552" cy="159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3665494" y="1780607"/>
            <a:ext cx="952936" cy="40011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7030A0"/>
                </a:solidFill>
              </a:rPr>
              <a:t>Farine</a:t>
            </a:r>
            <a:endParaRPr lang="fr-FR" b="1" dirty="0">
              <a:solidFill>
                <a:srgbClr val="7030A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700424" y="3163584"/>
            <a:ext cx="952936" cy="40011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err="1" smtClean="0">
                <a:solidFill>
                  <a:srgbClr val="7030A0"/>
                </a:solidFill>
              </a:rPr>
              <a:t>Oeuf</a:t>
            </a:r>
            <a:endParaRPr lang="fr-FR" b="1" dirty="0">
              <a:solidFill>
                <a:srgbClr val="7030A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730480" y="4569159"/>
            <a:ext cx="971186" cy="1185025"/>
          </a:xfrm>
          <a:prstGeom prst="rect">
            <a:avLst/>
          </a:prstGeom>
        </p:spPr>
      </p:pic>
      <p:pic>
        <p:nvPicPr>
          <p:cNvPr id="16" name="Picture 8" descr="Afficher l'image d'orig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734" y="1270001"/>
            <a:ext cx="1597552" cy="159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ZoneTexte 19"/>
          <p:cNvSpPr txBox="1"/>
          <p:nvPr/>
        </p:nvSpPr>
        <p:spPr>
          <a:xfrm>
            <a:off x="5385112" y="1807746"/>
            <a:ext cx="952936" cy="40011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err="1" smtClean="0">
                <a:solidFill>
                  <a:srgbClr val="7030A0"/>
                </a:solidFill>
              </a:rPr>
              <a:t>Choco</a:t>
            </a:r>
            <a:endParaRPr lang="fr-FR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01961" y="4133871"/>
            <a:ext cx="2893325" cy="155584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0" name="Picture 6" descr="Afficher l'image d'origin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73" y="5725070"/>
            <a:ext cx="1132013" cy="997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Afficher l'image d'origine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84"/>
          <a:stretch/>
        </p:blipFill>
        <p:spPr bwMode="auto">
          <a:xfrm>
            <a:off x="5126422" y="2611808"/>
            <a:ext cx="1597552" cy="141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5420042" y="3137065"/>
            <a:ext cx="952936" cy="40011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7030A0"/>
                </a:solidFill>
              </a:rPr>
              <a:t>Sucre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99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4.07407E-6 L 0.25482 -0.0907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34" y="-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2.96296E-6 L 0.24167 -0.0643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83" y="-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3.7037E-6 L 0.3832 -0.43889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54" y="-2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2.59259E-6 L 0.38269 -0.40972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28" y="-2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9" grpId="0" animBg="1"/>
      <p:bldP spid="20" grpId="0" animBg="1"/>
      <p:bldP spid="6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Algorithme: Vocabulaire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5497"/>
            <a:ext cx="8596668" cy="4799769"/>
          </a:xfrm>
        </p:spPr>
        <p:txBody>
          <a:bodyPr>
            <a:normAutofit/>
          </a:bodyPr>
          <a:lstStyle/>
          <a:p>
            <a:r>
              <a:rPr lang="fr-FR" sz="2000" dirty="0" smtClean="0">
                <a:ea typeface="Cambria Math" panose="02040503050406030204" pitchFamily="18" charset="0"/>
              </a:rPr>
              <a:t>Un </a:t>
            </a:r>
            <a:r>
              <a:rPr lang="fr-FR" sz="2000" b="1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algorithme</a:t>
            </a:r>
            <a:r>
              <a:rPr lang="fr-FR" sz="2000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 </a:t>
            </a:r>
            <a:r>
              <a:rPr lang="fr-FR" sz="2000" dirty="0" smtClean="0">
                <a:ea typeface="Cambria Math" panose="02040503050406030204" pitchFamily="18" charset="0"/>
              </a:rPr>
              <a:t>commence par le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stockage des données d’entrée</a:t>
            </a:r>
            <a:r>
              <a:rPr lang="fr-FR" sz="2000" dirty="0" smtClean="0">
                <a:ea typeface="Cambria Math" panose="02040503050406030204" pitchFamily="18" charset="0"/>
              </a:rPr>
              <a:t>.</a:t>
            </a:r>
          </a:p>
          <a:p>
            <a:r>
              <a:rPr lang="fr-FR" sz="2000" dirty="0" smtClean="0">
                <a:ea typeface="Cambria Math" panose="02040503050406030204" pitchFamily="18" charset="0"/>
              </a:rPr>
              <a:t>Ces données seront utilisées lors des étapes de traitement.</a:t>
            </a:r>
          </a:p>
          <a:p>
            <a:r>
              <a:rPr lang="fr-FR" sz="2000" dirty="0" smtClean="0">
                <a:ea typeface="Cambria Math" panose="02040503050406030204" pitchFamily="18" charset="0"/>
              </a:rPr>
              <a:t>Chacune des ces données est stockée dans la mémoire de la calculatrice ou de l’ordinateur, à un emplacement nommé </a:t>
            </a:r>
            <a:r>
              <a:rPr lang="fr-FR" sz="20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variable</a:t>
            </a:r>
            <a:r>
              <a:rPr lang="fr-FR" sz="2000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 </a:t>
            </a:r>
            <a:r>
              <a:rPr lang="fr-FR" sz="2000" dirty="0" smtClean="0">
                <a:ea typeface="Cambria Math" panose="02040503050406030204" pitchFamily="18" charset="0"/>
              </a:rPr>
              <a:t>et repéré par </a:t>
            </a:r>
            <a:r>
              <a:rPr lang="fr-FR" sz="2000" b="1" dirty="0" smtClean="0">
                <a:solidFill>
                  <a:srgbClr val="7030A0"/>
                </a:solidFill>
                <a:ea typeface="Cambria Math" panose="02040503050406030204" pitchFamily="18" charset="0"/>
              </a:rPr>
              <a:t>un nom</a:t>
            </a:r>
            <a:r>
              <a:rPr lang="fr-FR" sz="2000" dirty="0" smtClean="0">
                <a:ea typeface="Cambria Math" panose="02040503050406030204" pitchFamily="18" charset="0"/>
              </a:rPr>
              <a:t>.</a:t>
            </a: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r>
              <a:rPr lang="fr-FR" sz="2000" dirty="0" smtClean="0">
                <a:ea typeface="Cambria Math" panose="02040503050406030204" pitchFamily="18" charset="0"/>
              </a:rPr>
              <a:t>Ces variables peuvent être de natures différentes.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Nombre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Chaine de caractères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…</a:t>
            </a: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19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Algorithme: Recette de cuisine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3644" y="4021610"/>
            <a:ext cx="2457450" cy="1571625"/>
          </a:xfrm>
          <a:prstGeom prst="rect">
            <a:avLst/>
          </a:prstGeom>
          <a:effectLst>
            <a:softEdge rad="76200"/>
          </a:effectLst>
        </p:spPr>
      </p:pic>
      <p:pic>
        <p:nvPicPr>
          <p:cNvPr id="1032" name="Picture 8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4200" y="4082547"/>
            <a:ext cx="1597552" cy="159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750" y="4082547"/>
            <a:ext cx="1597552" cy="159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ZoneTexte 21"/>
          <p:cNvSpPr txBox="1"/>
          <p:nvPr/>
        </p:nvSpPr>
        <p:spPr>
          <a:xfrm>
            <a:off x="3081730" y="4590114"/>
            <a:ext cx="952936" cy="40011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7030A0"/>
                </a:solidFill>
              </a:rPr>
              <a:t>Farine</a:t>
            </a:r>
            <a:endParaRPr lang="fr-FR" b="1" dirty="0">
              <a:solidFill>
                <a:srgbClr val="7030A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739058" y="4590114"/>
            <a:ext cx="952936" cy="40011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err="1" smtClean="0">
                <a:solidFill>
                  <a:srgbClr val="7030A0"/>
                </a:solidFill>
              </a:rPr>
              <a:t>Oeuf</a:t>
            </a:r>
            <a:endParaRPr lang="fr-FR" b="1" dirty="0">
              <a:solidFill>
                <a:srgbClr val="7030A0"/>
              </a:solidFill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677334" y="1445764"/>
            <a:ext cx="8596668" cy="4778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>
                <a:ea typeface="Cambria Math" panose="02040503050406030204" pitchFamily="18" charset="0"/>
              </a:rPr>
              <a:t>Les instructions de base que l’on peut pratiquer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sur un bol sont les suivantes:</a:t>
            </a: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1. Lui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donner un nom</a:t>
            </a:r>
            <a:r>
              <a:rPr lang="fr-FR" sz="2000" dirty="0" smtClean="0">
                <a:ea typeface="Cambria Math" panose="02040503050406030204" pitchFamily="18" charset="0"/>
              </a:rPr>
              <a:t>.</a:t>
            </a: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2.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Mettre</a:t>
            </a:r>
            <a:r>
              <a:rPr lang="fr-FR" sz="2000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fr-FR" sz="2000" dirty="0" smtClean="0">
                <a:ea typeface="Cambria Math" panose="02040503050406030204" pitchFamily="18" charset="0"/>
              </a:rPr>
              <a:t>quelque chose dedans</a:t>
            </a: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3.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Regarder</a:t>
            </a:r>
            <a:r>
              <a:rPr lang="fr-FR" sz="2000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fr-FR" sz="2000" dirty="0" smtClean="0">
                <a:ea typeface="Cambria Math" panose="02040503050406030204" pitchFamily="18" charset="0"/>
              </a:rPr>
              <a:t>à l’intérieur</a:t>
            </a: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4.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Vider</a:t>
            </a:r>
            <a:r>
              <a:rPr lang="fr-FR" sz="2000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fr-FR" sz="2000" dirty="0" smtClean="0">
                <a:ea typeface="Cambria Math" panose="02040503050406030204" pitchFamily="18" charset="0"/>
              </a:rPr>
              <a:t>le contenu</a:t>
            </a:r>
          </a:p>
          <a:p>
            <a:pPr lvl="1"/>
            <a:endParaRPr lang="fr-FR" sz="2000" dirty="0" smtClean="0"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99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Algorithme: Vocabulaire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8327"/>
            <a:ext cx="8596668" cy="4778160"/>
          </a:xfrm>
        </p:spPr>
        <p:txBody>
          <a:bodyPr>
            <a:noAutofit/>
          </a:bodyPr>
          <a:lstStyle/>
          <a:p>
            <a:r>
              <a:rPr lang="fr-FR" sz="2000" dirty="0" smtClean="0">
                <a:ea typeface="Cambria Math" panose="02040503050406030204" pitchFamily="18" charset="0"/>
              </a:rPr>
              <a:t>Les instructions de base que l’on peut pratiquer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à une variable sont les suivantes:</a:t>
            </a: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Déclaration: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« 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Créer</a:t>
            </a:r>
            <a:r>
              <a:rPr lang="fr-FR" sz="2000" dirty="0" smtClean="0">
                <a:ea typeface="Cambria Math" panose="02040503050406030204" pitchFamily="18" charset="0"/>
              </a:rPr>
              <a:t> » </a:t>
            </a:r>
            <a:r>
              <a:rPr lang="fr-FR" sz="2000" dirty="0" smtClean="0">
                <a:ea typeface="Cambria Math" panose="02040503050406030204" pitchFamily="18" charset="0"/>
              </a:rPr>
              <a:t>la variable, et lui donner un nom.</a:t>
            </a:r>
          </a:p>
          <a:p>
            <a:pPr lvl="1"/>
            <a:endParaRPr lang="fr-FR" sz="2000" dirty="0" smtClean="0">
              <a:ea typeface="Cambria Math" panose="02040503050406030204" pitchFamily="18" charset="0"/>
            </a:endParaRP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Affectation: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« 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Mettre</a:t>
            </a:r>
            <a:r>
              <a:rPr lang="fr-FR" sz="2000" dirty="0" smtClean="0">
                <a:ea typeface="Cambria Math" panose="02040503050406030204" pitchFamily="18" charset="0"/>
              </a:rPr>
              <a:t> » </a:t>
            </a:r>
            <a:r>
              <a:rPr lang="fr-FR" sz="2000" dirty="0" smtClean="0">
                <a:ea typeface="Cambria Math" panose="02040503050406030204" pitchFamily="18" charset="0"/>
              </a:rPr>
              <a:t>une valeur à la variable.</a:t>
            </a:r>
          </a:p>
          <a:p>
            <a:pPr lvl="1"/>
            <a:endParaRPr lang="fr-FR" sz="2000" dirty="0">
              <a:ea typeface="Cambria Math" panose="02040503050406030204" pitchFamily="18" charset="0"/>
            </a:endParaRP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Lecture: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« 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Lire</a:t>
            </a:r>
            <a:r>
              <a:rPr lang="fr-FR" sz="2000" dirty="0" smtClean="0">
                <a:ea typeface="Cambria Math" panose="02040503050406030204" pitchFamily="18" charset="0"/>
              </a:rPr>
              <a:t> » </a:t>
            </a:r>
            <a:r>
              <a:rPr lang="fr-FR" sz="2000" dirty="0" smtClean="0">
                <a:ea typeface="Cambria Math" panose="02040503050406030204" pitchFamily="18" charset="0"/>
              </a:rPr>
              <a:t>la valeur d’une variable.</a:t>
            </a:r>
          </a:p>
          <a:p>
            <a:pPr lvl="1"/>
            <a:endParaRPr lang="fr-FR" sz="2000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5633" y="283762"/>
            <a:ext cx="4922139" cy="2172836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>
            <a:off x="8693623" y="1419367"/>
            <a:ext cx="1787857" cy="5110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8798029" y="1986508"/>
            <a:ext cx="1787857" cy="5110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7984" y="3728432"/>
            <a:ext cx="3326946" cy="65663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983" y="5033215"/>
            <a:ext cx="1610297" cy="62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29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289</Words>
  <Application>Microsoft Office PowerPoint</Application>
  <PresentationFormat>Grand écran</PresentationFormat>
  <Paragraphs>82</Paragraphs>
  <Slides>16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Trebuchet MS</vt:lpstr>
      <vt:lpstr>Wingdings 3</vt:lpstr>
      <vt:lpstr>Facet</vt:lpstr>
      <vt:lpstr>Scratch Algorithmique #2</vt:lpstr>
      <vt:lpstr>Scratch: Algorithmique #2</vt:lpstr>
      <vt:lpstr>Scratch</vt:lpstr>
      <vt:lpstr>Scratch</vt:lpstr>
      <vt:lpstr>Définition: ( déjà vue )</vt:lpstr>
      <vt:lpstr>Algorithme: Recette de cuisine</vt:lpstr>
      <vt:lpstr>Algorithme: Vocabulaire</vt:lpstr>
      <vt:lpstr>Algorithme: Recette de cuisine</vt:lpstr>
      <vt:lpstr>Algorithme: Vocabulaire</vt:lpstr>
      <vt:lpstr>Partie 1: Afficher l’âge</vt:lpstr>
      <vt:lpstr>Partie 1: Afficher l’âge</vt:lpstr>
      <vt:lpstr>Partie 1: Afficher l’âge</vt:lpstr>
      <vt:lpstr>Partie 2: Année de naissance</vt:lpstr>
      <vt:lpstr>Partie 3: Compteur</vt:lpstr>
      <vt:lpstr>Scratch: Algorithmique #2</vt:lpstr>
      <vt:lpstr>Présentation PowerPoint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203</cp:revision>
  <cp:lastPrinted>2015-09-21T20:46:19Z</cp:lastPrinted>
  <dcterms:created xsi:type="dcterms:W3CDTF">2015-08-30T19:31:28Z</dcterms:created>
  <dcterms:modified xsi:type="dcterms:W3CDTF">2016-11-15T20:05:43Z</dcterms:modified>
</cp:coreProperties>
</file>