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7" r:id="rId2"/>
    <p:sldId id="259" r:id="rId3"/>
    <p:sldId id="285" r:id="rId4"/>
    <p:sldId id="286" r:id="rId5"/>
    <p:sldId id="288" r:id="rId6"/>
    <p:sldId id="287" r:id="rId7"/>
    <p:sldId id="261" r:id="rId8"/>
    <p:sldId id="289" r:id="rId9"/>
    <p:sldId id="290" r:id="rId10"/>
    <p:sldId id="262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0C2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-24" y="-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5CC65C-4036-4A91-A1A8-98AF1CD913AA}" type="datetimeFigureOut">
              <a:rPr lang="fr-FR" smtClean="0"/>
              <a:t>15/09/2016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B31A58-27A3-417D-B9BB-5A3DE3CDD1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6228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65296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14310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18596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0426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15/09/2016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0594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15/09/2016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4064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15/09/2016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666837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15/09/2016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2392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15/09/2016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885499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15/09/2016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64775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15/09/2016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25805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15/09/2016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6557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15/09/2016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9095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15/09/2016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9006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15/09/2016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7776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15/09/2016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7910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15/09/2016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4576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15/09/2016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7411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15/09/2016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6369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15/09/2016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3894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63A13-85C4-47B2-9484-216BD9FEB385}" type="datetimeFigureOut">
              <a:rPr lang="fr-FR" smtClean="0"/>
              <a:t>15/09/2016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3974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2580" y="2404534"/>
            <a:ext cx="8591423" cy="1646302"/>
          </a:xfrm>
        </p:spPr>
        <p:txBody>
          <a:bodyPr/>
          <a:lstStyle/>
          <a:p>
            <a:r>
              <a:rPr lang="fr-FR" dirty="0" smtClean="0"/>
              <a:t>Cinquième</a:t>
            </a:r>
            <a:r>
              <a:rPr lang="fr-FR" dirty="0"/>
              <a:t/>
            </a:r>
            <a:br>
              <a:rPr lang="fr-FR" dirty="0"/>
            </a:br>
            <a:r>
              <a:rPr lang="fr-FR" sz="3600" dirty="0" smtClean="0"/>
              <a:t>Algorithme: </a:t>
            </a:r>
            <a:br>
              <a:rPr lang="fr-FR" sz="3600" dirty="0" smtClean="0"/>
            </a:br>
            <a:r>
              <a:rPr lang="fr-FR" sz="3600" dirty="0" smtClean="0"/>
              <a:t>Introduction</a:t>
            </a:r>
            <a:endParaRPr lang="fr-FR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M. FELT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324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Activité: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2350" y="1374775"/>
            <a:ext cx="5734050" cy="4952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116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397" y="609600"/>
            <a:ext cx="10509161" cy="1320800"/>
          </a:xfrm>
        </p:spPr>
        <p:txBody>
          <a:bodyPr/>
          <a:lstStyle/>
          <a:p>
            <a:r>
              <a:rPr lang="fr-FR" dirty="0" smtClean="0"/>
              <a:t>Algorithme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</a:t>
            </a:fld>
            <a:endParaRPr lang="fr-FR"/>
          </a:p>
        </p:txBody>
      </p:sp>
      <p:pic>
        <p:nvPicPr>
          <p:cNvPr id="7" name="Picture 2" descr="https://pixabay.com/static/uploads/photo/2012/04/24/21/13/question-mark-40876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8253" y="1930400"/>
            <a:ext cx="2133235" cy="3168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460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Définition: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000" dirty="0" smtClean="0">
                <a:ea typeface="Cambria Math" panose="02040503050406030204" pitchFamily="18" charset="0"/>
              </a:rPr>
              <a:t>Un </a:t>
            </a:r>
            <a:r>
              <a:rPr lang="fr-FR" sz="2000" b="1" dirty="0" smtClean="0">
                <a:ea typeface="Cambria Math" panose="02040503050406030204" pitchFamily="18" charset="0"/>
              </a:rPr>
              <a:t>algorithme</a:t>
            </a:r>
            <a:r>
              <a:rPr lang="fr-FR" sz="2000" dirty="0" smtClean="0">
                <a:ea typeface="Cambria Math" panose="02040503050406030204" pitchFamily="18" charset="0"/>
              </a:rPr>
              <a:t> est </a:t>
            </a:r>
            <a:r>
              <a:rPr lang="fr-FR" sz="2000" b="1" dirty="0" smtClean="0">
                <a:solidFill>
                  <a:srgbClr val="0070C0"/>
                </a:solidFill>
                <a:ea typeface="Cambria Math" panose="02040503050406030204" pitchFamily="18" charset="0"/>
              </a:rPr>
              <a:t>une suite finie d’opérations élémentaires</a:t>
            </a:r>
            <a:r>
              <a:rPr lang="fr-FR" sz="2000" dirty="0" smtClean="0">
                <a:ea typeface="Cambria Math" panose="02040503050406030204" pitchFamily="18" charset="0"/>
              </a:rPr>
              <a:t>, à appliquer </a:t>
            </a:r>
            <a:r>
              <a:rPr lang="fr-FR" sz="2000" b="1" dirty="0" smtClean="0">
                <a:solidFill>
                  <a:srgbClr val="FF0000"/>
                </a:solidFill>
                <a:ea typeface="Cambria Math" panose="02040503050406030204" pitchFamily="18" charset="0"/>
              </a:rPr>
              <a:t>dans un ordre déterminé</a:t>
            </a:r>
            <a:r>
              <a:rPr lang="fr-FR" sz="2000" dirty="0" smtClean="0">
                <a:ea typeface="Cambria Math" panose="02040503050406030204" pitchFamily="18" charset="0"/>
              </a:rPr>
              <a:t>, à </a:t>
            </a:r>
            <a:r>
              <a:rPr lang="fr-FR" sz="2000" b="1" dirty="0" smtClean="0">
                <a:solidFill>
                  <a:srgbClr val="00B050"/>
                </a:solidFill>
                <a:ea typeface="Cambria Math" panose="02040503050406030204" pitchFamily="18" charset="0"/>
              </a:rPr>
              <a:t>des données</a:t>
            </a:r>
            <a:r>
              <a:rPr lang="fr-FR" sz="2000" dirty="0" smtClean="0">
                <a:ea typeface="Cambria Math" panose="02040503050406030204" pitchFamily="18" charset="0"/>
              </a:rPr>
              <a:t>.</a:t>
            </a:r>
          </a:p>
          <a:p>
            <a:r>
              <a:rPr lang="fr-FR" sz="2000" dirty="0" smtClean="0">
                <a:ea typeface="Cambria Math" panose="02040503050406030204" pitchFamily="18" charset="0"/>
              </a:rPr>
              <a:t>Sa réalisation permet de </a:t>
            </a:r>
            <a:r>
              <a:rPr lang="fr-FR" sz="2000" b="1" dirty="0" smtClean="0">
                <a:solidFill>
                  <a:srgbClr val="0070C0"/>
                </a:solidFill>
                <a:ea typeface="Cambria Math" panose="02040503050406030204" pitchFamily="18" charset="0"/>
              </a:rPr>
              <a:t>résoudre un problème </a:t>
            </a:r>
            <a:r>
              <a:rPr lang="fr-FR" sz="2000" dirty="0" smtClean="0">
                <a:ea typeface="Cambria Math" panose="02040503050406030204" pitchFamily="18" charset="0"/>
              </a:rPr>
              <a:t>donné.</a:t>
            </a:r>
          </a:p>
          <a:p>
            <a:pPr lvl="1"/>
            <a:endParaRPr lang="fr-FR" dirty="0">
              <a:ea typeface="Cambria Math" panose="020405030504060302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3</a:t>
            </a:fld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3378880" y="3562065"/>
            <a:ext cx="2893325" cy="1555845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ight Arrow 5"/>
          <p:cNvSpPr/>
          <p:nvPr/>
        </p:nvSpPr>
        <p:spPr>
          <a:xfrm>
            <a:off x="1741149" y="3855491"/>
            <a:ext cx="1637731" cy="9689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ight Arrow 7"/>
          <p:cNvSpPr/>
          <p:nvPr/>
        </p:nvSpPr>
        <p:spPr>
          <a:xfrm>
            <a:off x="6272205" y="3855491"/>
            <a:ext cx="1637731" cy="968991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TextBox 8"/>
          <p:cNvSpPr txBox="1"/>
          <p:nvPr/>
        </p:nvSpPr>
        <p:spPr>
          <a:xfrm>
            <a:off x="1331716" y="3670825"/>
            <a:ext cx="2047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Donnée(s)</a:t>
            </a:r>
            <a:endParaRPr lang="fr-FR" dirty="0"/>
          </a:p>
        </p:txBody>
      </p:sp>
      <p:sp>
        <p:nvSpPr>
          <p:cNvPr id="10" name="TextBox 9"/>
          <p:cNvSpPr txBox="1"/>
          <p:nvPr/>
        </p:nvSpPr>
        <p:spPr>
          <a:xfrm>
            <a:off x="7704154" y="3670825"/>
            <a:ext cx="2047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Résultat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32700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Exemples: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fr-FR" sz="2400" dirty="0" smtClean="0">
                <a:ea typeface="Cambria Math" panose="02040503050406030204" pitchFamily="18" charset="0"/>
              </a:rPr>
              <a:t>Recette de cuisine.</a:t>
            </a:r>
          </a:p>
          <a:p>
            <a:pPr lvl="1"/>
            <a:endParaRPr lang="fr-FR" sz="2400" dirty="0">
              <a:ea typeface="Cambria Math" panose="02040503050406030204" pitchFamily="18" charset="0"/>
            </a:endParaRPr>
          </a:p>
          <a:p>
            <a:pPr lvl="1"/>
            <a:r>
              <a:rPr lang="fr-FR" sz="2400" dirty="0" smtClean="0">
                <a:ea typeface="Cambria Math" panose="02040503050406030204" pitchFamily="18" charset="0"/>
              </a:rPr>
              <a:t>Navigateur GPS.</a:t>
            </a:r>
          </a:p>
          <a:p>
            <a:pPr lvl="1"/>
            <a:endParaRPr lang="fr-FR" sz="2400" dirty="0">
              <a:ea typeface="Cambria Math" panose="02040503050406030204" pitchFamily="18" charset="0"/>
            </a:endParaRPr>
          </a:p>
          <a:p>
            <a:pPr lvl="1"/>
            <a:r>
              <a:rPr lang="fr-FR" sz="2400" dirty="0" smtClean="0">
                <a:ea typeface="Cambria Math" panose="02040503050406030204" pitchFamily="18" charset="0"/>
              </a:rPr>
              <a:t>…</a:t>
            </a:r>
            <a:endParaRPr lang="fr-FR" sz="2400" dirty="0">
              <a:ea typeface="Cambria Math" panose="020405030504060302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9292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 peu d’histoire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7224720" cy="3880773"/>
          </a:xfrm>
        </p:spPr>
        <p:txBody>
          <a:bodyPr/>
          <a:lstStyle/>
          <a:p>
            <a:r>
              <a:rPr lang="fr-FR" sz="2000" dirty="0" smtClean="0">
                <a:ea typeface="Cambria Math" panose="02040503050406030204" pitchFamily="18" charset="0"/>
              </a:rPr>
              <a:t>Le mot </a:t>
            </a:r>
            <a:r>
              <a:rPr lang="fr-FR" sz="2000" b="1" dirty="0" smtClean="0">
                <a:solidFill>
                  <a:srgbClr val="0070C0"/>
                </a:solidFill>
                <a:ea typeface="Cambria Math" panose="02040503050406030204" pitchFamily="18" charset="0"/>
              </a:rPr>
              <a:t>algorithme</a:t>
            </a:r>
            <a:r>
              <a:rPr lang="fr-FR" sz="2000" dirty="0" smtClean="0">
                <a:ea typeface="Cambria Math" panose="02040503050406030204" pitchFamily="18" charset="0"/>
              </a:rPr>
              <a:t> vient du nom du mathématicien persan </a:t>
            </a:r>
            <a:br>
              <a:rPr lang="fr-FR" sz="2000" dirty="0" smtClean="0">
                <a:ea typeface="Cambria Math" panose="02040503050406030204" pitchFamily="18" charset="0"/>
              </a:rPr>
            </a:br>
            <a:r>
              <a:rPr lang="fr-FR" sz="2000" dirty="0" smtClean="0">
                <a:ea typeface="Cambria Math" panose="02040503050406030204" pitchFamily="18" charset="0"/>
              </a:rPr>
              <a:t>Al-</a:t>
            </a:r>
            <a:r>
              <a:rPr lang="fr-FR" sz="2000" dirty="0" err="1" smtClean="0">
                <a:ea typeface="Cambria Math" panose="02040503050406030204" pitchFamily="18" charset="0"/>
              </a:rPr>
              <a:t>Khuwarizmi</a:t>
            </a:r>
            <a:r>
              <a:rPr lang="fr-FR" sz="2000" dirty="0" smtClean="0">
                <a:ea typeface="Cambria Math" panose="02040503050406030204" pitchFamily="18" charset="0"/>
              </a:rPr>
              <a:t> ( début du IX</a:t>
            </a:r>
            <a:r>
              <a:rPr lang="fr-FR" sz="2000" baseline="30000" dirty="0" smtClean="0">
                <a:ea typeface="Cambria Math" panose="02040503050406030204" pitchFamily="18" charset="0"/>
              </a:rPr>
              <a:t>e</a:t>
            </a:r>
            <a:r>
              <a:rPr lang="fr-FR" sz="2000" dirty="0" smtClean="0">
                <a:ea typeface="Cambria Math" panose="02040503050406030204" pitchFamily="18" charset="0"/>
              </a:rPr>
              <a:t> siècle ). Dans un livre, il exposa en effet le premier les méthodes de base de la résolution pas à pas des équations.</a:t>
            </a:r>
          </a:p>
          <a:p>
            <a:endParaRPr lang="fr-FR" sz="2000" dirty="0">
              <a:ea typeface="Cambria Math" panose="02040503050406030204" pitchFamily="18" charset="0"/>
            </a:endParaRPr>
          </a:p>
          <a:p>
            <a:r>
              <a:rPr lang="fr-FR" sz="2000" dirty="0" smtClean="0">
                <a:ea typeface="Cambria Math" panose="02040503050406030204" pitchFamily="18" charset="0"/>
              </a:rPr>
              <a:t>Déjà en 1800 avant J.C., les Mésopotamiens calculaient des valeurs approchées des </a:t>
            </a:r>
            <a:r>
              <a:rPr lang="fr-FR" sz="2000" b="1" dirty="0" smtClean="0">
                <a:solidFill>
                  <a:srgbClr val="92D050"/>
                </a:solidFill>
                <a:ea typeface="Cambria Math" panose="02040503050406030204" pitchFamily="18" charset="0"/>
              </a:rPr>
              <a:t>racines carrées </a:t>
            </a:r>
            <a:r>
              <a:rPr lang="fr-FR" sz="2000" dirty="0" smtClean="0">
                <a:ea typeface="Cambria Math" panose="02040503050406030204" pitchFamily="18" charset="0"/>
              </a:rPr>
              <a:t>à l’aide d’algorithme.</a:t>
            </a:r>
          </a:p>
          <a:p>
            <a:pPr lvl="1"/>
            <a:endParaRPr lang="fr-FR" dirty="0" smtClean="0">
              <a:ea typeface="Cambria Math" panose="02040503050406030204" pitchFamily="18" charset="0"/>
            </a:endParaRPr>
          </a:p>
          <a:p>
            <a:pPr lvl="1"/>
            <a:endParaRPr lang="fr-FR" dirty="0">
              <a:ea typeface="Cambria Math" panose="020405030504060302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5</a:t>
            </a:fld>
            <a:endParaRPr lang="fr-FR"/>
          </a:p>
        </p:txBody>
      </p:sp>
      <p:pic>
        <p:nvPicPr>
          <p:cNvPr id="1026" name="Picture 2" descr="Description de cette image, également commentée ci-aprè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7072" y="2050055"/>
            <a:ext cx="2688575" cy="3605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1154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 exemple : Labyrinthe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4244454"/>
            <a:ext cx="8596668" cy="1796908"/>
          </a:xfrm>
        </p:spPr>
        <p:txBody>
          <a:bodyPr/>
          <a:lstStyle/>
          <a:p>
            <a:r>
              <a:rPr lang="fr-FR" sz="2000" dirty="0" smtClean="0"/>
              <a:t>Décrivez le chemin à suivre pour sortir du labyrinthe</a:t>
            </a:r>
          </a:p>
          <a:p>
            <a:pPr lvl="1"/>
            <a:r>
              <a:rPr lang="fr-FR" sz="2000" dirty="0" smtClean="0"/>
              <a:t>Instruction A</a:t>
            </a:r>
            <a:r>
              <a:rPr lang="fr-FR" sz="2000" dirty="0"/>
              <a:t>:</a:t>
            </a:r>
            <a:r>
              <a:rPr lang="fr-FR" sz="2000" dirty="0" smtClean="0"/>
              <a:t> </a:t>
            </a:r>
            <a:r>
              <a:rPr lang="fr-FR" sz="2000" b="1" dirty="0" smtClean="0">
                <a:solidFill>
                  <a:srgbClr val="0070C0"/>
                </a:solidFill>
              </a:rPr>
              <a:t>Avancer d’un carreau</a:t>
            </a:r>
            <a:r>
              <a:rPr lang="fr-FR" sz="2000" dirty="0" smtClean="0"/>
              <a:t>.</a:t>
            </a:r>
          </a:p>
          <a:p>
            <a:pPr lvl="1"/>
            <a:r>
              <a:rPr lang="fr-FR" sz="2000" dirty="0" smtClean="0"/>
              <a:t>Instruction T: </a:t>
            </a:r>
            <a:r>
              <a:rPr lang="fr-FR" sz="2000" b="1" dirty="0" smtClean="0">
                <a:solidFill>
                  <a:srgbClr val="0070C0"/>
                </a:solidFill>
              </a:rPr>
              <a:t>Tourner à droite</a:t>
            </a:r>
            <a:r>
              <a:rPr lang="fr-FR" sz="2000" dirty="0" smtClean="0"/>
              <a:t>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6</a:t>
            </a:fld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1320" y="1370804"/>
            <a:ext cx="4964940" cy="2695036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8156" y="2406771"/>
            <a:ext cx="546413" cy="569665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1485900" y="5816028"/>
            <a:ext cx="7467600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Message:</a:t>
            </a:r>
            <a:endParaRPr lang="fr-FR" sz="2000" dirty="0"/>
          </a:p>
        </p:txBody>
      </p:sp>
      <p:sp>
        <p:nvSpPr>
          <p:cNvPr id="9" name="ZoneTexte 8"/>
          <p:cNvSpPr txBox="1"/>
          <p:nvPr/>
        </p:nvSpPr>
        <p:spPr>
          <a:xfrm>
            <a:off x="2728912" y="5816028"/>
            <a:ext cx="342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A</a:t>
            </a:r>
            <a:endParaRPr lang="fr-FR" sz="2000" dirty="0"/>
          </a:p>
        </p:txBody>
      </p:sp>
      <p:sp>
        <p:nvSpPr>
          <p:cNvPr id="10" name="ZoneTexte 9"/>
          <p:cNvSpPr txBox="1"/>
          <p:nvPr/>
        </p:nvSpPr>
        <p:spPr>
          <a:xfrm>
            <a:off x="3094722" y="5823815"/>
            <a:ext cx="342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T</a:t>
            </a:r>
            <a:endParaRPr lang="fr-FR" sz="2000" dirty="0"/>
          </a:p>
        </p:txBody>
      </p:sp>
      <p:sp>
        <p:nvSpPr>
          <p:cNvPr id="11" name="ZoneTexte 10"/>
          <p:cNvSpPr txBox="1"/>
          <p:nvPr/>
        </p:nvSpPr>
        <p:spPr>
          <a:xfrm>
            <a:off x="3451006" y="5823815"/>
            <a:ext cx="342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A</a:t>
            </a:r>
            <a:endParaRPr lang="fr-FR" sz="2000" dirty="0"/>
          </a:p>
        </p:txBody>
      </p:sp>
      <p:sp>
        <p:nvSpPr>
          <p:cNvPr id="12" name="ZoneTexte 11"/>
          <p:cNvSpPr txBox="1"/>
          <p:nvPr/>
        </p:nvSpPr>
        <p:spPr>
          <a:xfrm>
            <a:off x="3801688" y="5823815"/>
            <a:ext cx="342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A</a:t>
            </a:r>
            <a:endParaRPr lang="fr-FR" sz="2000" dirty="0"/>
          </a:p>
        </p:txBody>
      </p:sp>
      <p:sp>
        <p:nvSpPr>
          <p:cNvPr id="13" name="ZoneTexte 12"/>
          <p:cNvSpPr txBox="1"/>
          <p:nvPr/>
        </p:nvSpPr>
        <p:spPr>
          <a:xfrm>
            <a:off x="4152370" y="5823815"/>
            <a:ext cx="342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T</a:t>
            </a:r>
            <a:endParaRPr lang="fr-FR" sz="2000" dirty="0"/>
          </a:p>
        </p:txBody>
      </p:sp>
      <p:sp>
        <p:nvSpPr>
          <p:cNvPr id="14" name="ZoneTexte 13"/>
          <p:cNvSpPr txBox="1"/>
          <p:nvPr/>
        </p:nvSpPr>
        <p:spPr>
          <a:xfrm>
            <a:off x="4495114" y="5823815"/>
            <a:ext cx="342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T</a:t>
            </a:r>
            <a:endParaRPr lang="fr-FR" sz="2000" dirty="0"/>
          </a:p>
        </p:txBody>
      </p:sp>
      <p:sp>
        <p:nvSpPr>
          <p:cNvPr id="15" name="ZoneTexte 14"/>
          <p:cNvSpPr txBox="1"/>
          <p:nvPr/>
        </p:nvSpPr>
        <p:spPr>
          <a:xfrm>
            <a:off x="4813944" y="5816028"/>
            <a:ext cx="342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T</a:t>
            </a:r>
            <a:endParaRPr lang="fr-FR" sz="2000" dirty="0"/>
          </a:p>
        </p:txBody>
      </p:sp>
      <p:sp>
        <p:nvSpPr>
          <p:cNvPr id="16" name="ZoneTexte 15"/>
          <p:cNvSpPr txBox="1"/>
          <p:nvPr/>
        </p:nvSpPr>
        <p:spPr>
          <a:xfrm>
            <a:off x="5141492" y="5816028"/>
            <a:ext cx="342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A</a:t>
            </a:r>
            <a:endParaRPr lang="fr-FR" sz="2000" dirty="0"/>
          </a:p>
        </p:txBody>
      </p:sp>
      <p:sp>
        <p:nvSpPr>
          <p:cNvPr id="17" name="ZoneTexte 16"/>
          <p:cNvSpPr txBox="1"/>
          <p:nvPr/>
        </p:nvSpPr>
        <p:spPr>
          <a:xfrm>
            <a:off x="5469040" y="5816028"/>
            <a:ext cx="342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…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568880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-1.11111E-6 L 0.03581 -1.11111E-6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84" y="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3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581 -1.11111E-6 L 0.03477 0.05764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2870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477 0.05764 L 0.0332 0.11736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" y="2986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5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6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7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32 0.11736 L 0.06602 0.11736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41" y="0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Scratch</a:t>
            </a:r>
            <a:endParaRPr lang="fr-FR" dirty="0"/>
          </a:p>
        </p:txBody>
      </p:sp>
      <p:pic>
        <p:nvPicPr>
          <p:cNvPr id="5" name="Picture 2" descr="Afficher l'image d'origin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257" y="296566"/>
            <a:ext cx="4134427" cy="1352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8365" y="1759777"/>
            <a:ext cx="7848600" cy="4600575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97701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Scratch</a:t>
            </a:r>
            <a:endParaRPr lang="fr-FR" dirty="0"/>
          </a:p>
        </p:txBody>
      </p:sp>
      <p:pic>
        <p:nvPicPr>
          <p:cNvPr id="5" name="Picture 2" descr="Afficher l'image d'origin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257" y="296566"/>
            <a:ext cx="4134427" cy="1352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8365" y="1759777"/>
            <a:ext cx="7848600" cy="4600575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  <p:sp>
        <p:nvSpPr>
          <p:cNvPr id="3" name="Ellipse 2"/>
          <p:cNvSpPr/>
          <p:nvPr/>
        </p:nvSpPr>
        <p:spPr>
          <a:xfrm>
            <a:off x="3488786" y="3474719"/>
            <a:ext cx="1430311" cy="1430311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" name="Connecteur droit avec flèche 5"/>
          <p:cNvCxnSpPr>
            <a:stCxn id="8" idx="3"/>
          </p:cNvCxnSpPr>
          <p:nvPr/>
        </p:nvCxnSpPr>
        <p:spPr>
          <a:xfrm flipV="1">
            <a:off x="1392701" y="4189875"/>
            <a:ext cx="2096085" cy="49550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328941" y="4423765"/>
            <a:ext cx="1063760" cy="5232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Lutin</a:t>
            </a:r>
            <a:endParaRPr lang="fr-FR" sz="2800" b="1" dirty="0"/>
          </a:p>
        </p:txBody>
      </p:sp>
      <p:sp>
        <p:nvSpPr>
          <p:cNvPr id="10" name="Rectangle 9"/>
          <p:cNvSpPr/>
          <p:nvPr/>
        </p:nvSpPr>
        <p:spPr>
          <a:xfrm>
            <a:off x="6527800" y="2336800"/>
            <a:ext cx="2095500" cy="1137919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8992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Scratch</a:t>
            </a:r>
            <a:endParaRPr lang="fr-FR" dirty="0"/>
          </a:p>
        </p:txBody>
      </p:sp>
      <p:pic>
        <p:nvPicPr>
          <p:cNvPr id="5" name="Picture 2" descr="Afficher l'image d'origin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257" y="296566"/>
            <a:ext cx="4134427" cy="1352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601" y="2344737"/>
            <a:ext cx="3135312" cy="3665224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54800" y="2344737"/>
            <a:ext cx="3052430" cy="3281363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3955257" y="1762284"/>
            <a:ext cx="1778000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/>
              <a:t>Événements</a:t>
            </a:r>
            <a:endParaRPr lang="fr-FR" sz="2000" b="1" dirty="0"/>
          </a:p>
        </p:txBody>
      </p:sp>
      <p:sp>
        <p:nvSpPr>
          <p:cNvPr id="11" name="ZoneTexte 10"/>
          <p:cNvSpPr txBox="1"/>
          <p:nvPr/>
        </p:nvSpPr>
        <p:spPr>
          <a:xfrm>
            <a:off x="7233180" y="1762284"/>
            <a:ext cx="1778000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/>
              <a:t>Instructions</a:t>
            </a:r>
            <a:endParaRPr lang="fr-FR" sz="2000" b="1" dirty="0"/>
          </a:p>
        </p:txBody>
      </p:sp>
    </p:spTree>
    <p:extLst>
      <p:ext uri="{BB962C8B-B14F-4D97-AF65-F5344CB8AC3E}">
        <p14:creationId xmlns:p14="http://schemas.microsoft.com/office/powerpoint/2010/main" val="2642680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113</Words>
  <Application>Microsoft Office PowerPoint</Application>
  <PresentationFormat>Grand écran</PresentationFormat>
  <Paragraphs>45</Paragraphs>
  <Slides>10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Cambria Math</vt:lpstr>
      <vt:lpstr>Trebuchet MS</vt:lpstr>
      <vt:lpstr>Wingdings 3</vt:lpstr>
      <vt:lpstr>Facette</vt:lpstr>
      <vt:lpstr>Cinquième Algorithme:  Introduction</vt:lpstr>
      <vt:lpstr>Algorithme</vt:lpstr>
      <vt:lpstr>Définition:</vt:lpstr>
      <vt:lpstr>Exemples:</vt:lpstr>
      <vt:lpstr>Un peu d’histoire</vt:lpstr>
      <vt:lpstr>Un exemple : Labyrinthe</vt:lpstr>
      <vt:lpstr>Scratch</vt:lpstr>
      <vt:lpstr>Scratch</vt:lpstr>
      <vt:lpstr>Scratch</vt:lpstr>
      <vt:lpstr>Activité:</vt:lpstr>
    </vt:vector>
  </TitlesOfParts>
  <Company>Amadeus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Chapitre 1: Nombres décimaux</dc:title>
  <dc:creator>Jean-Louis FELT</dc:creator>
  <cp:lastModifiedBy>Jean-Louis FELT</cp:lastModifiedBy>
  <cp:revision>56</cp:revision>
  <dcterms:created xsi:type="dcterms:W3CDTF">2016-06-28T13:11:46Z</dcterms:created>
  <dcterms:modified xsi:type="dcterms:W3CDTF">2016-09-15T15:40:39Z</dcterms:modified>
</cp:coreProperties>
</file>