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9" r:id="rId3"/>
    <p:sldId id="293" r:id="rId4"/>
    <p:sldId id="317" r:id="rId5"/>
    <p:sldId id="374" r:id="rId6"/>
    <p:sldId id="375" r:id="rId7"/>
    <p:sldId id="376" r:id="rId8"/>
    <p:sldId id="377" r:id="rId9"/>
    <p:sldId id="299" r:id="rId10"/>
    <p:sldId id="362" r:id="rId11"/>
    <p:sldId id="367" r:id="rId12"/>
    <p:sldId id="378" r:id="rId13"/>
    <p:sldId id="391" r:id="rId14"/>
    <p:sldId id="392" r:id="rId15"/>
    <p:sldId id="393" r:id="rId16"/>
    <p:sldId id="380" r:id="rId17"/>
    <p:sldId id="381" r:id="rId18"/>
    <p:sldId id="382" r:id="rId19"/>
    <p:sldId id="383" r:id="rId20"/>
    <p:sldId id="322" r:id="rId21"/>
    <p:sldId id="384" r:id="rId22"/>
    <p:sldId id="385" r:id="rId23"/>
    <p:sldId id="386" r:id="rId24"/>
    <p:sldId id="387" r:id="rId25"/>
    <p:sldId id="366" r:id="rId26"/>
    <p:sldId id="388" r:id="rId27"/>
    <p:sldId id="389" r:id="rId28"/>
    <p:sldId id="390" r:id="rId29"/>
    <p:sldId id="394" r:id="rId30"/>
    <p:sldId id="353" r:id="rId31"/>
    <p:sldId id="36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01/04/2019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01/04/2019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01/04/2019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01/04/2019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01/04/2019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2.png"/><Relationship Id="rId10" Type="http://schemas.openxmlformats.org/officeDocument/2006/relationships/image" Target="../media/image57.png"/><Relationship Id="rId4" Type="http://schemas.openxmlformats.org/officeDocument/2006/relationships/image" Target="../media/image4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9: </a:t>
            </a:r>
            <a:br>
              <a:rPr lang="fr-FR" sz="3600" dirty="0" smtClean="0"/>
            </a:br>
            <a:r>
              <a:rPr lang="fr-FR" sz="3600" dirty="0" smtClean="0"/>
              <a:t>Nombres Relatifs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 </a:t>
                </a:r>
              </a:p>
              <a:p>
                <a:pPr lvl="1"/>
                <a:endParaRPr lang="fr-FR" sz="1800" b="1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</a:t>
                </a:r>
              </a:p>
              <a:p>
                <a:pPr lvl="1"/>
                <a:endParaRPr lang="fr-FR" sz="1800" b="1" dirty="0"/>
              </a:p>
              <a:p>
                <a:pPr lvl="1"/>
                <a:r>
                  <a:rPr lang="fr-FR" sz="1800" b="1" dirty="0" smtClean="0"/>
                  <a:t>0 est le seul nombre à la fois 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positif </a:t>
                </a:r>
                <a:r>
                  <a:rPr lang="fr-FR" sz="1800" b="1" dirty="0" smtClean="0"/>
                  <a:t>et </a:t>
                </a:r>
                <a:r>
                  <a:rPr lang="fr-FR" sz="18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1800" b="1" dirty="0" smtClean="0"/>
                  <a:t>.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On peut aussi le noter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9" t="-9677" r="-922" b="-225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650587" y="2889241"/>
            <a:ext cx="1315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négatif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2" y="1446378"/>
            <a:ext cx="6435630" cy="1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5" y="737960"/>
            <a:ext cx="4752401" cy="56685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Exercice: Ligue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57934" y="737959"/>
            <a:ext cx="576787" cy="5668527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36" y="1345747"/>
            <a:ext cx="49911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93" y="1204776"/>
            <a:ext cx="6696423" cy="4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" y="698318"/>
            <a:ext cx="100107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Une droite graduée est une droite sur laquelle on a choisi:</a:t>
            </a:r>
            <a:endParaRPr lang="fr-FR" dirty="0"/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origine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>
                <a:solidFill>
                  <a:schemeClr val="accent2"/>
                </a:solidFill>
              </a:rPr>
              <a:t>sens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5063319" y="5841242"/>
            <a:ext cx="96878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49065" y="6037155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4" grpId="0" animBg="1"/>
      <p:bldP spid="18" grpId="0"/>
      <p:bldP spid="20" grpId="0"/>
      <p:bldP spid="22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Sur une </a:t>
            </a:r>
            <a:r>
              <a:rPr lang="fr-FR" sz="2000" b="1" dirty="0" smtClean="0">
                <a:solidFill>
                  <a:schemeClr val="accent2"/>
                </a:solidFill>
              </a:rPr>
              <a:t>droite graduée</a:t>
            </a:r>
            <a:r>
              <a:rPr lang="fr-FR" sz="2000" dirty="0" smtClean="0"/>
              <a:t>, chaque point est repéré </a:t>
            </a:r>
            <a:br>
              <a:rPr lang="fr-FR" sz="2000" dirty="0" smtClean="0"/>
            </a:br>
            <a:r>
              <a:rPr lang="fr-FR" sz="2000" dirty="0" smtClean="0"/>
              <a:t>par un </a:t>
            </a:r>
            <a:r>
              <a:rPr lang="fr-FR" sz="2000" b="1" dirty="0" smtClean="0">
                <a:solidFill>
                  <a:srgbClr val="FF0000"/>
                </a:solidFill>
              </a:rPr>
              <a:t>nombre relatif </a:t>
            </a:r>
            <a:r>
              <a:rPr lang="fr-FR" sz="2000" dirty="0" smtClean="0"/>
              <a:t>que l’on appelle </a:t>
            </a:r>
            <a:r>
              <a:rPr lang="fr-FR" sz="2000" b="1" dirty="0" smtClean="0">
                <a:solidFill>
                  <a:srgbClr val="0070C0"/>
                </a:solidFill>
              </a:rPr>
              <a:t>abscisse du point</a:t>
            </a:r>
            <a:r>
              <a:rPr lang="fr-FR" sz="2000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3171682" y="48020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L’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abscisse du point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 smtClean="0"/>
                  <a:t> est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33"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0" grpId="0"/>
      <p:bldP spid="22" grpId="0"/>
      <p:bldP spid="24" grpId="0"/>
      <p:bldP spid="2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distance à zéro </a:t>
                </a:r>
                <a:r>
                  <a:rPr lang="fr-FR" sz="2000" dirty="0" smtClean="0"/>
                  <a:t>d’un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la longueur du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𝑶𝑨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est le point d’abscisse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 est l’origine de la droite graduée.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893323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2941194" y="4720141"/>
            <a:ext cx="212212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</a:p>
              <a:p>
                <a:r>
                  <a:rPr lang="fr-FR" sz="2000" dirty="0" smtClean="0"/>
                  <a:t>Le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a pour abscisse …  ; la distance à zéro de … est 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/>
                  <a:t> a pour abscisse …  ; la distance à zéro de … est </a:t>
                </a:r>
                <a:r>
                  <a:rPr lang="fr-FR" sz="2000" dirty="0" smtClean="0"/>
                  <a:t>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/>
                  <a:t> a pour abscisse …  ; la distance à zéro de … est …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413757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173738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9: Nombres Relatifs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30 à 33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09" y="914400"/>
            <a:ext cx="7331574" cy="58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1397000"/>
            <a:ext cx="718947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Définition:</a:t>
            </a:r>
          </a:p>
          <a:p>
            <a:r>
              <a:rPr lang="fr-FR" sz="2000" dirty="0" smtClean="0"/>
              <a:t>Deux nombres relatifs sont </a:t>
            </a:r>
            <a:r>
              <a:rPr lang="fr-FR" sz="2000" b="1" dirty="0" smtClean="0">
                <a:solidFill>
                  <a:srgbClr val="FF0000"/>
                </a:solidFill>
              </a:rPr>
              <a:t>opposés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lorsqu’ils ont des </a:t>
            </a:r>
            <a:r>
              <a:rPr lang="fr-FR" sz="2000" b="1" dirty="0" smtClean="0">
                <a:solidFill>
                  <a:srgbClr val="0070C0"/>
                </a:solidFill>
              </a:rPr>
              <a:t>signes contraires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et la </a:t>
            </a:r>
            <a:r>
              <a:rPr lang="fr-FR" sz="2000" b="1" dirty="0" smtClean="0">
                <a:solidFill>
                  <a:schemeClr val="accent2"/>
                </a:solidFill>
              </a:rPr>
              <a:t>même distance à zéro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207179" y="4873145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37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77950"/>
            <a:ext cx="6007976" cy="1708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26" y="4471300"/>
            <a:ext cx="8239125" cy="1076325"/>
          </a:xfrm>
          <a:prstGeom prst="rect">
            <a:avLst/>
          </a:prstGeom>
        </p:spPr>
      </p:pic>
      <p:cxnSp>
        <p:nvCxnSpPr>
          <p:cNvPr id="7" name="Connecteur droit 6"/>
          <p:cNvCxnSpPr>
            <a:stCxn id="6" idx="1"/>
          </p:cNvCxnSpPr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 . Comparer des nombres relatifs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Lorsqu’on parcours une droite graduée dans </a:t>
            </a:r>
            <a:r>
              <a:rPr lang="fr-FR" sz="2000" b="1" dirty="0" smtClean="0">
                <a:solidFill>
                  <a:schemeClr val="accent2"/>
                </a:solidFill>
              </a:rPr>
              <a:t>le sens de la flèche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le plus petit </a:t>
            </a:r>
            <a:r>
              <a:rPr lang="fr-FR" sz="2000" dirty="0" smtClean="0"/>
              <a:t>des deux nombres relatifs est celui qu’on rencontre en </a:t>
            </a:r>
            <a:r>
              <a:rPr lang="fr-FR" sz="2000" b="1" dirty="0" smtClean="0">
                <a:solidFill>
                  <a:srgbClr val="FF0000"/>
                </a:solidFill>
              </a:rPr>
              <a:t>premier</a:t>
            </a:r>
            <a:r>
              <a:rPr lang="fr-FR" sz="2000" dirty="0" smtClean="0"/>
              <a:t>.</a:t>
            </a:r>
            <a:endParaRPr lang="fr-FR" dirty="0"/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nombre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est toujours plus petit qu’un </a:t>
            </a:r>
            <a:r>
              <a:rPr lang="fr-FR" sz="2000" b="1" dirty="0" smtClean="0">
                <a:solidFill>
                  <a:schemeClr val="accent2"/>
                </a:solidFill>
              </a:rPr>
              <a:t>nombre positif</a:t>
            </a:r>
            <a:r>
              <a:rPr lang="fr-FR" sz="2000" dirty="0" smtClean="0"/>
              <a:t>.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52 page 33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270000"/>
            <a:ext cx="550987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chemeClr val="tx1"/>
                </a:solidFill>
              </a:rPr>
              <a:t>repère du plan </a:t>
            </a:r>
            <a:r>
              <a:rPr lang="fr-FR" sz="2000" dirty="0" smtClean="0"/>
              <a:t>est formé par deux droites graduées de même origine.</a:t>
            </a:r>
            <a:br>
              <a:rPr lang="fr-FR" sz="2000" dirty="0" smtClean="0"/>
            </a:br>
            <a:r>
              <a:rPr lang="fr-FR" sz="2000" dirty="0" smtClean="0"/>
              <a:t>L’une est appelée l’</a:t>
            </a:r>
            <a:r>
              <a:rPr lang="fr-FR" sz="2000" b="1" dirty="0" smtClean="0">
                <a:solidFill>
                  <a:srgbClr val="0070C0"/>
                </a:solidFill>
              </a:rPr>
              <a:t>axe des abscisses</a:t>
            </a:r>
            <a:r>
              <a:rPr lang="fr-FR" sz="2000" dirty="0" smtClean="0"/>
              <a:t>, et l’autre l’</a:t>
            </a:r>
            <a:r>
              <a:rPr lang="fr-FR" sz="2000" b="1" dirty="0" smtClean="0">
                <a:solidFill>
                  <a:srgbClr val="FF0000"/>
                </a:solidFill>
              </a:rPr>
              <a:t>axe des ordonnées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Lorsque les deux droites sont </a:t>
            </a:r>
            <a:r>
              <a:rPr lang="fr-FR" sz="2000" b="1" dirty="0" smtClean="0">
                <a:solidFill>
                  <a:schemeClr val="accent2"/>
                </a:solidFill>
              </a:rPr>
              <a:t>perpendiculaires</a:t>
            </a:r>
            <a:r>
              <a:rPr lang="fr-FR" sz="2000" dirty="0" smtClean="0"/>
              <a:t>, on dit que le repère est </a:t>
            </a:r>
            <a:r>
              <a:rPr lang="fr-FR" sz="2000" b="1" dirty="0" smtClean="0">
                <a:solidFill>
                  <a:srgbClr val="7030A0"/>
                </a:solidFill>
              </a:rPr>
              <a:t>orthogonal</a:t>
            </a:r>
            <a:r>
              <a:rPr lang="fr-FR" sz="2000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97" y="2029257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79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abscisse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ordonnée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coordonnées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 notent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021" t="-5172" b="-1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9"/>
              <p:cNvSpPr txBox="1"/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>
            <a:stCxn id="27" idx="1"/>
          </p:cNvCxnSpPr>
          <p:nvPr/>
        </p:nvCxnSpPr>
        <p:spPr>
          <a:xfrm>
            <a:off x="6237389" y="3256115"/>
            <a:ext cx="1486" cy="92059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7" idx="2"/>
          </p:cNvCxnSpPr>
          <p:nvPr/>
        </p:nvCxnSpPr>
        <p:spPr>
          <a:xfrm flipH="1" flipV="1">
            <a:off x="4735756" y="3150802"/>
            <a:ext cx="139632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8" grpId="0"/>
      <p:bldP spid="23" grpId="0"/>
      <p:bldP spid="22" grpId="0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2036364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542653" y="3527498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4063958" y="5034620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7130562" y="5061268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584955" y="2533808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2036364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5595907" y="251423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5723229" y="2269897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29" y="2269897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3045303" y="3009564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3150761" y="2720954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61" y="2720954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3060391" y="4567650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3129702" y="4262797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702" y="4262797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5855326" y="4558940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5977204" y="4305721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204" y="4305721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080527" y="3177891"/>
            <a:ext cx="286603" cy="286603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109076" y="285787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76" y="2857876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35131" y="2257423"/>
                <a:ext cx="1724298" cy="3456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fr-FR" b="1" dirty="0" smtClean="0">
                  <a:solidFill>
                    <a:srgbClr val="FFC000"/>
                  </a:solidFill>
                </a:endParaRP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;−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;−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  −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en-US" b="1" dirty="0" smtClean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2257423"/>
                <a:ext cx="1724298" cy="34566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1200421"/>
            <a:ext cx="7027401" cy="34064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74 page 36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64" y="173915"/>
            <a:ext cx="76295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69 page 35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38" y="1385751"/>
            <a:ext cx="7002644" cy="41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28"/>
          <a:stretch/>
        </p:blipFill>
        <p:spPr>
          <a:xfrm>
            <a:off x="7454537" y="81887"/>
            <a:ext cx="4562386" cy="314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Jean-Louis</a:t>
            </a:r>
            <a:r>
              <a:rPr lang="fr-FR" sz="2400" dirty="0" smtClean="0"/>
              <a:t> se situe au </a:t>
            </a:r>
            <a:r>
              <a:rPr lang="fr-FR" sz="2400" b="1" dirty="0" smtClean="0">
                <a:solidFill>
                  <a:schemeClr val="accent2"/>
                </a:solidFill>
              </a:rPr>
              <a:t>4</a:t>
            </a:r>
            <a:r>
              <a:rPr lang="fr-FR" sz="2400" b="1" baseline="30000" dirty="0" smtClean="0">
                <a:solidFill>
                  <a:schemeClr val="accent2"/>
                </a:solidFill>
              </a:rPr>
              <a:t>ème</a:t>
            </a:r>
            <a:r>
              <a:rPr lang="fr-FR" sz="2400" b="1" dirty="0" smtClean="0">
                <a:solidFill>
                  <a:schemeClr val="accent2"/>
                </a:solidFill>
              </a:rPr>
              <a:t> étage</a:t>
            </a:r>
            <a:r>
              <a:rPr lang="fr-FR" sz="2400" dirty="0" smtClean="0"/>
              <a:t>, et descend</a:t>
            </a:r>
            <a:br>
              <a:rPr lang="fr-FR" sz="2400" dirty="0" smtClean="0"/>
            </a:br>
            <a:r>
              <a:rPr lang="fr-FR" sz="2400" dirty="0" smtClean="0"/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3</a:t>
            </a:r>
            <a:r>
              <a:rPr lang="fr-FR" sz="2400" dirty="0" smtClean="0"/>
              <a:t>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1" dirty="0" err="1" smtClean="0">
                <a:solidFill>
                  <a:srgbClr val="0070C0"/>
                </a:solidFill>
              </a:rPr>
              <a:t>Jean-Lou</a:t>
            </a:r>
            <a:r>
              <a:rPr lang="fr-FR" sz="2400" dirty="0" smtClean="0"/>
              <a:t> se situe au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étage, et descend</a:t>
            </a:r>
            <a:br>
              <a:rPr lang="fr-FR" sz="2400" dirty="0" smtClean="0"/>
            </a:br>
            <a:r>
              <a:rPr lang="fr-FR" sz="2400" dirty="0" smtClean="0"/>
              <a:t>de 6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98" y="81887"/>
            <a:ext cx="4690325" cy="31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Jean-Jean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100 €uros </a:t>
            </a:r>
            <a:r>
              <a:rPr lang="fr-FR" sz="2400" dirty="0" smtClean="0"/>
              <a:t>sur son compte bancaire.</a:t>
            </a:r>
            <a:br>
              <a:rPr lang="fr-FR" sz="2400" dirty="0" smtClean="0"/>
            </a:br>
            <a:r>
              <a:rPr lang="fr-FR" sz="2400" dirty="0" smtClean="0"/>
              <a:t>Il dépense </a:t>
            </a:r>
            <a:r>
              <a:rPr lang="fr-FR" sz="2400" b="1" dirty="0" smtClean="0">
                <a:solidFill>
                  <a:srgbClr val="FF0000"/>
                </a:solidFill>
              </a:rPr>
              <a:t>120 €uros </a:t>
            </a:r>
            <a:r>
              <a:rPr lang="fr-FR" sz="2400" dirty="0" smtClean="0"/>
              <a:t>avec sa carte bancaire.</a:t>
            </a:r>
            <a:br>
              <a:rPr lang="fr-FR" sz="2400" dirty="0" smtClean="0"/>
            </a:br>
            <a:r>
              <a:rPr lang="fr-FR" sz="2400" dirty="0" smtClean="0"/>
              <a:t>Quelle somme d’argent lui reste-t-il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3487">
            <a:off x="5689394" y="362742"/>
            <a:ext cx="2859234" cy="1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Jean-Loulou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 pommes </a:t>
            </a:r>
            <a:r>
              <a:rPr lang="fr-FR" sz="2400" dirty="0" smtClean="0"/>
              <a:t>et en distribue </a:t>
            </a:r>
            <a:r>
              <a:rPr lang="fr-FR" sz="2400" b="1" dirty="0" smtClean="0">
                <a:solidFill>
                  <a:srgbClr val="FF0000"/>
                </a:solidFill>
              </a:rPr>
              <a:t>15</a:t>
            </a:r>
            <a:r>
              <a:rPr lang="fr-FR" sz="2400" dirty="0" smtClean="0"/>
              <a:t>?</a:t>
            </a:r>
            <a:br>
              <a:rPr lang="fr-FR" sz="2400" dirty="0" smtClean="0"/>
            </a:br>
            <a:r>
              <a:rPr lang="fr-FR" sz="2400" dirty="0" smtClean="0"/>
              <a:t>Combien lui en reste-il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Quel nombre est plus petit que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fr-FR" sz="2400" dirty="0" smtClean="0"/>
                  <a:t> ?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𝟑𝟗𝟎𝟎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Définitions: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nombre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est un nombre supérieur à 0.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sz="2000" dirty="0" smtClean="0"/>
                  <a:t> ou sans signe.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nombre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est </a:t>
                </a:r>
                <a:r>
                  <a:rPr lang="fr-FR" sz="2000" dirty="0"/>
                  <a:t>un nombre </a:t>
                </a:r>
                <a:r>
                  <a:rPr lang="fr-FR" sz="2000" dirty="0" smtClean="0"/>
                  <a:t>inférieur à </a:t>
                </a:r>
                <a:r>
                  <a:rPr lang="fr-FR" sz="2000" dirty="0"/>
                  <a:t>0.</a:t>
                </a:r>
                <a:br>
                  <a:rPr lang="fr-FR" sz="2000" dirty="0"/>
                </a:br>
                <a:r>
                  <a:rPr lang="fr-FR" sz="2000" dirty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 smtClean="0"/>
                  <a:t>Les nombres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positifs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forment l’ensemble des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nombres relatifs</a:t>
                </a:r>
                <a:r>
                  <a:rPr lang="fr-FR" sz="2000" dirty="0" smtClean="0"/>
                  <a:t>. </a:t>
                </a:r>
                <a:endParaRPr lang="fr-FR" sz="2000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561</Words>
  <Application>Microsoft Office PowerPoint</Application>
  <PresentationFormat>Grand écran</PresentationFormat>
  <Paragraphs>214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Trebuchet MS</vt:lpstr>
      <vt:lpstr>Wingdings 3</vt:lpstr>
      <vt:lpstr>Facette</vt:lpstr>
      <vt:lpstr>Cinquième Chapitre 9:  Nombres Relatifs</vt:lpstr>
      <vt:lpstr>Chapitre 9: Nombres Relatifs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Nombres relatifs</vt:lpstr>
      <vt:lpstr>I. Nombres relatifs</vt:lpstr>
      <vt:lpstr>Exercice 23 page 31</vt:lpstr>
      <vt:lpstr>Exercice: Ligue 1</vt:lpstr>
      <vt:lpstr>Exercice 25 page 31</vt:lpstr>
      <vt:lpstr>Exercice 28 page 31</vt:lpstr>
      <vt:lpstr>Exercice 28 page 31</vt:lpstr>
      <vt:lpstr>II. Repérage sur une droite graduée</vt:lpstr>
      <vt:lpstr>II. Repérage sur une droite graduée</vt:lpstr>
      <vt:lpstr>II. Repérage sur une droite graduée</vt:lpstr>
      <vt:lpstr>II. Repérage sur une droite graduée</vt:lpstr>
      <vt:lpstr>Exercice 30 à 33 page 31</vt:lpstr>
      <vt:lpstr>Exercice 35 page 32</vt:lpstr>
      <vt:lpstr>II. Repérage sur une droite graduée</vt:lpstr>
      <vt:lpstr>Exercice 37 page 32</vt:lpstr>
      <vt:lpstr>III . Comparer des nombres relatifs</vt:lpstr>
      <vt:lpstr>Exercice 52 page 33</vt:lpstr>
      <vt:lpstr>IV. Repérage dans le plan</vt:lpstr>
      <vt:lpstr>IV. Repérage dans le plan</vt:lpstr>
      <vt:lpstr>IV. Repérage dans le plan</vt:lpstr>
      <vt:lpstr>IV. Repérage dans le plan</vt:lpstr>
      <vt:lpstr>Exercice 74 page 36</vt:lpstr>
      <vt:lpstr>Exercice 69 page 35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305</cp:revision>
  <dcterms:created xsi:type="dcterms:W3CDTF">2016-06-28T13:11:46Z</dcterms:created>
  <dcterms:modified xsi:type="dcterms:W3CDTF">2019-04-01T08:27:04Z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ced1723a-2283-4d53-9a19-a220a252e856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