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9" r:id="rId3"/>
    <p:sldId id="293" r:id="rId4"/>
    <p:sldId id="374" r:id="rId5"/>
    <p:sldId id="375" r:id="rId6"/>
    <p:sldId id="376" r:id="rId7"/>
    <p:sldId id="337" r:id="rId8"/>
    <p:sldId id="299" r:id="rId9"/>
    <p:sldId id="378" r:id="rId10"/>
    <p:sldId id="390" r:id="rId11"/>
    <p:sldId id="362" r:id="rId12"/>
    <p:sldId id="379" r:id="rId13"/>
    <p:sldId id="381" r:id="rId14"/>
    <p:sldId id="380" r:id="rId15"/>
    <p:sldId id="382" r:id="rId16"/>
    <p:sldId id="384" r:id="rId17"/>
    <p:sldId id="385" r:id="rId18"/>
    <p:sldId id="386" r:id="rId19"/>
    <p:sldId id="387" r:id="rId20"/>
    <p:sldId id="367" r:id="rId21"/>
    <p:sldId id="388" r:id="rId22"/>
    <p:sldId id="393" r:id="rId23"/>
    <p:sldId id="330" r:id="rId24"/>
    <p:sldId id="353" r:id="rId25"/>
    <p:sldId id="389" r:id="rId26"/>
    <p:sldId id="392" r:id="rId27"/>
    <p:sldId id="39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18/03/2019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18/03/2019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18/03/2019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8: </a:t>
            </a:r>
            <a:br>
              <a:rPr lang="fr-FR" sz="3600" dirty="0" smtClean="0"/>
            </a:br>
            <a:r>
              <a:rPr lang="fr-FR" sz="3600" dirty="0" smtClean="0"/>
              <a:t>Quatrième proportionnelle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16 et 17 page 269</a:t>
            </a:r>
            <a:endParaRPr lang="fr-FR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72" y="520896"/>
            <a:ext cx="6208830" cy="56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Quatrième proportionnelle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Vocabulaire:</a:t>
            </a:r>
          </a:p>
          <a:p>
            <a:pPr marL="0" indent="0">
              <a:buNone/>
            </a:pPr>
            <a:r>
              <a:rPr lang="fr-FR" sz="2000" dirty="0" smtClean="0"/>
              <a:t>Dans un </a:t>
            </a:r>
            <a:r>
              <a:rPr lang="fr-FR" sz="2000" b="1" dirty="0" smtClean="0">
                <a:solidFill>
                  <a:srgbClr val="0070C0"/>
                </a:solidFill>
              </a:rPr>
              <a:t>tableau de proportionnalité</a:t>
            </a:r>
            <a:r>
              <a:rPr lang="fr-FR" sz="2000" dirty="0" smtClean="0"/>
              <a:t>, lorsqu’on connait trois nombres non nuls,</a:t>
            </a:r>
            <a:br>
              <a:rPr lang="fr-FR" sz="2000" dirty="0" smtClean="0"/>
            </a:br>
            <a:r>
              <a:rPr lang="fr-FR" sz="2000" dirty="0" smtClean="0"/>
              <a:t>on peut calculer le </a:t>
            </a:r>
            <a:r>
              <a:rPr lang="fr-FR" sz="2000" b="1" dirty="0" smtClean="0">
                <a:solidFill>
                  <a:srgbClr val="7030A0"/>
                </a:solidFill>
              </a:rPr>
              <a:t>quatrième</a:t>
            </a:r>
            <a:r>
              <a:rPr lang="fr-FR" sz="2000" dirty="0" smtClean="0"/>
              <a:t> nombre manquant.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b="1" dirty="0" smtClean="0"/>
          </a:p>
          <a:p>
            <a:endParaRPr lang="fr-FR" sz="2000" b="1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0005737"/>
                  </p:ext>
                </p:extLst>
              </p:nvPr>
            </p:nvGraphicFramePr>
            <p:xfrm>
              <a:off x="1842866" y="3548089"/>
              <a:ext cx="442966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4834"/>
                    <a:gridCol w="1107417"/>
                    <a:gridCol w="1107417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0005737"/>
                  </p:ext>
                </p:extLst>
              </p:nvPr>
            </p:nvGraphicFramePr>
            <p:xfrm>
              <a:off x="1842866" y="3548089"/>
              <a:ext cx="442966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4834"/>
                    <a:gridCol w="1107417"/>
                    <a:gridCol w="1107417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1657" t="-1709" r="-102210" b="-1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000" t="-1709" r="-1648" b="-110256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1657" t="-102586" r="-102210" b="-11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000" t="-102586" r="-1648" b="-112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Flèche droite 2"/>
          <p:cNvSpPr/>
          <p:nvPr/>
        </p:nvSpPr>
        <p:spPr>
          <a:xfrm rot="12536007">
            <a:off x="6040054" y="4691947"/>
            <a:ext cx="1253306" cy="633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4"/>
          <p:cNvSpPr txBox="1"/>
          <p:nvPr/>
        </p:nvSpPr>
        <p:spPr>
          <a:xfrm>
            <a:off x="7307620" y="5235434"/>
            <a:ext cx="2404088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Quatrième proportionnelle.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6188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Quatrième proportionnelle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Méthode 1:</a:t>
            </a:r>
          </a:p>
          <a:p>
            <a:pPr marL="0" indent="0">
              <a:buNone/>
            </a:pPr>
            <a:r>
              <a:rPr lang="fr-FR" sz="2000" dirty="0" smtClean="0"/>
              <a:t>On devine le coefficient de proportionnalité.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b="1" dirty="0" smtClean="0"/>
          </a:p>
          <a:p>
            <a:endParaRPr lang="fr-FR" sz="2000" b="1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498610"/>
                  </p:ext>
                </p:extLst>
              </p:nvPr>
            </p:nvGraphicFramePr>
            <p:xfrm>
              <a:off x="3010484" y="3294871"/>
              <a:ext cx="442966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4834"/>
                    <a:gridCol w="1107417"/>
                    <a:gridCol w="1107417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1498610"/>
                  </p:ext>
                </p:extLst>
              </p:nvPr>
            </p:nvGraphicFramePr>
            <p:xfrm>
              <a:off x="3010484" y="3294871"/>
              <a:ext cx="442966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4834"/>
                    <a:gridCol w="1107417"/>
                    <a:gridCol w="1107417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549" t="-855" r="-101099" b="-1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549" t="-855" r="-1099" b="-110256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549" t="-100855" r="-101099" b="-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549" t="-100855" r="-1099" b="-102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Arc 11"/>
          <p:cNvSpPr/>
          <p:nvPr/>
        </p:nvSpPr>
        <p:spPr>
          <a:xfrm>
            <a:off x="7157360" y="3610875"/>
            <a:ext cx="885175" cy="787296"/>
          </a:xfrm>
          <a:prstGeom prst="arc">
            <a:avLst>
              <a:gd name="adj1" fmla="val 16200000"/>
              <a:gd name="adj2" fmla="val 5517654"/>
            </a:avLst>
          </a:pr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15687" y="3819857"/>
                <a:ext cx="1348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87" y="3819857"/>
                <a:ext cx="134832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11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Quatrième proportionnelle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Méthode 2:</a:t>
            </a:r>
          </a:p>
          <a:p>
            <a:pPr marL="0" indent="0">
              <a:buNone/>
            </a:pPr>
            <a:r>
              <a:rPr lang="fr-FR" sz="2000" dirty="0" smtClean="0"/>
              <a:t>Multiplication d’une quantité.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b="1" dirty="0" smtClean="0"/>
          </a:p>
          <a:p>
            <a:endParaRPr lang="fr-FR" sz="2000" b="1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324623"/>
                  </p:ext>
                </p:extLst>
              </p:nvPr>
            </p:nvGraphicFramePr>
            <p:xfrm>
              <a:off x="3010484" y="3294871"/>
              <a:ext cx="442966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4834"/>
                    <a:gridCol w="1107417"/>
                    <a:gridCol w="1107417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324623"/>
                  </p:ext>
                </p:extLst>
              </p:nvPr>
            </p:nvGraphicFramePr>
            <p:xfrm>
              <a:off x="3010484" y="3294871"/>
              <a:ext cx="442966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4834"/>
                    <a:gridCol w="1107417"/>
                    <a:gridCol w="1107417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549" t="-855" r="-101099" b="-1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549" t="-855" r="-1099" b="-110256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549" t="-100855" r="-101099" b="-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549" t="-100855" r="-1099" b="-102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Arc 11"/>
          <p:cNvSpPr/>
          <p:nvPr/>
        </p:nvSpPr>
        <p:spPr>
          <a:xfrm>
            <a:off x="5886042" y="2763846"/>
            <a:ext cx="885175" cy="787296"/>
          </a:xfrm>
          <a:prstGeom prst="arc">
            <a:avLst>
              <a:gd name="adj1" fmla="val 10402794"/>
              <a:gd name="adj2" fmla="val 714638"/>
            </a:avLst>
          </a:pr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4470" y="2363736"/>
                <a:ext cx="1348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470" y="2363736"/>
                <a:ext cx="134832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Quatrième proportionnelle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Méthode 3:</a:t>
            </a:r>
          </a:p>
          <a:p>
            <a:pPr marL="0" indent="0">
              <a:buNone/>
            </a:pPr>
            <a:r>
              <a:rPr lang="fr-FR" sz="2000" dirty="0" smtClean="0"/>
              <a:t>Passage à l’unité,…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b="1" dirty="0" smtClean="0"/>
          </a:p>
          <a:p>
            <a:endParaRPr lang="fr-FR" sz="2000" b="1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398242"/>
                  </p:ext>
                </p:extLst>
              </p:nvPr>
            </p:nvGraphicFramePr>
            <p:xfrm>
              <a:off x="1385879" y="2698321"/>
              <a:ext cx="442155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0778"/>
                    <a:gridCol w="1105390"/>
                    <a:gridCol w="110539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𝟗𝟔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398242"/>
                  </p:ext>
                </p:extLst>
              </p:nvPr>
            </p:nvGraphicFramePr>
            <p:xfrm>
              <a:off x="1385879" y="2698321"/>
              <a:ext cx="442155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0778"/>
                    <a:gridCol w="1105390"/>
                    <a:gridCol w="110539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1105" t="-855" r="-10165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451" t="-855" r="-1099" b="-111111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1105" t="-100855" r="-10165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451" t="-100855" r="-1099" b="-11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38386" y="2974952"/>
                <a:ext cx="2914964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386" y="2974952"/>
                <a:ext cx="2914964" cy="1017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808707"/>
                  </p:ext>
                </p:extLst>
              </p:nvPr>
            </p:nvGraphicFramePr>
            <p:xfrm>
              <a:off x="833183" y="2726843"/>
              <a:ext cx="552694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0778"/>
                    <a:gridCol w="1105390"/>
                    <a:gridCol w="1105390"/>
                    <a:gridCol w="110539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4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𝟗𝟔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808707"/>
                  </p:ext>
                </p:extLst>
              </p:nvPr>
            </p:nvGraphicFramePr>
            <p:xfrm>
              <a:off x="833183" y="2726843"/>
              <a:ext cx="552694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0778"/>
                    <a:gridCol w="1105390"/>
                    <a:gridCol w="1105390"/>
                    <a:gridCol w="110539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000" t="-855" r="-200549" b="-1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657" t="-855" r="-101657" b="-1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451" t="-855" r="-1099" b="-110256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fr-FR" sz="40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657" t="-101724" r="-101657" b="-11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451" t="-101724" r="-1099" b="-1120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Arc 12"/>
          <p:cNvSpPr/>
          <p:nvPr/>
        </p:nvSpPr>
        <p:spPr>
          <a:xfrm rot="10800000">
            <a:off x="3710665" y="3824765"/>
            <a:ext cx="885175" cy="787296"/>
          </a:xfrm>
          <a:prstGeom prst="arc">
            <a:avLst>
              <a:gd name="adj1" fmla="val 10402794"/>
              <a:gd name="adj2" fmla="val 714638"/>
            </a:avLst>
          </a:prstGeom>
          <a:noFill/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/>
              <p:cNvSpPr txBox="1"/>
              <p:nvPr/>
            </p:nvSpPr>
            <p:spPr>
              <a:xfrm>
                <a:off x="3479092" y="4622934"/>
                <a:ext cx="1348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92" y="4622934"/>
                <a:ext cx="1348320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rot="10800000" flipH="1" flipV="1">
            <a:off x="3479092" y="2086019"/>
            <a:ext cx="2366629" cy="1282117"/>
          </a:xfrm>
          <a:prstGeom prst="arc">
            <a:avLst>
              <a:gd name="adj1" fmla="val 10829243"/>
              <a:gd name="adj2" fmla="val 96713"/>
            </a:avLst>
          </a:prstGeom>
          <a:noFill/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2"/>
              <p:cNvSpPr txBox="1"/>
              <p:nvPr/>
            </p:nvSpPr>
            <p:spPr>
              <a:xfrm>
                <a:off x="4080447" y="1596095"/>
                <a:ext cx="1348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447" y="1596095"/>
                <a:ext cx="134832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8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" grpId="0" animBg="1"/>
      <p:bldP spid="14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Quatrième proportionnelle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Méthode 4:</a:t>
            </a:r>
            <a:endParaRPr lang="fr-FR" sz="2000" b="1" dirty="0" smtClean="0"/>
          </a:p>
          <a:p>
            <a:endParaRPr lang="fr-FR" sz="2000" b="1" dirty="0" smtClean="0"/>
          </a:p>
          <a:p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374887"/>
                  </p:ext>
                </p:extLst>
              </p:nvPr>
            </p:nvGraphicFramePr>
            <p:xfrm>
              <a:off x="1237955" y="3144065"/>
              <a:ext cx="442155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0778"/>
                    <a:gridCol w="1105390"/>
                    <a:gridCol w="110539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fr-FR" sz="40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3374887"/>
                  </p:ext>
                </p:extLst>
              </p:nvPr>
            </p:nvGraphicFramePr>
            <p:xfrm>
              <a:off x="1237955" y="3144065"/>
              <a:ext cx="4421558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210778"/>
                    <a:gridCol w="1105390"/>
                    <a:gridCol w="1105390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2800" dirty="0" smtClean="0"/>
                            <a:t>Masse (kg)</a:t>
                          </a:r>
                          <a:endParaRPr lang="fr-FR" sz="4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1105" t="-855" r="-10165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451" t="-855" r="-1099" b="-111111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800" dirty="0" smtClean="0"/>
                            <a:t>Prix (€)</a:t>
                          </a:r>
                          <a:endParaRPr lang="fr-FR" sz="5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1105" t="-100855" r="-10165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451" t="-100855" r="-1099" b="-11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741064" y="3383523"/>
                <a:ext cx="2001766" cy="967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64" y="3383523"/>
                <a:ext cx="2001766" cy="9678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rme libre 7"/>
          <p:cNvSpPr/>
          <p:nvPr/>
        </p:nvSpPr>
        <p:spPr>
          <a:xfrm>
            <a:off x="4209013" y="3453863"/>
            <a:ext cx="615139" cy="630875"/>
          </a:xfrm>
          <a:custGeom>
            <a:avLst/>
            <a:gdLst>
              <a:gd name="connsiteX0" fmla="*/ 0 w 579606"/>
              <a:gd name="connsiteY0" fmla="*/ 561131 h 561131"/>
              <a:gd name="connsiteX1" fmla="*/ 579550 w 579606"/>
              <a:gd name="connsiteY1" fmla="*/ 110370 h 561131"/>
              <a:gd name="connsiteX2" fmla="*/ 38637 w 579606"/>
              <a:gd name="connsiteY2" fmla="*/ 33097 h 561131"/>
              <a:gd name="connsiteX3" fmla="*/ 553792 w 579606"/>
              <a:gd name="connsiteY3" fmla="*/ 561131 h 56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06" h="561131">
                <a:moveTo>
                  <a:pt x="0" y="561131"/>
                </a:moveTo>
                <a:cubicBezTo>
                  <a:pt x="286555" y="379753"/>
                  <a:pt x="573111" y="198376"/>
                  <a:pt x="579550" y="110370"/>
                </a:cubicBezTo>
                <a:cubicBezTo>
                  <a:pt x="585990" y="22364"/>
                  <a:pt x="42930" y="-42030"/>
                  <a:pt x="38637" y="33097"/>
                </a:cubicBezTo>
                <a:cubicBezTo>
                  <a:pt x="34344" y="108224"/>
                  <a:pt x="294068" y="334677"/>
                  <a:pt x="553792" y="561131"/>
                </a:cubicBezTo>
              </a:path>
            </a:pathLst>
          </a:custGeom>
          <a:noFill/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6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Compléter le tableau de proportionnalité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897699"/>
                  </p:ext>
                </p:extLst>
              </p:nvPr>
            </p:nvGraphicFramePr>
            <p:xfrm>
              <a:off x="566670" y="3144065"/>
              <a:ext cx="7122017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374005"/>
                    <a:gridCol w="1187003"/>
                    <a:gridCol w="1187003"/>
                    <a:gridCol w="1187003"/>
                    <a:gridCol w="1187003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3200" dirty="0" smtClean="0"/>
                            <a:t>Durée (min)</a:t>
                          </a:r>
                          <a:endParaRPr lang="fr-FR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sz="3200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3200" dirty="0" smtClean="0"/>
                            <a:t>Volume (L)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3200" dirty="0" smtClean="0">
                              <a:solidFill>
                                <a:srgbClr val="0070C0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3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rgbClr val="0070C0"/>
                              </a:solidFill>
                            </a:rPr>
                            <a:t>…</a:t>
                          </a:r>
                          <a:endParaRPr lang="fr-FR" sz="3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rgbClr val="0070C0"/>
                              </a:solidFill>
                            </a:rPr>
                            <a:t>…</a:t>
                          </a:r>
                          <a:endParaRPr lang="fr-FR" sz="3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6897699"/>
                  </p:ext>
                </p:extLst>
              </p:nvPr>
            </p:nvGraphicFramePr>
            <p:xfrm>
              <a:off x="566670" y="3144065"/>
              <a:ext cx="7122017" cy="141830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374005"/>
                    <a:gridCol w="1187003"/>
                    <a:gridCol w="1187003"/>
                    <a:gridCol w="1187003"/>
                    <a:gridCol w="1187003"/>
                  </a:tblGrid>
                  <a:tr h="7091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3200" dirty="0" smtClean="0"/>
                            <a:t>Durée (min)</a:t>
                          </a:r>
                          <a:endParaRPr lang="fr-FR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513" t="-1709" r="-301026" b="-118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513" t="-1709" r="-201026" b="-118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513" t="-1709" r="-101026" b="-118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0513" t="-1709" r="-1026" b="-118803"/>
                          </a:stretch>
                        </a:blipFill>
                      </a:tcPr>
                    </a:tc>
                  </a:tr>
                  <a:tr h="709151"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3200" dirty="0" smtClean="0"/>
                            <a:t>Volume (L)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3200" dirty="0" smtClean="0">
                              <a:solidFill>
                                <a:srgbClr val="0070C0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513" t="-101709" r="-201026" b="-18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rgbClr val="0070C0"/>
                              </a:solidFill>
                            </a:rPr>
                            <a:t>…</a:t>
                          </a:r>
                          <a:endParaRPr lang="fr-FR" sz="3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rgbClr val="0070C0"/>
                              </a:solidFill>
                            </a:rPr>
                            <a:t>…</a:t>
                          </a:r>
                          <a:endParaRPr lang="fr-FR" sz="32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Arc 11"/>
          <p:cNvSpPr/>
          <p:nvPr/>
        </p:nvSpPr>
        <p:spPr>
          <a:xfrm>
            <a:off x="7354049" y="3432671"/>
            <a:ext cx="885175" cy="787296"/>
          </a:xfrm>
          <a:prstGeom prst="arc">
            <a:avLst>
              <a:gd name="adj1" fmla="val 16200000"/>
              <a:gd name="adj2" fmla="val 5517654"/>
            </a:avLst>
          </a:pr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56744" y="3626264"/>
                <a:ext cx="1348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…</a:t>
                </a:r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744" y="3626264"/>
                <a:ext cx="1348320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2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29 page 270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0" y="660399"/>
            <a:ext cx="7046067" cy="58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Pourcentage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Propriété: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Calculer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fr-FR" sz="2000" dirty="0" smtClean="0"/>
                  <a:t> d’une quantité revient à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multiplier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cette quantité par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fr-F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endParaRPr lang="fr-FR" sz="2000" b="1" dirty="0" smtClean="0"/>
              </a:p>
              <a:p>
                <a:r>
                  <a:rPr lang="fr-FR" sz="2000" u="sng" dirty="0" smtClean="0"/>
                  <a:t>Exemple: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Dans une classe de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28 élèves</a:t>
                </a:r>
                <a:r>
                  <a:rPr lang="fr-FR" sz="2000" dirty="0" smtClean="0"/>
                  <a:t>, il y a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25% </a:t>
                </a:r>
                <a:r>
                  <a:rPr lang="fr-FR" sz="2000" dirty="0" smtClean="0"/>
                  <a:t>de fille.</a:t>
                </a:r>
              </a:p>
              <a:p>
                <a:pPr marL="0" indent="0">
                  <a:buNone/>
                </a:pPr>
                <a:endParaRPr lang="en-US" sz="2000" b="1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000" dirty="0" smtClean="0"/>
                  <a:t> de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612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8739" y="4327867"/>
                <a:ext cx="1551741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39" y="4327867"/>
                <a:ext cx="1551741" cy="6768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66631" y="4471220"/>
                <a:ext cx="19878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631" y="4471220"/>
                <a:ext cx="1987839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75759" y="5334870"/>
            <a:ext cx="457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Il y a 7 fille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s dans la classe.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Pourcentage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Méthode: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Pour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calculer un pourcentage</a:t>
                </a:r>
                <a:r>
                  <a:rPr lang="fr-FR" sz="2000" dirty="0" smtClean="0"/>
                  <a:t>, on peut exprimer une proportion de dénominateur 100 ou utiliser un tableau de proportionnalité.</a:t>
                </a:r>
                <a:br>
                  <a:rPr lang="fr-FR" sz="2000" dirty="0" smtClean="0"/>
                </a:br>
                <a:endParaRPr lang="fr-FR" sz="2000" b="1" dirty="0" smtClean="0"/>
              </a:p>
              <a:p>
                <a:r>
                  <a:rPr lang="fr-FR" sz="2000" u="sng" dirty="0" smtClean="0"/>
                  <a:t>Exemple:</a:t>
                </a:r>
              </a:p>
              <a:p>
                <a:pPr marL="0" indent="0">
                  <a:buNone/>
                </a:pPr>
                <a:r>
                  <a:rPr lang="fr-FR" sz="2000" b="1" dirty="0" smtClean="0">
                    <a:solidFill>
                      <a:srgbClr val="0070C0"/>
                    </a:solidFill>
                  </a:rPr>
                  <a:t>4 élèves</a:t>
                </a:r>
                <a:r>
                  <a:rPr lang="fr-FR" sz="2000" dirty="0" smtClean="0"/>
                  <a:t> sur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fr-FR" sz="2000" dirty="0" smtClean="0"/>
                  <a:t> font du sport.</a:t>
                </a:r>
              </a:p>
              <a:p>
                <a:pPr marL="0" indent="0">
                  <a:buNone/>
                </a:pPr>
                <a:endParaRPr lang="en-US" sz="2000" b="1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/>
              </a:p>
              <a:p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612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4683" y="4306963"/>
                <a:ext cx="145594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83" y="4306963"/>
                <a:ext cx="1455946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75759" y="5334870"/>
            <a:ext cx="366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80% des élèves font du sport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.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6636" y="4335991"/>
                <a:ext cx="145594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36" y="4335991"/>
                <a:ext cx="1455946" cy="670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60095" y="4504097"/>
                <a:ext cx="1455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095" y="4504097"/>
                <a:ext cx="145594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76084"/>
              </p:ext>
            </p:extLst>
          </p:nvPr>
        </p:nvGraphicFramePr>
        <p:xfrm>
          <a:off x="5979887" y="3626840"/>
          <a:ext cx="3772655" cy="14183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5599"/>
                <a:gridCol w="1088571"/>
                <a:gridCol w="1058485"/>
              </a:tblGrid>
              <a:tr h="709151">
                <a:tc>
                  <a:txBody>
                    <a:bodyPr/>
                    <a:lstStyle/>
                    <a:p>
                      <a:pPr algn="r"/>
                      <a:r>
                        <a:rPr lang="fr-FR" sz="2800" dirty="0" smtClean="0"/>
                        <a:t>Sportifs</a:t>
                      </a:r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32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5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 smtClean="0"/>
                        <a:t>Total</a:t>
                      </a:r>
                      <a:endParaRPr lang="fr-FR" sz="5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92571" y="3744686"/>
            <a:ext cx="89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4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2571" y="4442542"/>
            <a:ext cx="89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6584" y="4455482"/>
            <a:ext cx="89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100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56584" y="3720327"/>
            <a:ext cx="8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?</a:t>
            </a:r>
            <a:endParaRPr lang="fr-F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" grpId="0"/>
      <p:bldP spid="14" grpId="0"/>
      <p:bldP spid="15" grpId="0"/>
      <p:bldP spid="5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8: </a:t>
            </a:r>
            <a:r>
              <a:rPr lang="fr-FR" dirty="0"/>
              <a:t>Quatrième proportionnelle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34 page 270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5961320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005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40 page 271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93" y="872435"/>
            <a:ext cx="8500942" cy="47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1"/>
            <a:ext cx="8596668" cy="1320800"/>
          </a:xfrm>
        </p:spPr>
        <p:txBody>
          <a:bodyPr/>
          <a:lstStyle/>
          <a:p>
            <a:r>
              <a:rPr lang="fr-FR" dirty="0" smtClean="0"/>
              <a:t>Exercice 32 page 270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60" y="1148601"/>
            <a:ext cx="9810284" cy="418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73" y="1270000"/>
            <a:ext cx="50292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Echelle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13269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Définition: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L’</a:t>
            </a:r>
            <a:r>
              <a:rPr lang="fr-FR" sz="2000" b="1" dirty="0" smtClean="0">
                <a:solidFill>
                  <a:schemeClr val="accent2"/>
                </a:solidFill>
              </a:rPr>
              <a:t>échelle</a:t>
            </a:r>
            <a:r>
              <a:rPr lang="fr-FR" sz="2000" dirty="0" smtClean="0"/>
              <a:t> d’un plan est le coefficient de proportionnalité entre 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les distances sur le plan </a:t>
            </a:r>
            <a:r>
              <a:rPr lang="fr-FR" sz="2000" dirty="0" smtClean="0"/>
              <a:t>et </a:t>
            </a:r>
            <a:r>
              <a:rPr lang="fr-FR" sz="2000" b="1" dirty="0" smtClean="0">
                <a:solidFill>
                  <a:srgbClr val="FF0000"/>
                </a:solidFill>
              </a:rPr>
              <a:t>les distances réelles</a:t>
            </a:r>
            <a:r>
              <a:rPr lang="fr-FR" sz="2000" dirty="0" smtClean="0"/>
              <a:t>, exprimées avec la même unité</a:t>
            </a:r>
            <a:r>
              <a:rPr lang="fr-FR" sz="2000" dirty="0"/>
              <a:t>:</a:t>
            </a:r>
            <a:endParaRPr lang="fr-FR" sz="2000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17165" y="3578830"/>
                <a:ext cx="5003341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𝒆𝒄𝒉𝒆𝒍𝒍𝒆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𝒅𝒊𝒔𝒕𝒂𝒏𝒄𝒆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𝒔𝒖𝒓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𝒍𝒆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𝒑𝒍𝒂𝒏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𝒅𝒊𝒔𝒕𝒂𝒏𝒄𝒆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𝒆𝒍𝒍𝒆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165" y="3578830"/>
                <a:ext cx="5003341" cy="7938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8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09" y="1471477"/>
            <a:ext cx="9029700" cy="435292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3089189" y="2471351"/>
            <a:ext cx="5553161" cy="370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9610725" y="5672136"/>
            <a:ext cx="657225" cy="142086"/>
            <a:chOff x="9610725" y="5672136"/>
            <a:chExt cx="657225" cy="142086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9620250" y="5747531"/>
              <a:ext cx="638175" cy="0"/>
            </a:xfrm>
            <a:prstGeom prst="line">
              <a:avLst/>
            </a:prstGeom>
            <a:ln w="38100" cap="sq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9610725" y="5672137"/>
              <a:ext cx="0" cy="142085"/>
            </a:xfrm>
            <a:prstGeom prst="line">
              <a:avLst/>
            </a:prstGeom>
            <a:ln w="38100" cap="sq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10267950" y="5672136"/>
              <a:ext cx="0" cy="142085"/>
            </a:xfrm>
            <a:prstGeom prst="line">
              <a:avLst/>
            </a:prstGeom>
            <a:ln w="38100" cap="sq">
              <a:solidFill>
                <a:srgbClr val="0070C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89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005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 44 page 271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81" y="865235"/>
            <a:ext cx="9306048" cy="42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Exercices 62 et 64 page 273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24" y="1154069"/>
            <a:ext cx="6186616" cy="2383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" y="1154069"/>
            <a:ext cx="5054687" cy="30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Les promotions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9" y="945487"/>
            <a:ext cx="5172075" cy="5095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957" y="945487"/>
            <a:ext cx="1991725" cy="2224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845" y="364461"/>
            <a:ext cx="2638425" cy="6257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99756" y="3588533"/>
            <a:ext cx="2026508" cy="76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10 % de </a:t>
            </a:r>
            <a:r>
              <a:rPr lang="en-US" dirty="0" err="1" smtClean="0"/>
              <a:t>produit</a:t>
            </a:r>
            <a:r>
              <a:rPr lang="en-US" dirty="0" smtClean="0"/>
              <a:t> </a:t>
            </a:r>
            <a:r>
              <a:rPr lang="en-US" dirty="0" err="1" smtClean="0"/>
              <a:t>gratuit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999756" y="4671900"/>
            <a:ext cx="2026508" cy="76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+10 % de </a:t>
            </a:r>
            <a:r>
              <a:rPr lang="en-US" dirty="0" err="1" smtClean="0"/>
              <a:t>produit</a:t>
            </a:r>
            <a:r>
              <a:rPr lang="en-US" dirty="0" smtClean="0"/>
              <a:t> </a:t>
            </a:r>
            <a:r>
              <a:rPr lang="en-US" dirty="0" err="1" smtClean="0"/>
              <a:t>offert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6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Pour faire un gâteau, il faut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400" dirty="0" smtClean="0"/>
                  <a:t> œufs et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fr-FR" sz="2400" dirty="0" smtClean="0"/>
                  <a:t> de farine</a:t>
                </a:r>
                <a:br>
                  <a:rPr lang="fr-FR" sz="2400" dirty="0" smtClean="0"/>
                </a:br>
                <a:r>
                  <a:rPr lang="fr-FR" sz="2400" dirty="0" smtClean="0"/>
                  <a:t>Quelle quantité de farine est nécessaire pour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400" dirty="0" smtClean="0"/>
                  <a:t> gâteaux…</a:t>
                </a:r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33989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80g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B050"/>
                          </a:solidFill>
                        </a:rPr>
                        <a:t>240g</a:t>
                      </a:r>
                      <a:endParaRPr lang="fr-FR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0070C0"/>
                          </a:solidFill>
                        </a:rPr>
                        <a:t>300g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Aucune de ces propositions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/>
                  <a:t>Si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2400" dirty="0" smtClean="0"/>
                  <a:t> œufs coutent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400" dirty="0" smtClean="0"/>
                  <a:t>€, combien coutent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fr-FR" sz="2400" dirty="0" smtClean="0"/>
                  <a:t> œufs</a:t>
                </a:r>
                <a:endParaRPr lang="fr-FR" sz="1400" b="1" dirty="0"/>
              </a:p>
              <a:p>
                <a:pPr lvl="2"/>
                <a:endParaRPr lang="fr-FR" sz="18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480178"/>
              <a:ext cx="9622080" cy="13442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822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70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480178"/>
              <a:ext cx="9622080" cy="13442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7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56849" r="-300506" b="-1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56849" r="-200506" b="-1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56849" r="-100506" b="-1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rappels 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9094464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:r>
                  <a:rPr lang="fr-FR" sz="2400" dirty="0" smtClean="0"/>
                  <a:t>Un magasin affiche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fr-FR" sz="2400" dirty="0" smtClean="0"/>
                  <a:t> les </a:t>
                </a:r>
                <a:r>
                  <a:rPr lang="fr-FR" sz="2400" b="1" dirty="0" smtClean="0">
                    <a:solidFill>
                      <a:srgbClr val="0070C0"/>
                    </a:solidFill>
                  </a:rPr>
                  <a:t>4</a:t>
                </a:r>
                <a:r>
                  <a:rPr lang="fr-FR" sz="2400" dirty="0" smtClean="0"/>
                  <a:t> œufs,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€</m:t>
                    </m:r>
                  </m:oMath>
                </a14:m>
                <a:r>
                  <a:rPr lang="fr-FR" sz="2400" dirty="0" smtClean="0"/>
                  <a:t> les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fr-FR" sz="2400" dirty="0" smtClean="0"/>
                  <a:t>.</a:t>
                </a:r>
                <a:br>
                  <a:rPr lang="fr-FR" sz="2400" dirty="0" smtClean="0"/>
                </a:br>
                <a:r>
                  <a:rPr lang="fr-FR" sz="2400" dirty="0" smtClean="0"/>
                  <a:t>Quel est le prix d’un œuf ?</a:t>
                </a:r>
                <a:endParaRPr lang="fr-FR" sz="16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9094464" cy="3880773"/>
              </a:xfrm>
              <a:blipFill rotWithShape="0">
                <a:blip r:embed="rId2"/>
                <a:stretch>
                  <a:fillRect l="-804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oMath>
                          </a14:m>
                          <a:r>
                            <a:rPr lang="fr-FR" sz="2400" b="1" dirty="0" smtClean="0">
                              <a:solidFill>
                                <a:srgbClr val="FF0000"/>
                              </a:solidFill>
                            </a:rPr>
                            <a:t>€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€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8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b="1" dirty="0" err="1" smtClean="0">
                <a:solidFill>
                  <a:srgbClr val="FF0000"/>
                </a:solidFill>
              </a:rPr>
              <a:t>Dominic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a gagné </a:t>
            </a:r>
            <a:r>
              <a:rPr lang="fr-FR" sz="2400" b="1" dirty="0" smtClean="0">
                <a:solidFill>
                  <a:srgbClr val="FF0000"/>
                </a:solidFill>
              </a:rPr>
              <a:t>30 €uros </a:t>
            </a:r>
            <a:r>
              <a:rPr lang="fr-FR" sz="2400" dirty="0" smtClean="0"/>
              <a:t>pour </a:t>
            </a:r>
            <a:r>
              <a:rPr lang="fr-FR" sz="2400" b="1" dirty="0" smtClean="0">
                <a:solidFill>
                  <a:srgbClr val="FF0000"/>
                </a:solidFill>
              </a:rPr>
              <a:t>2 heures </a:t>
            </a:r>
            <a:r>
              <a:rPr lang="fr-FR" sz="2400" dirty="0" smtClean="0"/>
              <a:t>de travail?</a:t>
            </a:r>
            <a:br>
              <a:rPr lang="fr-FR" sz="2400" dirty="0" smtClean="0"/>
            </a:br>
            <a:r>
              <a:rPr lang="fr-FR" sz="2400" b="1" dirty="0" smtClean="0">
                <a:solidFill>
                  <a:schemeClr val="accent2"/>
                </a:solidFill>
              </a:rPr>
              <a:t>Daniel </a:t>
            </a:r>
            <a:r>
              <a:rPr lang="fr-FR" sz="2400" dirty="0" smtClean="0"/>
              <a:t>a gagné </a:t>
            </a:r>
            <a:r>
              <a:rPr lang="fr-FR" sz="2400" b="1" dirty="0" smtClean="0">
                <a:solidFill>
                  <a:schemeClr val="accent2"/>
                </a:solidFill>
              </a:rPr>
              <a:t>40 €uros </a:t>
            </a:r>
            <a:r>
              <a:rPr lang="fr-FR" sz="2400" dirty="0" smtClean="0"/>
              <a:t>pour </a:t>
            </a:r>
            <a:r>
              <a:rPr lang="fr-FR" sz="2400" b="1" dirty="0" smtClean="0">
                <a:solidFill>
                  <a:schemeClr val="accent2"/>
                </a:solidFill>
              </a:rPr>
              <a:t>3 heures </a:t>
            </a:r>
            <a:r>
              <a:rPr lang="fr-FR" sz="2400" dirty="0" smtClean="0"/>
              <a:t>de travail?</a:t>
            </a:r>
            <a:br>
              <a:rPr lang="fr-FR" sz="2400" dirty="0" smtClean="0"/>
            </a:br>
            <a:r>
              <a:rPr lang="fr-FR" sz="2400" dirty="0" smtClean="0"/>
              <a:t>Qui est le mieux payé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29923"/>
              </p:ext>
            </p:extLst>
          </p:nvPr>
        </p:nvGraphicFramePr>
        <p:xfrm>
          <a:off x="1146003" y="3938695"/>
          <a:ext cx="960843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108"/>
                <a:gridCol w="2402108"/>
                <a:gridCol w="2402108"/>
                <a:gridCol w="24021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Dominic</a:t>
                      </a:r>
                      <a:endParaRPr lang="fr-FR" sz="24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chemeClr val="accent2"/>
                          </a:solidFill>
                          <a:latin typeface="+mj-lt"/>
                        </a:rPr>
                        <a:t>Daniel</a:t>
                      </a:r>
                      <a:endParaRPr lang="fr-FR" sz="2400" b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noProof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Égalité</a:t>
                      </a:r>
                      <a:endParaRPr lang="fr-FR" sz="24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rgbClr val="FFC000"/>
                          </a:solidFill>
                        </a:rPr>
                        <a:t>On ne peut pas savoir</a:t>
                      </a:r>
                      <a:endParaRPr lang="fr-FR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Proportionnalité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accent2"/>
                </a:solidFill>
              </a:rPr>
              <a:t>Deux grandeurs </a:t>
            </a:r>
            <a:r>
              <a:rPr lang="fr-FR" sz="2000" dirty="0" smtClean="0"/>
              <a:t>sont </a:t>
            </a:r>
            <a:r>
              <a:rPr lang="fr-FR" sz="2000" b="1" dirty="0" smtClean="0">
                <a:solidFill>
                  <a:srgbClr val="0070C0"/>
                </a:solidFill>
              </a:rPr>
              <a:t>proportionnelles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si les valeurs de l’une s’obtiennent en multipliant les valeurs de l’autre par un même nombre appelé </a:t>
            </a:r>
            <a:r>
              <a:rPr lang="fr-FR" sz="2000" b="1" dirty="0" smtClean="0">
                <a:solidFill>
                  <a:srgbClr val="FF0000"/>
                </a:solidFill>
              </a:rPr>
              <a:t>coefficient de proportionnalité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u="sng" dirty="0" smtClean="0"/>
              <a:t>Exemple 1:</a:t>
            </a:r>
            <a:endParaRPr lang="fr-FR" sz="2000" u="sng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8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3503054" y="3760631"/>
            <a:ext cx="3258355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Prix d’une baguette: 0,90€</a:t>
            </a:r>
            <a:endParaRPr lang="fr-FR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99845"/>
              </p:ext>
            </p:extLst>
          </p:nvPr>
        </p:nvGraphicFramePr>
        <p:xfrm>
          <a:off x="977605" y="4548524"/>
          <a:ext cx="7266584" cy="123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46"/>
                <a:gridCol w="908323"/>
                <a:gridCol w="908323"/>
                <a:gridCol w="908323"/>
                <a:gridCol w="908323"/>
                <a:gridCol w="908323"/>
                <a:gridCol w="908323"/>
              </a:tblGrid>
              <a:tr h="5995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de baguettes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</a:tr>
              <a:tr h="5995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Prix a payer (€)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84987" y="5311622"/>
            <a:ext cx="56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3831962" y="5311622"/>
            <a:ext cx="76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0,90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4776543" y="5311622"/>
            <a:ext cx="68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1,80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5643850" y="5311622"/>
            <a:ext cx="65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2,70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6480977" y="5311622"/>
            <a:ext cx="72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3,60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7476683" y="5311622"/>
            <a:ext cx="66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4,50</a:t>
            </a:r>
            <a:endParaRPr lang="fr-FR" dirty="0"/>
          </a:p>
        </p:txBody>
      </p:sp>
      <p:sp>
        <p:nvSpPr>
          <p:cNvPr id="14" name="Arc 13"/>
          <p:cNvSpPr/>
          <p:nvPr/>
        </p:nvSpPr>
        <p:spPr>
          <a:xfrm>
            <a:off x="7846677" y="4792561"/>
            <a:ext cx="885175" cy="787296"/>
          </a:xfrm>
          <a:prstGeom prst="arc">
            <a:avLst>
              <a:gd name="adj1" fmla="val 16200000"/>
              <a:gd name="adj2" fmla="val 5517654"/>
            </a:avLst>
          </a:pr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05004" y="5001543"/>
                <a:ext cx="13483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004" y="5001543"/>
                <a:ext cx="134832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3" grpId="0"/>
      <p:bldP spid="17" grpId="0"/>
      <p:bldP spid="18" grpId="0"/>
      <p:bldP spid="21" grpId="0"/>
      <p:bldP spid="22" grpId="0"/>
      <p:bldP spid="2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Proportionnalité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accent2"/>
                </a:solidFill>
              </a:rPr>
              <a:t>Deux grandeurs </a:t>
            </a:r>
            <a:r>
              <a:rPr lang="fr-FR" sz="2000" dirty="0" smtClean="0"/>
              <a:t>sont </a:t>
            </a:r>
            <a:r>
              <a:rPr lang="fr-FR" sz="2000" b="1" dirty="0" smtClean="0">
                <a:solidFill>
                  <a:srgbClr val="0070C0"/>
                </a:solidFill>
              </a:rPr>
              <a:t>proportionnelles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si les valeurs de l’une s’obtiennent en multipliant les valeurs de l’autre par un même nombre appelé </a:t>
            </a:r>
            <a:r>
              <a:rPr lang="fr-FR" sz="2000" b="1" dirty="0" smtClean="0">
                <a:solidFill>
                  <a:srgbClr val="FF0000"/>
                </a:solidFill>
              </a:rPr>
              <a:t>coefficient de proportionnalité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u="sng" dirty="0" smtClean="0"/>
              <a:t>Exemple 2:</a:t>
            </a:r>
            <a:endParaRPr lang="fr-FR" sz="2000" u="sng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3503054" y="3760631"/>
            <a:ext cx="3258355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Prix d’une baguette: 0,90€</a:t>
            </a:r>
            <a:endParaRPr lang="fr-FR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78717"/>
              </p:ext>
            </p:extLst>
          </p:nvPr>
        </p:nvGraphicFramePr>
        <p:xfrm>
          <a:off x="977605" y="4548524"/>
          <a:ext cx="7266584" cy="123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646"/>
                <a:gridCol w="908323"/>
                <a:gridCol w="908323"/>
                <a:gridCol w="908323"/>
                <a:gridCol w="908323"/>
                <a:gridCol w="908323"/>
                <a:gridCol w="908323"/>
              </a:tblGrid>
              <a:tr h="5995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de baguettes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</a:tr>
              <a:tr h="59953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Prix a payer (€)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84987" y="5311622"/>
            <a:ext cx="56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3831962" y="5311622"/>
            <a:ext cx="76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0,90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4776543" y="5311622"/>
            <a:ext cx="68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1,80</a:t>
            </a:r>
            <a:endParaRPr lang="fr-FR" dirty="0"/>
          </a:p>
        </p:txBody>
      </p:sp>
      <p:sp>
        <p:nvSpPr>
          <p:cNvPr id="21" name="TextBox 20"/>
          <p:cNvSpPr txBox="1"/>
          <p:nvPr/>
        </p:nvSpPr>
        <p:spPr>
          <a:xfrm>
            <a:off x="5643850" y="5311622"/>
            <a:ext cx="656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2,70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6523181" y="5311622"/>
            <a:ext cx="72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2,70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7476683" y="5311622"/>
            <a:ext cx="66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3,60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8461295" y="4900054"/>
            <a:ext cx="2170311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 smtClean="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Pas de </a:t>
            </a:r>
            <a:r>
              <a:rPr lang="fr-FR" sz="2000" b="1" i="0" dirty="0" smtClean="0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proportionnalité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7330" y="3760631"/>
            <a:ext cx="3258355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3 achetées, 1 offerte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381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3" grpId="0"/>
      <p:bldP spid="17" grpId="0"/>
      <p:bldP spid="18" grpId="0"/>
      <p:bldP spid="21" grpId="0"/>
      <p:bldP spid="22" grpId="0"/>
      <p:bldP spid="23" grpId="0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588</Words>
  <Application>Microsoft Office PowerPoint</Application>
  <PresentationFormat>Grand écran</PresentationFormat>
  <Paragraphs>242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Trebuchet MS</vt:lpstr>
      <vt:lpstr>Wingdings 3</vt:lpstr>
      <vt:lpstr>Facette</vt:lpstr>
      <vt:lpstr>Cinquième Chapitre 8:  Quatrième proportionnelle</vt:lpstr>
      <vt:lpstr>Chapitre 8: Quatrième proportionnelle</vt:lpstr>
      <vt:lpstr>Calcul mental ( Plickers )</vt:lpstr>
      <vt:lpstr>Calcul mental ( rappels )</vt:lpstr>
      <vt:lpstr>Calcul mental ( rappels )</vt:lpstr>
      <vt:lpstr>Calcul mental ( rappels )</vt:lpstr>
      <vt:lpstr>Calcul mental</vt:lpstr>
      <vt:lpstr>I. Proportionnalité</vt:lpstr>
      <vt:lpstr>I. Proportionnalité</vt:lpstr>
      <vt:lpstr>Exercice 16 et 17 page 269</vt:lpstr>
      <vt:lpstr>II. Quatrième proportionnelle</vt:lpstr>
      <vt:lpstr>II. Quatrième proportionnelle</vt:lpstr>
      <vt:lpstr>II. Quatrième proportionnelle</vt:lpstr>
      <vt:lpstr>II. Quatrième proportionnelle</vt:lpstr>
      <vt:lpstr>II. Quatrième proportionnelle</vt:lpstr>
      <vt:lpstr>Exercice</vt:lpstr>
      <vt:lpstr>Exercice 29 page 270</vt:lpstr>
      <vt:lpstr>III. Pourcentage</vt:lpstr>
      <vt:lpstr>III. Pourcentage</vt:lpstr>
      <vt:lpstr>Exercice 34 page 270</vt:lpstr>
      <vt:lpstr>Exercice 40 page 271</vt:lpstr>
      <vt:lpstr>Exercice 32 page 270</vt:lpstr>
      <vt:lpstr>IV. Echelle</vt:lpstr>
      <vt:lpstr>Exercice</vt:lpstr>
      <vt:lpstr>Exercice 44 page 271</vt:lpstr>
      <vt:lpstr>Exercices 62 et 64 page 273</vt:lpstr>
      <vt:lpstr>Les promotions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295</cp:revision>
  <dcterms:created xsi:type="dcterms:W3CDTF">2016-06-28T13:11:46Z</dcterms:created>
  <dcterms:modified xsi:type="dcterms:W3CDTF">2019-03-18T13:57:14Z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59f3f20c-dc5b-40f1-9ac8-f4b23c230aa6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