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9" r:id="rId3"/>
    <p:sldId id="293" r:id="rId4"/>
    <p:sldId id="317" r:id="rId5"/>
    <p:sldId id="337" r:id="rId6"/>
    <p:sldId id="338" r:id="rId7"/>
    <p:sldId id="339" r:id="rId8"/>
    <p:sldId id="340" r:id="rId9"/>
    <p:sldId id="299" r:id="rId10"/>
    <p:sldId id="341" r:id="rId11"/>
    <p:sldId id="342" r:id="rId12"/>
    <p:sldId id="343" r:id="rId13"/>
    <p:sldId id="360" r:id="rId14"/>
    <p:sldId id="361" r:id="rId15"/>
    <p:sldId id="344" r:id="rId16"/>
    <p:sldId id="345" r:id="rId17"/>
    <p:sldId id="346" r:id="rId18"/>
    <p:sldId id="322" r:id="rId19"/>
    <p:sldId id="355" r:id="rId20"/>
    <p:sldId id="349" r:id="rId21"/>
    <p:sldId id="350" r:id="rId22"/>
    <p:sldId id="352" r:id="rId23"/>
    <p:sldId id="354" r:id="rId24"/>
    <p:sldId id="362" r:id="rId25"/>
    <p:sldId id="330" r:id="rId26"/>
    <p:sldId id="363" r:id="rId27"/>
    <p:sldId id="351" r:id="rId28"/>
    <p:sldId id="353" r:id="rId29"/>
    <p:sldId id="356" r:id="rId30"/>
    <p:sldId id="276" r:id="rId31"/>
    <p:sldId id="277" r:id="rId32"/>
    <p:sldId id="357" r:id="rId33"/>
    <p:sldId id="333" r:id="rId34"/>
    <p:sldId id="358" r:id="rId35"/>
    <p:sldId id="35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29/01/2019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29/01/2019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29/01/2019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29/01/2019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29/01/2019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29/01/2019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50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jpe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6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6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30.png"/><Relationship Id="rId7" Type="http://schemas.openxmlformats.org/officeDocument/2006/relationships/image" Target="../media/image69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6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9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6: </a:t>
            </a:r>
            <a:br>
              <a:rPr lang="fr-FR" sz="3600" dirty="0" smtClean="0"/>
            </a:br>
            <a:r>
              <a:rPr lang="fr-FR" sz="3600" dirty="0" smtClean="0"/>
              <a:t>Parallélisme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03" y="2431706"/>
            <a:ext cx="10471908" cy="23256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38300" y="3759200"/>
            <a:ext cx="2260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993031" y="3759200"/>
            <a:ext cx="2260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330063" y="3759200"/>
            <a:ext cx="2260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667095" y="3759200"/>
            <a:ext cx="2260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6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Angles opposés:</a:t>
            </a:r>
          </a:p>
          <a:p>
            <a:r>
              <a:rPr lang="fr-FR" sz="2000" u="sng" dirty="0" smtClean="0"/>
              <a:t>Définition: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dirty="0" smtClean="0"/>
              <a:t>Deux </a:t>
            </a:r>
            <a:r>
              <a:rPr lang="fr-FR" sz="2000" b="1" dirty="0" smtClean="0">
                <a:solidFill>
                  <a:schemeClr val="accent2"/>
                </a:solidFill>
              </a:rPr>
              <a:t>angles opposés</a:t>
            </a:r>
            <a:r>
              <a:rPr lang="fr-FR" sz="2000" dirty="0" smtClean="0"/>
              <a:t> par le sommet ont: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b="1" dirty="0" smtClean="0">
                <a:solidFill>
                  <a:srgbClr val="FF0000"/>
                </a:solidFill>
              </a:rPr>
              <a:t>même sommet</a:t>
            </a:r>
            <a:r>
              <a:rPr lang="fr-F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des </a:t>
            </a:r>
            <a:r>
              <a:rPr lang="fr-FR" b="1" dirty="0" smtClean="0">
                <a:solidFill>
                  <a:srgbClr val="0070C0"/>
                </a:solidFill>
              </a:rPr>
              <a:t>côtés dans le prolongement </a:t>
            </a:r>
            <a:r>
              <a:rPr lang="fr-FR" dirty="0" smtClean="0"/>
              <a:t>l’un de l’autre.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5739513" y="2833949"/>
            <a:ext cx="5702300" cy="176306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028734" y="2868904"/>
                <a:ext cx="812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734" y="2868904"/>
                <a:ext cx="812800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 flipV="1">
            <a:off x="5739513" y="2558640"/>
            <a:ext cx="5702300" cy="209494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cteurs 17"/>
          <p:cNvSpPr/>
          <p:nvPr/>
        </p:nvSpPr>
        <p:spPr>
          <a:xfrm>
            <a:off x="7417547" y="2599875"/>
            <a:ext cx="2120900" cy="2120900"/>
          </a:xfrm>
          <a:prstGeom prst="pie">
            <a:avLst>
              <a:gd name="adj1" fmla="val 20439385"/>
              <a:gd name="adj2" fmla="val 10212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Secteurs 18"/>
          <p:cNvSpPr/>
          <p:nvPr/>
        </p:nvSpPr>
        <p:spPr>
          <a:xfrm>
            <a:off x="7288493" y="2605860"/>
            <a:ext cx="2120900" cy="2120900"/>
          </a:xfrm>
          <a:prstGeom prst="pie">
            <a:avLst>
              <a:gd name="adj1" fmla="val 9555586"/>
              <a:gd name="adj2" fmla="val 118480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cteurs 29"/>
          <p:cNvSpPr/>
          <p:nvPr/>
        </p:nvSpPr>
        <p:spPr>
          <a:xfrm>
            <a:off x="7550849" y="2760769"/>
            <a:ext cx="1735014" cy="1755292"/>
          </a:xfrm>
          <a:prstGeom prst="pie">
            <a:avLst>
              <a:gd name="adj1" fmla="val 11817433"/>
              <a:gd name="adj2" fmla="val 2040619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Propriété:</a:t>
            </a:r>
          </a:p>
          <a:p>
            <a:pPr marL="0" indent="0">
              <a:buNone/>
            </a:pPr>
            <a:r>
              <a:rPr lang="fr-FR" sz="2000" dirty="0" smtClean="0"/>
              <a:t>Si deux angles sont </a:t>
            </a:r>
            <a:r>
              <a:rPr lang="fr-FR" sz="2000" b="1" dirty="0" smtClean="0">
                <a:solidFill>
                  <a:srgbClr val="0070C0"/>
                </a:solidFill>
              </a:rPr>
              <a:t>opposés par le sommet</a:t>
            </a:r>
            <a:r>
              <a:rPr lang="fr-FR" sz="2000" dirty="0" smtClean="0"/>
              <a:t>,</a:t>
            </a:r>
            <a:br>
              <a:rPr lang="fr-FR" sz="2000" dirty="0" smtClean="0"/>
            </a:br>
            <a:r>
              <a:rPr lang="fr-FR" sz="2000" dirty="0" smtClean="0"/>
              <a:t>alors ils ont </a:t>
            </a:r>
            <a:r>
              <a:rPr lang="fr-FR" sz="2000" b="1" dirty="0" smtClean="0">
                <a:solidFill>
                  <a:srgbClr val="FF0000"/>
                </a:solidFill>
              </a:rPr>
              <a:t>même mesure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5739513" y="2833949"/>
            <a:ext cx="5702300" cy="176306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035084" y="2868904"/>
                <a:ext cx="812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084" y="2868904"/>
                <a:ext cx="812800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 flipV="1">
            <a:off x="5739513" y="2558640"/>
            <a:ext cx="5702300" cy="209494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cteurs 17"/>
          <p:cNvSpPr/>
          <p:nvPr/>
        </p:nvSpPr>
        <p:spPr>
          <a:xfrm>
            <a:off x="7417547" y="2599875"/>
            <a:ext cx="2120900" cy="2120900"/>
          </a:xfrm>
          <a:prstGeom prst="pie">
            <a:avLst>
              <a:gd name="adj1" fmla="val 20439385"/>
              <a:gd name="adj2" fmla="val 10212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9694552" y="2393316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552" y="2393316"/>
                <a:ext cx="8128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743234" y="4307870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234" y="4307870"/>
                <a:ext cx="8128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H="1" flipV="1">
            <a:off x="10149634" y="2901884"/>
            <a:ext cx="59268" cy="21917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0208902" y="4119175"/>
            <a:ext cx="38100" cy="1789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cteurs 18"/>
          <p:cNvSpPr/>
          <p:nvPr/>
        </p:nvSpPr>
        <p:spPr>
          <a:xfrm>
            <a:off x="7288493" y="2605860"/>
            <a:ext cx="2120900" cy="2120900"/>
          </a:xfrm>
          <a:prstGeom prst="pie">
            <a:avLst>
              <a:gd name="adj1" fmla="val 9555586"/>
              <a:gd name="adj2" fmla="val 118480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992945" y="4476684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45" y="4476684"/>
                <a:ext cx="8128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6458613" y="4287989"/>
            <a:ext cx="38100" cy="1789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765730" y="2342617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30" y="2342617"/>
                <a:ext cx="8128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978179" y="2849054"/>
            <a:ext cx="38100" cy="1789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9658786" y="3314687"/>
                <a:ext cx="897248" cy="5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𝑨𝑶𝑩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786" y="3314687"/>
                <a:ext cx="897248" cy="5360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248894" y="3373309"/>
                <a:ext cx="897248" cy="5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𝑪𝑶𝑫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94" y="3373309"/>
                <a:ext cx="897248" cy="536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82528" y="4346251"/>
                <a:ext cx="5315611" cy="843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Les angles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fr-FR" sz="2400" dirty="0" smtClean="0"/>
                  <a:t> sont opposés par le sommet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8" y="4346251"/>
                <a:ext cx="5315611" cy="843308"/>
              </a:xfrm>
              <a:prstGeom prst="rect">
                <a:avLst/>
              </a:prstGeom>
              <a:blipFill rotWithShape="0">
                <a:blip r:embed="rId10"/>
                <a:stretch>
                  <a:fillRect l="-1716" t="-3571" r="-2517" b="-1500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80781" y="5198054"/>
                <a:ext cx="5315611" cy="4739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Donc,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1" y="5198054"/>
                <a:ext cx="5315611" cy="473976"/>
              </a:xfrm>
              <a:prstGeom prst="rect">
                <a:avLst/>
              </a:prstGeom>
              <a:blipFill rotWithShape="0">
                <a:blip r:embed="rId11"/>
                <a:stretch>
                  <a:fillRect l="-1716" t="-6329" b="-2784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cteurs 30"/>
          <p:cNvSpPr/>
          <p:nvPr/>
        </p:nvSpPr>
        <p:spPr>
          <a:xfrm>
            <a:off x="7563564" y="2802004"/>
            <a:ext cx="1735014" cy="1755292"/>
          </a:xfrm>
          <a:prstGeom prst="pie">
            <a:avLst>
              <a:gd name="adj1" fmla="val 1097452"/>
              <a:gd name="adj2" fmla="val 957629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build="p"/>
      <p:bldP spid="15" grpId="0"/>
      <p:bldP spid="18" grpId="0" animBg="1"/>
      <p:bldP spid="21" grpId="0"/>
      <p:bldP spid="22" grpId="0"/>
      <p:bldP spid="19" grpId="0" animBg="1"/>
      <p:bldP spid="17" grpId="0"/>
      <p:bldP spid="24" grpId="0"/>
      <p:bldP spid="27" grpId="0"/>
      <p:bldP spid="28" grpId="0"/>
      <p:bldP spid="4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18 page 493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44" y="1166969"/>
            <a:ext cx="6953719" cy="45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19 page 493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20" y="1270000"/>
            <a:ext cx="7632499" cy="35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44571" y="2685143"/>
            <a:ext cx="7010400" cy="408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45110" y="1421928"/>
                <a:ext cx="9954272" cy="388077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sz="2000" u="sng" dirty="0" smtClean="0"/>
                  <a:t>3. Angles alternes-internes:</a:t>
                </a:r>
              </a:p>
              <a:p>
                <a:r>
                  <a:rPr lang="fr-FR" sz="2000" u="sng" dirty="0" smtClean="0"/>
                  <a:t>Définition:</a:t>
                </a:r>
                <a:r>
                  <a:rPr lang="fr-FR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Soient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deux droites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b="1" dirty="0" smtClean="0">
                    <a:solidFill>
                      <a:srgbClr val="0070C0"/>
                    </a:solidFill>
                  </a:rPr>
                  <a:t>) et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) </a:t>
                </a:r>
                <a:r>
                  <a:rPr lang="fr-FR" sz="2000" dirty="0" smtClean="0"/>
                  <a:t>et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une sécante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fr-FR" sz="2000" b="1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sz="2000" dirty="0" smtClean="0"/>
                  <a:t>qui coupe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) </a:t>
                </a:r>
                <a:r>
                  <a:rPr lang="fr-FR" sz="2000" dirty="0"/>
                  <a:t>et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) </a:t>
                </a:r>
                <a:r>
                  <a:rPr lang="fr-FR" sz="2000" dirty="0" smtClean="0"/>
                  <a:t>en deux points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Deux angles sont </a:t>
                </a:r>
                <a:r>
                  <a:rPr lang="fr-FR" sz="2000" b="1" dirty="0" smtClean="0"/>
                  <a:t>alternes-internes</a:t>
                </a:r>
                <a:r>
                  <a:rPr lang="fr-FR" sz="2000" dirty="0" smtClean="0"/>
                  <a:t> lorsque:</a:t>
                </a:r>
              </a:p>
              <a:p>
                <a:pPr>
                  <a:buFontTx/>
                  <a:buChar char="-"/>
                </a:pPr>
                <a:r>
                  <a:rPr lang="fr-FR" sz="2000" dirty="0"/>
                  <a:t>i</a:t>
                </a:r>
                <a:r>
                  <a:rPr lang="fr-FR" sz="2000" dirty="0" smtClean="0"/>
                  <a:t>ls ont pour sommets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>
                  <a:buFontTx/>
                  <a:buChar char="-"/>
                </a:pPr>
                <a:r>
                  <a:rPr lang="fr-FR" sz="2000" dirty="0" smtClean="0"/>
                  <a:t>ils sont situés de part et d’autre de la droite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fr-FR" sz="2000" b="1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000" dirty="0" smtClean="0"/>
                  <a:t>.</a:t>
                </a:r>
              </a:p>
              <a:p>
                <a:pPr>
                  <a:buFontTx/>
                  <a:buChar char="-"/>
                </a:pPr>
                <a:r>
                  <a:rPr lang="fr-FR" sz="2000" dirty="0" smtClean="0"/>
                  <a:t>ils sont entre les droites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)</a:t>
                </a:r>
                <a:r>
                  <a:rPr lang="fr-FR" sz="2000" dirty="0"/>
                  <a:t> et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b="1" dirty="0" smtClean="0">
                    <a:solidFill>
                      <a:srgbClr val="0070C0"/>
                    </a:solidFill>
                  </a:rPr>
                  <a:t>)</a:t>
                </a:r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110" y="1421928"/>
                <a:ext cx="9954272" cy="3880773"/>
              </a:xfrm>
              <a:blipFill rotWithShape="0">
                <a:blip r:embed="rId2"/>
                <a:stretch>
                  <a:fillRect l="-551" t="-2355" r="-11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535931" y="3215922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31" y="3215922"/>
                <a:ext cx="812800" cy="5232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 flipV="1">
            <a:off x="5167086" y="3424490"/>
            <a:ext cx="6225569" cy="924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cteurs 18"/>
          <p:cNvSpPr/>
          <p:nvPr/>
        </p:nvSpPr>
        <p:spPr>
          <a:xfrm>
            <a:off x="7977828" y="3404290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822389" y="5451295"/>
            <a:ext cx="6570266" cy="9551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943289" y="2742728"/>
            <a:ext cx="2078834" cy="40216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084892" y="5882087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892" y="5882087"/>
                <a:ext cx="812800" cy="5232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0534973" y="3063826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973" y="3063826"/>
                <a:ext cx="812800" cy="400174"/>
              </a:xfrm>
              <a:prstGeom prst="rect">
                <a:avLst/>
              </a:prstGeom>
              <a:blipFill rotWithShape="0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0646725" y="5890986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725" y="5890986"/>
                <a:ext cx="812800" cy="400174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8107522" y="2779097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522" y="2779097"/>
                <a:ext cx="812800" cy="400174"/>
              </a:xfrm>
              <a:prstGeom prst="rect">
                <a:avLst/>
              </a:prstGeom>
              <a:blipFill rotWithShape="0"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cteurs 26"/>
          <p:cNvSpPr/>
          <p:nvPr/>
        </p:nvSpPr>
        <p:spPr>
          <a:xfrm>
            <a:off x="6928135" y="5318196"/>
            <a:ext cx="964503" cy="964503"/>
          </a:xfrm>
          <a:prstGeom prst="pie">
            <a:avLst>
              <a:gd name="adj1" fmla="val 11309015"/>
              <a:gd name="adj2" fmla="val 178310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9" grpId="0" animBg="1"/>
      <p:bldP spid="21" grpId="0"/>
      <p:bldP spid="22" grpId="0"/>
      <p:bldP spid="23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110" y="1421928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Propriété: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dirty="0" smtClean="0"/>
              <a:t>Si </a:t>
            </a:r>
            <a:r>
              <a:rPr lang="fr-FR" sz="2000" b="1" dirty="0" smtClean="0">
                <a:solidFill>
                  <a:srgbClr val="0070C0"/>
                </a:solidFill>
              </a:rPr>
              <a:t>deux droites parallèles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sont coupées par </a:t>
            </a:r>
            <a:r>
              <a:rPr lang="fr-FR" sz="2000" b="1" dirty="0" smtClean="0">
                <a:solidFill>
                  <a:srgbClr val="7030A0"/>
                </a:solidFill>
              </a:rPr>
              <a:t>une sécante</a:t>
            </a:r>
            <a:r>
              <a:rPr lang="fr-FR" sz="2000" dirty="0" smtClean="0"/>
              <a:t>,</a:t>
            </a:r>
            <a:br>
              <a:rPr lang="fr-FR" sz="2000" dirty="0" smtClean="0"/>
            </a:br>
            <a:r>
              <a:rPr lang="fr-FR" sz="2000" dirty="0" smtClean="0"/>
              <a:t>alors </a:t>
            </a:r>
            <a:r>
              <a:rPr lang="fr-FR" sz="2000" b="1" dirty="0" smtClean="0">
                <a:solidFill>
                  <a:schemeClr val="accent2"/>
                </a:solidFill>
              </a:rPr>
              <a:t>les angles alternes-internes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qu’elles forment ont </a:t>
            </a:r>
            <a:r>
              <a:rPr lang="fr-FR" sz="2000" b="1" dirty="0" smtClean="0">
                <a:solidFill>
                  <a:srgbClr val="FF0000"/>
                </a:solidFill>
              </a:rPr>
              <a:t>même mesure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192822" y="2839029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822" y="2839029"/>
                <a:ext cx="812800" cy="5232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cteurs 18"/>
          <p:cNvSpPr/>
          <p:nvPr/>
        </p:nvSpPr>
        <p:spPr>
          <a:xfrm>
            <a:off x="4760133" y="2956645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699215" y="5793638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15" y="5793638"/>
                <a:ext cx="812800" cy="5232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184259" y="3493954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59" y="3493954"/>
                <a:ext cx="812800" cy="400174"/>
              </a:xfrm>
              <a:prstGeom prst="rect">
                <a:avLst/>
              </a:prstGeom>
              <a:blipFill rotWithShape="0"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272792" y="5725211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92" y="5725211"/>
                <a:ext cx="812800" cy="400174"/>
              </a:xfrm>
              <a:prstGeom prst="rect">
                <a:avLst/>
              </a:prstGeom>
              <a:blipFill rotWithShape="0"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943277" y="2552491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77" y="2552491"/>
                <a:ext cx="812800" cy="400174"/>
              </a:xfrm>
              <a:prstGeom prst="rect">
                <a:avLst/>
              </a:prstGeom>
              <a:blipFill rotWithShape="0"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cteurs 26"/>
          <p:cNvSpPr/>
          <p:nvPr/>
        </p:nvSpPr>
        <p:spPr>
          <a:xfrm>
            <a:off x="3523244" y="5319159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650458" y="3031902"/>
            <a:ext cx="6225569" cy="924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747390" y="5237848"/>
            <a:ext cx="6225569" cy="924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3549007" y="2717846"/>
            <a:ext cx="2078834" cy="40216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II. Angles formés par deux parallèles et une sécante</a:t>
            </a:r>
            <a:endParaRPr lang="fr-FR" sz="2800" dirty="0"/>
          </a:p>
        </p:txBody>
      </p:sp>
      <p:grpSp>
        <p:nvGrpSpPr>
          <p:cNvPr id="4" name="Groupe 3"/>
          <p:cNvGrpSpPr/>
          <p:nvPr/>
        </p:nvGrpSpPr>
        <p:grpSpPr>
          <a:xfrm rot="17214724">
            <a:off x="5430103" y="3730456"/>
            <a:ext cx="221802" cy="248118"/>
            <a:chOff x="5571158" y="4199186"/>
            <a:chExt cx="221802" cy="248118"/>
          </a:xfrm>
        </p:grpSpPr>
        <p:cxnSp>
          <p:nvCxnSpPr>
            <p:cNvPr id="18" name="Connecteur droit 17"/>
            <p:cNvCxnSpPr/>
            <p:nvPr/>
          </p:nvCxnSpPr>
          <p:spPr>
            <a:xfrm flipV="1">
              <a:off x="5571158" y="4199186"/>
              <a:ext cx="147868" cy="2205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645092" y="4226714"/>
              <a:ext cx="147868" cy="2205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 rot="17214724">
            <a:off x="3588313" y="5320837"/>
            <a:ext cx="221802" cy="248118"/>
            <a:chOff x="5571158" y="4199186"/>
            <a:chExt cx="221802" cy="248118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5571158" y="4199186"/>
              <a:ext cx="147868" cy="2205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5645092" y="4226714"/>
              <a:ext cx="147868" cy="2205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02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uiExpand="1"/>
      <p:bldP spid="19" grpId="0" animBg="1"/>
      <p:bldP spid="21" grpId="0" uiExpand="1"/>
      <p:bldP spid="22" grpId="0" uiExpand="1"/>
      <p:bldP spid="23" grpId="0" uiExpand="1"/>
      <p:bldP spid="26" grpId="0" uiExpand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/>
          <p:cNvCxnSpPr/>
          <p:nvPr/>
        </p:nvCxnSpPr>
        <p:spPr>
          <a:xfrm flipV="1">
            <a:off x="3875792" y="2865070"/>
            <a:ext cx="0" cy="275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3379384" y="4017631"/>
            <a:ext cx="0" cy="275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45110" y="1421928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  <a:r>
                  <a:rPr lang="fr-FR" sz="20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b="1" dirty="0">
                        <a:solidFill>
                          <a:srgbClr val="0070C0"/>
                        </a:solidFill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m:rPr>
                        <m:nor/>
                      </m:rPr>
                      <a:rPr lang="fr-FR" sz="2000" b="1" dirty="0">
                        <a:solidFill>
                          <a:srgbClr val="0070C0"/>
                        </a:solidFill>
                      </a:rPr>
                      <m:t>)</m:t>
                    </m:r>
                  </m:oMath>
                </a14:m>
                <a:r>
                  <a:rPr lang="fr-FR" sz="2000" b="1" dirty="0" smtClean="0"/>
                  <a:t>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b="1" dirty="0">
                        <a:solidFill>
                          <a:srgbClr val="0070C0"/>
                        </a:solidFill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𝑩𝑫</m:t>
                    </m:r>
                    <m:r>
                      <m:rPr>
                        <m:nor/>
                      </m:rPr>
                      <a:rPr lang="fr-FR" sz="2000" b="1" dirty="0">
                        <a:solidFill>
                          <a:srgbClr val="0070C0"/>
                        </a:solidFill>
                      </a:rPr>
                      <m:t>)</m:t>
                    </m:r>
                    <m:r>
                      <a:rPr lang="fr-F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sont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deux droites parallèles</a:t>
                </a:r>
                <a:r>
                  <a:rPr lang="fr-FR" sz="2000" dirty="0" smtClean="0"/>
                  <a:t>, que dire des angles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  <m:r>
                          <a:rPr lang="en-US" sz="2000" b="1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</m:oMath>
                </a14:m>
                <a:r>
                  <a:rPr lang="fr-FR" sz="2000" dirty="0" smtClean="0"/>
                  <a:t> ?</a:t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110" y="1421928"/>
                <a:ext cx="9954272" cy="3880773"/>
              </a:xfrm>
              <a:blipFill rotWithShape="0">
                <a:blip r:embed="rId2"/>
                <a:stretch>
                  <a:fillRect l="-306" t="-942" r="-2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315015" y="2444830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15" y="2444830"/>
                <a:ext cx="812800" cy="5232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cteurs 18"/>
          <p:cNvSpPr/>
          <p:nvPr/>
        </p:nvSpPr>
        <p:spPr>
          <a:xfrm>
            <a:off x="2889513" y="3697497"/>
            <a:ext cx="964503" cy="964503"/>
          </a:xfrm>
          <a:prstGeom prst="pie">
            <a:avLst>
              <a:gd name="adj1" fmla="val 17798978"/>
              <a:gd name="adj2" fmla="val 8485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105025" y="4149761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25" y="4149761"/>
                <a:ext cx="812800" cy="5232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815897" y="2437925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97" y="2437925"/>
                <a:ext cx="812800" cy="400174"/>
              </a:xfrm>
              <a:prstGeom prst="rect">
                <a:avLst/>
              </a:prstGeom>
              <a:blipFill rotWithShape="0"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cteurs 26"/>
          <p:cNvSpPr/>
          <p:nvPr/>
        </p:nvSpPr>
        <p:spPr>
          <a:xfrm>
            <a:off x="3393541" y="2503212"/>
            <a:ext cx="964503" cy="964503"/>
          </a:xfrm>
          <a:prstGeom prst="pie">
            <a:avLst>
              <a:gd name="adj1" fmla="val 6790116"/>
              <a:gd name="adj2" fmla="val 1060423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566744" y="3003017"/>
            <a:ext cx="5389556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611145" y="4184003"/>
            <a:ext cx="5345155" cy="18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3166692" y="2711885"/>
            <a:ext cx="847299" cy="19643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II. Angles formés par deux parallèles et une sécante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31640" y="2418424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0" y="2418424"/>
                <a:ext cx="812800" cy="5232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75668" y="3629574"/>
                <a:ext cx="812800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68" y="3629574"/>
                <a:ext cx="812800" cy="5232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 flipV="1">
            <a:off x="1338040" y="2865070"/>
            <a:ext cx="0" cy="275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422246" y="4064803"/>
            <a:ext cx="0" cy="275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115977" y="3750579"/>
                <a:ext cx="589998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Les droites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(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)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(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𝑩𝑫</m:t>
                    </m:r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)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sont</a:t>
                </a:r>
                <a:r>
                  <a:rPr lang="fr-FR" sz="2400" dirty="0" smtClean="0"/>
                  <a:t> parallèles.</a:t>
                </a:r>
                <a:endParaRPr lang="fr-FR" sz="24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77" y="3750579"/>
                <a:ext cx="589998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443" t="-8974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6132384" y="4285398"/>
                <a:ext cx="5893620" cy="1212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Les droites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(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)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(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𝑩𝑫</m:t>
                    </m:r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)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sont</a:t>
                </a:r>
                <a:r>
                  <a:rPr lang="fr-FR" sz="2400" dirty="0" smtClean="0"/>
                  <a:t> coupées par la sécante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</m:oMath>
                </a14:m>
                <a:r>
                  <a:rPr lang="fr-FR" sz="2400" dirty="0" smtClean="0"/>
                  <a:t> et forment les angles alternes-internes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𝑪𝑨𝑩</m:t>
                        </m:r>
                      </m:e>
                    </m:acc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</m:oMath>
                </a14:m>
                <a:r>
                  <a:rPr lang="fr-FR" sz="2400" dirty="0" smtClean="0"/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84" y="4285398"/>
                <a:ext cx="5893620" cy="1212640"/>
              </a:xfrm>
              <a:prstGeom prst="rect">
                <a:avLst/>
              </a:prstGeom>
              <a:blipFill rotWithShape="0">
                <a:blip r:embed="rId9"/>
                <a:stretch>
                  <a:fillRect l="-1548" t="-3483" r="-2890" b="-99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132385" y="5591776"/>
                <a:ext cx="5883572" cy="843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Donc d’après la propriété, les angles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𝑪𝑨𝑩</m:t>
                        </m:r>
                      </m:e>
                    </m:acc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</m:oMath>
                </a14:m>
                <a:r>
                  <a:rPr lang="fr-FR" sz="2400" dirty="0" smtClean="0"/>
                  <a:t> ont la même mesure.</a:t>
                </a:r>
                <a:endParaRPr lang="fr-FR" sz="24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85" y="5591776"/>
                <a:ext cx="5883572" cy="843308"/>
              </a:xfrm>
              <a:prstGeom prst="rect">
                <a:avLst/>
              </a:prstGeom>
              <a:blipFill rotWithShape="0">
                <a:blip r:embed="rId10"/>
                <a:stretch>
                  <a:fillRect l="-1551" t="-4965" b="-1418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 flipV="1">
            <a:off x="3653990" y="3787803"/>
            <a:ext cx="147868" cy="220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727924" y="3815331"/>
            <a:ext cx="147868" cy="220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410780" y="3162062"/>
            <a:ext cx="147868" cy="220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484714" y="3189590"/>
            <a:ext cx="147868" cy="220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9" grpId="0" animBg="1"/>
      <p:bldP spid="21" grpId="0"/>
      <p:bldP spid="26" grpId="0"/>
      <p:bldP spid="27" grpId="0" animBg="1"/>
      <p:bldP spid="25" grpId="0"/>
      <p:bldP spid="28" grpId="0"/>
      <p:bldP spid="20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26 page 494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269999"/>
            <a:ext cx="5487988" cy="4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31 page 495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43" y="1270000"/>
            <a:ext cx="8001813" cy="48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6: </a:t>
            </a:r>
            <a:r>
              <a:rPr lang="fr-FR" dirty="0"/>
              <a:t>Parallélisme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71237" cy="1320800"/>
          </a:xfrm>
        </p:spPr>
        <p:txBody>
          <a:bodyPr>
            <a:normAutofit/>
          </a:bodyPr>
          <a:lstStyle/>
          <a:p>
            <a:r>
              <a:rPr lang="fr-FR" sz="2800" dirty="0"/>
              <a:t>II. Angles formés par deux parallèles et une sécante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546166" cy="41116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Propriété: (réciproque)</a:t>
            </a:r>
          </a:p>
          <a:p>
            <a:pPr lvl="1"/>
            <a:r>
              <a:rPr lang="fr-FR" sz="2000" dirty="0" smtClean="0"/>
              <a:t>Si </a:t>
            </a:r>
            <a:r>
              <a:rPr lang="fr-FR" sz="2000" b="1" dirty="0" smtClean="0">
                <a:solidFill>
                  <a:srgbClr val="0070C0"/>
                </a:solidFill>
              </a:rPr>
              <a:t>deux droites parallèles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sont coupées par </a:t>
            </a:r>
            <a:r>
              <a:rPr lang="fr-FR" sz="2000" b="1" dirty="0" smtClean="0">
                <a:solidFill>
                  <a:srgbClr val="7030A0"/>
                </a:solidFill>
              </a:rPr>
              <a:t>une sécante</a:t>
            </a:r>
            <a:br>
              <a:rPr lang="fr-FR" sz="2000" b="1" dirty="0" smtClean="0">
                <a:solidFill>
                  <a:srgbClr val="7030A0"/>
                </a:solidFill>
              </a:rPr>
            </a:br>
            <a:r>
              <a:rPr lang="fr-FR" sz="2000" b="1" dirty="0" smtClean="0">
                <a:solidFill>
                  <a:schemeClr val="accent2"/>
                </a:solidFill>
              </a:rPr>
              <a:t/>
            </a:r>
            <a:br>
              <a:rPr lang="fr-FR" sz="2000" b="1" dirty="0" smtClean="0">
                <a:solidFill>
                  <a:schemeClr val="accent2"/>
                </a:solidFill>
              </a:rPr>
            </a:br>
            <a:r>
              <a:rPr lang="fr-FR" sz="2000" dirty="0"/>
              <a:t>alors </a:t>
            </a:r>
            <a:r>
              <a:rPr lang="fr-FR" sz="2000" b="1" dirty="0">
                <a:solidFill>
                  <a:schemeClr val="accent2"/>
                </a:solidFill>
              </a:rPr>
              <a:t>les angles alternes-internes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/>
              <a:t>qu’elles forment ont </a:t>
            </a:r>
            <a:r>
              <a:rPr lang="fr-FR" sz="2000" b="1" dirty="0">
                <a:solidFill>
                  <a:srgbClr val="FF0000"/>
                </a:solidFill>
              </a:rPr>
              <a:t>même mesure</a:t>
            </a:r>
            <a:r>
              <a:rPr lang="fr-FR" sz="2000" dirty="0" smtClean="0"/>
              <a:t>.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Si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alors</a:t>
            </a:r>
            <a:br>
              <a:rPr lang="fr-FR" sz="2000" dirty="0" smtClean="0"/>
            </a:br>
            <a:endParaRPr lang="fr-FR" sz="20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802476" y="2066131"/>
            <a:ext cx="6504397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deux </a:t>
            </a:r>
            <a:r>
              <a:rPr lang="fr-FR" sz="2000" b="1" dirty="0">
                <a:solidFill>
                  <a:srgbClr val="0070C0"/>
                </a:solidFill>
              </a:rPr>
              <a:t>droites parallèles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sont coupées par </a:t>
            </a:r>
            <a:r>
              <a:rPr lang="fr-FR" sz="2000" b="1" dirty="0">
                <a:solidFill>
                  <a:srgbClr val="7030A0"/>
                </a:solidFill>
              </a:rPr>
              <a:t>une sécante</a:t>
            </a:r>
            <a:endParaRPr lang="fr-FR" sz="2000" dirty="0"/>
          </a:p>
        </p:txBody>
      </p:sp>
      <p:sp>
        <p:nvSpPr>
          <p:cNvPr id="29" name="Rounded Rectangle 2"/>
          <p:cNvSpPr/>
          <p:nvPr/>
        </p:nvSpPr>
        <p:spPr>
          <a:xfrm>
            <a:off x="2107277" y="2671526"/>
            <a:ext cx="7796578" cy="3929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les </a:t>
            </a:r>
            <a:r>
              <a:rPr lang="fr-FR" sz="2000" b="1" dirty="0">
                <a:solidFill>
                  <a:schemeClr val="accent2"/>
                </a:solidFill>
              </a:rPr>
              <a:t>angles alternes-internes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/>
              <a:t>qu’elles forment ont </a:t>
            </a:r>
            <a:r>
              <a:rPr lang="fr-FR" sz="2000" b="1" dirty="0">
                <a:solidFill>
                  <a:srgbClr val="FF0000"/>
                </a:solidFill>
              </a:rPr>
              <a:t>même mesure</a:t>
            </a:r>
            <a:r>
              <a:rPr lang="fr-FR" sz="2000" dirty="0"/>
              <a:t>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02383 0.12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02631 0.30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29" grpId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110" y="1421928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Propriété:</a:t>
            </a:r>
            <a:r>
              <a:rPr lang="fr-FR" sz="2000" dirty="0" smtClean="0"/>
              <a:t> (réciproque)</a:t>
            </a:r>
          </a:p>
          <a:p>
            <a:pPr marL="0" indent="0">
              <a:buNone/>
            </a:pPr>
            <a:r>
              <a:rPr lang="fr-FR" sz="2000" dirty="0" smtClean="0"/>
              <a:t>Si </a:t>
            </a:r>
            <a:r>
              <a:rPr lang="fr-FR" sz="2000" b="1" dirty="0" smtClean="0">
                <a:solidFill>
                  <a:srgbClr val="0070C0"/>
                </a:solidFill>
              </a:rPr>
              <a:t>deux droites </a:t>
            </a:r>
            <a:r>
              <a:rPr lang="fr-FR" sz="2000" dirty="0" smtClean="0"/>
              <a:t>coupées par </a:t>
            </a:r>
            <a:r>
              <a:rPr lang="fr-FR" sz="2000" b="1" dirty="0" smtClean="0">
                <a:solidFill>
                  <a:srgbClr val="7030A0"/>
                </a:solidFill>
              </a:rPr>
              <a:t>une sécante</a:t>
            </a:r>
            <a:r>
              <a:rPr lang="fr-FR" sz="2000" dirty="0" smtClean="0"/>
              <a:t> forment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FFC000"/>
                </a:solidFill>
              </a:rPr>
              <a:t>deux angles alternes-internes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/>
              <a:t>de </a:t>
            </a:r>
            <a:r>
              <a:rPr lang="fr-FR" sz="2000" b="1" dirty="0" smtClean="0">
                <a:solidFill>
                  <a:srgbClr val="FF0000"/>
                </a:solidFill>
              </a:rPr>
              <a:t>même mesure</a:t>
            </a:r>
            <a:r>
              <a:rPr lang="fr-FR" sz="2000" dirty="0" smtClean="0"/>
              <a:t>,</a:t>
            </a:r>
            <a:br>
              <a:rPr lang="fr-FR" sz="2000" dirty="0" smtClean="0"/>
            </a:br>
            <a:r>
              <a:rPr lang="fr-FR" sz="2000" dirty="0" smtClean="0"/>
              <a:t>alors </a:t>
            </a:r>
            <a:r>
              <a:rPr lang="fr-FR" sz="2000" b="1" dirty="0" smtClean="0">
                <a:solidFill>
                  <a:schemeClr val="accent2"/>
                </a:solidFill>
              </a:rPr>
              <a:t>ces deux droites sont parallèle</a:t>
            </a:r>
            <a:r>
              <a:rPr lang="fr-FR" sz="2000" dirty="0" smtClean="0">
                <a:solidFill>
                  <a:schemeClr val="accent2"/>
                </a:solidFill>
              </a:rPr>
              <a:t>s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II. Angles formés par deux parallèles et une sécante</a:t>
            </a:r>
            <a:endParaRPr lang="fr-FR" sz="2800" dirty="0"/>
          </a:p>
        </p:txBody>
      </p:sp>
      <p:sp>
        <p:nvSpPr>
          <p:cNvPr id="12" name="Secteurs 11"/>
          <p:cNvSpPr/>
          <p:nvPr/>
        </p:nvSpPr>
        <p:spPr>
          <a:xfrm>
            <a:off x="4760133" y="2956645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184259" y="3493954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59" y="3493954"/>
                <a:ext cx="812800" cy="400174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289116" y="5484842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000" dirty="0" smtClean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16" y="5484842"/>
                <a:ext cx="812800" cy="400174"/>
              </a:xfrm>
              <a:prstGeom prst="rect">
                <a:avLst/>
              </a:prstGeom>
              <a:blipFill rotWithShape="0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943277" y="2552491"/>
                <a:ext cx="812800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fr-FR" sz="2000" dirty="0">
                          <a:solidFill>
                            <a:srgbClr val="7030A0"/>
                          </a:solidFill>
                        </a:rPr>
                        <m:t>)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77" y="2552491"/>
                <a:ext cx="812800" cy="400174"/>
              </a:xfrm>
              <a:prstGeom prst="rect">
                <a:avLst/>
              </a:prstGeom>
              <a:blipFill rotWithShape="0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cteurs 16"/>
          <p:cNvSpPr/>
          <p:nvPr/>
        </p:nvSpPr>
        <p:spPr>
          <a:xfrm>
            <a:off x="3943702" y="4520339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1650458" y="3031902"/>
            <a:ext cx="6225569" cy="924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819960" y="4483106"/>
            <a:ext cx="6225569" cy="924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173619" y="2717847"/>
            <a:ext cx="1454222" cy="276699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4059391" y="4467325"/>
            <a:ext cx="228456" cy="2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962021" y="4520339"/>
            <a:ext cx="228456" cy="2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5381952" y="3702211"/>
            <a:ext cx="228456" cy="2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5474047" y="3630794"/>
            <a:ext cx="228456" cy="2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droite 4"/>
          <p:cNvSpPr/>
          <p:nvPr/>
        </p:nvSpPr>
        <p:spPr>
          <a:xfrm>
            <a:off x="4887793" y="5164680"/>
            <a:ext cx="2005764" cy="99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Propriété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141028" y="5318482"/>
                <a:ext cx="4581052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Les droites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(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)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(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fr-FR" sz="2400" b="1">
                        <a:solidFill>
                          <a:srgbClr val="0070C0"/>
                        </a:solidFill>
                      </a:rPr>
                      <m:t>)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sont</a:t>
                </a:r>
                <a:r>
                  <a:rPr lang="fr-FR" sz="2400" dirty="0" smtClean="0"/>
                  <a:t> parallèles.</a:t>
                </a:r>
                <a:endParaRPr lang="fr-FR" sz="24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28" y="5318482"/>
                <a:ext cx="4581052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857" t="-5036" b="-1438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1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4" grpId="0"/>
      <p:bldP spid="15" grpId="0"/>
      <p:bldP spid="16" grpId="0"/>
      <p:bldP spid="17" grpId="0" animBg="1"/>
      <p:bldP spid="5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495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1256"/>
            <a:ext cx="9177079" cy="43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37 page 495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" y="1269999"/>
            <a:ext cx="8279273" cy="32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isocèle 7"/>
          <p:cNvSpPr/>
          <p:nvPr/>
        </p:nvSpPr>
        <p:spPr>
          <a:xfrm>
            <a:off x="3452621" y="2074936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2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143"/>
            <a:ext cx="8596668" cy="1320800"/>
          </a:xfrm>
        </p:spPr>
        <p:txBody>
          <a:bodyPr/>
          <a:lstStyle/>
          <a:p>
            <a:r>
              <a:rPr lang="fr-FR" dirty="0" smtClean="0"/>
              <a:t>Activité</a:t>
            </a:r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938126" y="377794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26" y="3777948"/>
                <a:ext cx="59242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996719" y="1551716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19" y="1551716"/>
                <a:ext cx="5924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862338" y="3650399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338" y="3650399"/>
                <a:ext cx="5924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3075311" y="3527752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Secteurs 17"/>
          <p:cNvSpPr/>
          <p:nvPr/>
        </p:nvSpPr>
        <p:spPr>
          <a:xfrm>
            <a:off x="3846094" y="1716325"/>
            <a:ext cx="796393" cy="778317"/>
          </a:xfrm>
          <a:prstGeom prst="pie">
            <a:avLst>
              <a:gd name="adj1" fmla="val 2166350"/>
              <a:gd name="adj2" fmla="val 67622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Secteurs 18"/>
          <p:cNvSpPr/>
          <p:nvPr/>
        </p:nvSpPr>
        <p:spPr>
          <a:xfrm>
            <a:off x="6400252" y="3532500"/>
            <a:ext cx="796393" cy="778317"/>
          </a:xfrm>
          <a:prstGeom prst="pie">
            <a:avLst>
              <a:gd name="adj1" fmla="val 10886750"/>
              <a:gd name="adj2" fmla="val 130351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>
            <a:stCxn id="8" idx="1"/>
          </p:cNvCxnSpPr>
          <p:nvPr/>
        </p:nvCxnSpPr>
        <p:spPr>
          <a:xfrm flipV="1">
            <a:off x="3842612" y="2546843"/>
            <a:ext cx="1018948" cy="4618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ésultat de recherche d'images pour &quot;ciseaux 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270">
            <a:off x="799155" y="243119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21"/>
          <p:cNvCxnSpPr/>
          <p:nvPr/>
        </p:nvCxnSpPr>
        <p:spPr>
          <a:xfrm flipV="1">
            <a:off x="5165511" y="3188587"/>
            <a:ext cx="606102" cy="72342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3811379" y="3177521"/>
            <a:ext cx="582527" cy="74413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6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41654 -0.28588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-143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Angles dans un triangle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Propriété:</a:t>
                </a:r>
                <a:endParaRPr lang="fr-FR" sz="2000" u="sng" dirty="0"/>
              </a:p>
              <a:p>
                <a:pPr marL="0" indent="0">
                  <a:buNone/>
                </a:pPr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somme</a:t>
                </a:r>
                <a:r>
                  <a:rPr lang="fr-FR" sz="2000" dirty="0" smtClean="0"/>
                  <a:t> des mesures des angles d’un triangle est égale à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fr-FR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  <a:blipFill rotWithShape="0">
                <a:blip r:embed="rId2"/>
                <a:stretch>
                  <a:fillRect l="-612" t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25</a:t>
            </a:fld>
            <a:endParaRPr lang="fr-FR"/>
          </a:p>
        </p:txBody>
      </p:sp>
      <p:sp>
        <p:nvSpPr>
          <p:cNvPr id="8" name="Triangle isocèle 7"/>
          <p:cNvSpPr/>
          <p:nvPr/>
        </p:nvSpPr>
        <p:spPr>
          <a:xfrm>
            <a:off x="1327607" y="3182519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65882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13112" y="488553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2" y="4885531"/>
                <a:ext cx="5924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871705" y="2659299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5" y="2659299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737324" y="4757982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324" y="4757982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950297" y="4635335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Secteurs 17"/>
          <p:cNvSpPr/>
          <p:nvPr/>
        </p:nvSpPr>
        <p:spPr>
          <a:xfrm>
            <a:off x="1721080" y="2823908"/>
            <a:ext cx="796393" cy="778317"/>
          </a:xfrm>
          <a:prstGeom prst="pie">
            <a:avLst>
              <a:gd name="adj1" fmla="val 2166350"/>
              <a:gd name="adj2" fmla="val 67622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Secteurs 18"/>
          <p:cNvSpPr/>
          <p:nvPr/>
        </p:nvSpPr>
        <p:spPr>
          <a:xfrm>
            <a:off x="4275238" y="4640083"/>
            <a:ext cx="796393" cy="778317"/>
          </a:xfrm>
          <a:prstGeom prst="pie">
            <a:avLst>
              <a:gd name="adj1" fmla="val 10886750"/>
              <a:gd name="adj2" fmla="val 130351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404707" y="3727598"/>
                <a:ext cx="4564793" cy="4739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𝑪𝑩𝑨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2400" b="1" dirty="0" smtClean="0"/>
                  <a:t>.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07" y="3727598"/>
                <a:ext cx="4564793" cy="473976"/>
              </a:xfrm>
              <a:prstGeom prst="rect">
                <a:avLst/>
              </a:prstGeom>
              <a:blipFill rotWithShape="0">
                <a:blip r:embed="rId7"/>
                <a:stretch>
                  <a:fillRect t="-6250" b="-2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8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cteurs 22"/>
          <p:cNvSpPr/>
          <p:nvPr/>
        </p:nvSpPr>
        <p:spPr>
          <a:xfrm rot="10800000">
            <a:off x="3783680" y="1384520"/>
            <a:ext cx="796393" cy="778317"/>
          </a:xfrm>
          <a:prstGeom prst="pie">
            <a:avLst>
              <a:gd name="adj1" fmla="val 10886750"/>
              <a:gd name="adj2" fmla="val 130351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893688" y="1229744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88" y="1229744"/>
                <a:ext cx="59242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26</a:t>
            </a:fld>
            <a:endParaRPr lang="fr-FR"/>
          </a:p>
        </p:txBody>
      </p:sp>
      <p:sp>
        <p:nvSpPr>
          <p:cNvPr id="8" name="Triangle isocèle 7"/>
          <p:cNvSpPr/>
          <p:nvPr/>
        </p:nvSpPr>
        <p:spPr>
          <a:xfrm>
            <a:off x="3349590" y="1752964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65882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864721" y="3545493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721" y="3545493"/>
                <a:ext cx="5924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399203" y="3669323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203" y="3669323"/>
                <a:ext cx="5924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2972280" y="3205780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Secteurs 17"/>
          <p:cNvSpPr/>
          <p:nvPr/>
        </p:nvSpPr>
        <p:spPr>
          <a:xfrm>
            <a:off x="3743063" y="1394353"/>
            <a:ext cx="796393" cy="778317"/>
          </a:xfrm>
          <a:prstGeom prst="pie">
            <a:avLst>
              <a:gd name="adj1" fmla="val 2166350"/>
              <a:gd name="adj2" fmla="val 67622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Secteurs 18"/>
          <p:cNvSpPr/>
          <p:nvPr/>
        </p:nvSpPr>
        <p:spPr>
          <a:xfrm>
            <a:off x="6297221" y="3210528"/>
            <a:ext cx="796393" cy="778317"/>
          </a:xfrm>
          <a:prstGeom prst="pie">
            <a:avLst>
              <a:gd name="adj1" fmla="val 10886750"/>
              <a:gd name="adj2" fmla="val 130351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2157613" y="3620401"/>
            <a:ext cx="62198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cteurs 21"/>
          <p:cNvSpPr/>
          <p:nvPr/>
        </p:nvSpPr>
        <p:spPr>
          <a:xfrm rot="10800000">
            <a:off x="3689723" y="1363806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222008" y="1752964"/>
            <a:ext cx="62198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160935" y="4603988"/>
                <a:ext cx="4564793" cy="4739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𝑪𝑩𝑨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2400" b="1" dirty="0" smtClean="0"/>
                  <a:t>.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35" y="4603988"/>
                <a:ext cx="4564793" cy="473976"/>
              </a:xfrm>
              <a:prstGeom prst="rect">
                <a:avLst/>
              </a:prstGeom>
              <a:blipFill rotWithShape="0">
                <a:blip r:embed="rId5"/>
                <a:stretch>
                  <a:fillRect t="-6250" b="-2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cteurs 18"/>
          <p:cNvSpPr/>
          <p:nvPr/>
        </p:nvSpPr>
        <p:spPr>
          <a:xfrm>
            <a:off x="3840954" y="4189960"/>
            <a:ext cx="1596779" cy="1659993"/>
          </a:xfrm>
          <a:prstGeom prst="pie">
            <a:avLst>
              <a:gd name="adj1" fmla="val 10693463"/>
              <a:gd name="adj2" fmla="val 125193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Secteurs 15"/>
          <p:cNvSpPr/>
          <p:nvPr/>
        </p:nvSpPr>
        <p:spPr>
          <a:xfrm>
            <a:off x="929410" y="4640083"/>
            <a:ext cx="796393" cy="778317"/>
          </a:xfrm>
          <a:prstGeom prst="pie">
            <a:avLst>
              <a:gd name="adj1" fmla="val 16314314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Secteurs 17"/>
          <p:cNvSpPr/>
          <p:nvPr/>
        </p:nvSpPr>
        <p:spPr>
          <a:xfrm>
            <a:off x="929410" y="2811024"/>
            <a:ext cx="796393" cy="778317"/>
          </a:xfrm>
          <a:prstGeom prst="pie">
            <a:avLst>
              <a:gd name="adj1" fmla="val 1794273"/>
              <a:gd name="adj2" fmla="val 54512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Angles dans un triangle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13269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  <a:endParaRPr lang="fr-FR" sz="2000" u="sng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27</a:t>
            </a:fld>
            <a:endParaRPr lang="fr-FR"/>
          </a:p>
        </p:txBody>
      </p:sp>
      <p:sp>
        <p:nvSpPr>
          <p:cNvPr id="8" name="Triangle isocèle 7"/>
          <p:cNvSpPr/>
          <p:nvPr/>
        </p:nvSpPr>
        <p:spPr>
          <a:xfrm>
            <a:off x="1327607" y="3182519"/>
            <a:ext cx="3425781" cy="1867437"/>
          </a:xfrm>
          <a:prstGeom prst="triangle">
            <a:avLst>
              <a:gd name="adj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13112" y="488553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2" y="4885531"/>
                <a:ext cx="5924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976055" y="268953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55" y="2689530"/>
                <a:ext cx="5924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737324" y="4757982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324" y="4757982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405540" y="3544939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40" y="3544939"/>
                <a:ext cx="59242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124" r="-14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657616" y="4484717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616" y="4484717"/>
                <a:ext cx="59242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093" r="-14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3372539" y="4423560"/>
                <a:ext cx="59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539" y="4423560"/>
                <a:ext cx="592428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4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 animBg="1"/>
      <p:bldP spid="3" grpId="0" build="p"/>
      <p:bldP spid="17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50 page 497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49" y="1270000"/>
            <a:ext cx="6267055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59 page 498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65175"/>
          <a:stretch/>
        </p:blipFill>
        <p:spPr>
          <a:xfrm>
            <a:off x="324821" y="570133"/>
            <a:ext cx="5956709" cy="15810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5863" t="37469" r="28112" b="10771"/>
          <a:stretch/>
        </p:blipFill>
        <p:spPr>
          <a:xfrm>
            <a:off x="3405809" y="1828044"/>
            <a:ext cx="5868193" cy="50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Dans le triangle ABC, on a :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fr-FR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2400" b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/>
                </a:r>
                <a:br>
                  <a:rPr lang="fr-FR" sz="2400" b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</a:br>
                <a:r>
                  <a:rPr lang="fr-FR" sz="2400" b="0" dirty="0" smtClean="0">
                    <a:ea typeface="Cambria Math" panose="02040503050406030204" pitchFamily="18" charset="0"/>
                  </a:rPr>
                  <a:t>Quelle est la mesure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𝑪𝑩𝑨</m:t>
                        </m:r>
                      </m:e>
                    </m:acc>
                  </m:oMath>
                </a14:m>
                <a:r>
                  <a:rPr lang="fr-FR" sz="2400" b="0" dirty="0" smtClean="0">
                    <a:ea typeface="Cambria Math" panose="02040503050406030204" pitchFamily="18" charset="0"/>
                  </a:rPr>
                  <a:t> ?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479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479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angle isocèle 10"/>
          <p:cNvSpPr/>
          <p:nvPr/>
        </p:nvSpPr>
        <p:spPr>
          <a:xfrm>
            <a:off x="5360983" y="662113"/>
            <a:ext cx="3425781" cy="1867437"/>
          </a:xfrm>
          <a:prstGeom prst="triangle">
            <a:avLst>
              <a:gd name="adj" fmla="val 1000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46488" y="2365125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488" y="2365125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215182" y="228224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82" y="228224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770700" y="2237576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00" y="2237576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Dans le triangle ABC, on a :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fr-FR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2400" b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/>
                </a:r>
                <a:br>
                  <a:rPr lang="fr-FR" sz="2400" b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</a:br>
                <a:r>
                  <a:rPr lang="fr-FR" sz="2400" b="0" dirty="0" smtClean="0">
                    <a:ea typeface="Cambria Math" panose="02040503050406030204" pitchFamily="18" charset="0"/>
                  </a:rPr>
                  <a:t>Quelle est la mesure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𝑩𝑪𝑨</m:t>
                        </m:r>
                      </m:e>
                    </m:acc>
                  </m:oMath>
                </a14:m>
                <a:r>
                  <a:rPr lang="fr-FR" sz="2400" b="0" dirty="0" smtClean="0">
                    <a:ea typeface="Cambria Math" panose="02040503050406030204" pitchFamily="18" charset="0"/>
                  </a:rPr>
                  <a:t> ?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angle isocèle 10"/>
          <p:cNvSpPr/>
          <p:nvPr/>
        </p:nvSpPr>
        <p:spPr>
          <a:xfrm>
            <a:off x="5360983" y="662113"/>
            <a:ext cx="3425781" cy="1867437"/>
          </a:xfrm>
          <a:prstGeom prst="triangle">
            <a:avLst>
              <a:gd name="adj" fmla="val 1631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46488" y="2365125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488" y="2365125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438916" y="244475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916" y="244475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770700" y="2237576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00" y="2237576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2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dirty="0" smtClean="0"/>
              <a:t>Deux angles </a:t>
            </a:r>
            <a:r>
              <a:rPr lang="fr-FR" sz="2400" b="1" dirty="0" smtClean="0">
                <a:solidFill>
                  <a:srgbClr val="0070C0"/>
                </a:solidFill>
              </a:rPr>
              <a:t>alternes-internes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sont: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89495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𝒆𝒕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89495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85076" y="1500088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76" y="1500088"/>
                <a:ext cx="812800" cy="4617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cteurs 8"/>
          <p:cNvSpPr/>
          <p:nvPr/>
        </p:nvSpPr>
        <p:spPr>
          <a:xfrm>
            <a:off x="7504029" y="931039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Secteurs 13"/>
          <p:cNvSpPr/>
          <p:nvPr/>
        </p:nvSpPr>
        <p:spPr>
          <a:xfrm>
            <a:off x="6755766" y="2339816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216960" y="2265064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60" y="2265064"/>
                <a:ext cx="812800" cy="4617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cteurs 17"/>
          <p:cNvSpPr/>
          <p:nvPr/>
        </p:nvSpPr>
        <p:spPr>
          <a:xfrm>
            <a:off x="7512070" y="915959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978389" y="70587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89" y="705875"/>
                <a:ext cx="812800" cy="4617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cteurs 19"/>
          <p:cNvSpPr/>
          <p:nvPr/>
        </p:nvSpPr>
        <p:spPr>
          <a:xfrm>
            <a:off x="6744387" y="2359731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361811" y="292645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11" y="2926455"/>
                <a:ext cx="812800" cy="4617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cteurs 21"/>
          <p:cNvSpPr/>
          <p:nvPr/>
        </p:nvSpPr>
        <p:spPr>
          <a:xfrm>
            <a:off x="6755766" y="2366773"/>
            <a:ext cx="964503" cy="964503"/>
          </a:xfrm>
          <a:prstGeom prst="pie">
            <a:avLst>
              <a:gd name="adj1" fmla="val 17819828"/>
              <a:gd name="adj2" fmla="val 2111078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524500" y="2452641"/>
            <a:ext cx="3873500" cy="6635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434896" y="2160589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96" y="2160589"/>
                <a:ext cx="812800" cy="4617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cteurs 27"/>
          <p:cNvSpPr/>
          <p:nvPr/>
        </p:nvSpPr>
        <p:spPr>
          <a:xfrm>
            <a:off x="7516729" y="981839"/>
            <a:ext cx="964503" cy="964503"/>
          </a:xfrm>
          <a:prstGeom prst="pie">
            <a:avLst>
              <a:gd name="adj1" fmla="val 7261715"/>
              <a:gd name="adj2" fmla="val 1047218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6717095" y="866443"/>
            <a:ext cx="1569209" cy="294674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950219" y="1229160"/>
            <a:ext cx="3323783" cy="4983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966856" y="156309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6" y="1563095"/>
                <a:ext cx="812800" cy="461729"/>
              </a:xfrm>
              <a:prstGeom prst="rect">
                <a:avLst/>
              </a:prstGeom>
              <a:blipFill rotWithShape="0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6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Quelle proposition est vraie 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396550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396550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12000" r="-3000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12000" r="-20076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2000" r="-10025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112000" r="-508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85076" y="1500088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76" y="1500088"/>
                <a:ext cx="812800" cy="4617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cteurs 8"/>
          <p:cNvSpPr/>
          <p:nvPr/>
        </p:nvSpPr>
        <p:spPr>
          <a:xfrm>
            <a:off x="7504029" y="931039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Secteurs 13"/>
          <p:cNvSpPr/>
          <p:nvPr/>
        </p:nvSpPr>
        <p:spPr>
          <a:xfrm>
            <a:off x="6755766" y="2339816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216960" y="2265064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60" y="2265064"/>
                <a:ext cx="812800" cy="4617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cteurs 17"/>
          <p:cNvSpPr/>
          <p:nvPr/>
        </p:nvSpPr>
        <p:spPr>
          <a:xfrm>
            <a:off x="7512070" y="915959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978389" y="70587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89" y="705875"/>
                <a:ext cx="812800" cy="4617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cteurs 19"/>
          <p:cNvSpPr/>
          <p:nvPr/>
        </p:nvSpPr>
        <p:spPr>
          <a:xfrm>
            <a:off x="6744387" y="2359731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361811" y="292645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11" y="2926455"/>
                <a:ext cx="812800" cy="4617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cteurs 21"/>
          <p:cNvSpPr/>
          <p:nvPr/>
        </p:nvSpPr>
        <p:spPr>
          <a:xfrm>
            <a:off x="6755766" y="2366773"/>
            <a:ext cx="964503" cy="964503"/>
          </a:xfrm>
          <a:prstGeom prst="pie">
            <a:avLst>
              <a:gd name="adj1" fmla="val 17819828"/>
              <a:gd name="adj2" fmla="val 2111078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524500" y="2452641"/>
            <a:ext cx="3873500" cy="6635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434896" y="2160589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96" y="2160589"/>
                <a:ext cx="812800" cy="4617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cteurs 27"/>
          <p:cNvSpPr/>
          <p:nvPr/>
        </p:nvSpPr>
        <p:spPr>
          <a:xfrm>
            <a:off x="7516729" y="981839"/>
            <a:ext cx="964503" cy="964503"/>
          </a:xfrm>
          <a:prstGeom prst="pie">
            <a:avLst>
              <a:gd name="adj1" fmla="val 7261715"/>
              <a:gd name="adj2" fmla="val 1047218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6717095" y="866443"/>
            <a:ext cx="1569209" cy="294674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950219" y="1229160"/>
            <a:ext cx="3323783" cy="4983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966856" y="156309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6" y="1563095"/>
                <a:ext cx="812800" cy="461729"/>
              </a:xfrm>
              <a:prstGeom prst="rect">
                <a:avLst/>
              </a:prstGeom>
              <a:blipFill rotWithShape="0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7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dirty="0" smtClean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droites bleues </a:t>
            </a:r>
            <a:r>
              <a:rPr lang="fr-FR" sz="2400" dirty="0" smtClean="0"/>
              <a:t>sont parallèles.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400" dirty="0" smtClean="0"/>
              <a:t>Quelle proposition est vraie 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89622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𝟖𝟓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89622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12000" r="-3000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12000" r="-20076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2000" r="-10025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112000" r="-508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313337" y="152477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337" y="1524775"/>
                <a:ext cx="812800" cy="461729"/>
              </a:xfrm>
              <a:prstGeom prst="rect">
                <a:avLst/>
              </a:prstGeom>
              <a:blipFill rotWithShape="0">
                <a:blip r:embed="rId4"/>
                <a:stretch>
                  <a:fillRect l="-3008" r="-60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cteurs 8"/>
          <p:cNvSpPr/>
          <p:nvPr/>
        </p:nvSpPr>
        <p:spPr>
          <a:xfrm>
            <a:off x="7504029" y="931039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Secteurs 13"/>
          <p:cNvSpPr/>
          <p:nvPr/>
        </p:nvSpPr>
        <p:spPr>
          <a:xfrm>
            <a:off x="6755766" y="2339816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216960" y="2265064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60" y="2265064"/>
                <a:ext cx="812800" cy="4617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cteurs 17"/>
          <p:cNvSpPr/>
          <p:nvPr/>
        </p:nvSpPr>
        <p:spPr>
          <a:xfrm>
            <a:off x="7512070" y="915959"/>
            <a:ext cx="964503" cy="964503"/>
          </a:xfrm>
          <a:prstGeom prst="pie">
            <a:avLst>
              <a:gd name="adj1" fmla="val 10142496"/>
              <a:gd name="adj2" fmla="val 1783109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978389" y="70587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89" y="705875"/>
                <a:ext cx="812800" cy="4617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cteurs 19"/>
          <p:cNvSpPr/>
          <p:nvPr/>
        </p:nvSpPr>
        <p:spPr>
          <a:xfrm>
            <a:off x="6744387" y="2359731"/>
            <a:ext cx="964503" cy="964503"/>
          </a:xfrm>
          <a:prstGeom prst="pie">
            <a:avLst>
              <a:gd name="adj1" fmla="val 21111171"/>
              <a:gd name="adj2" fmla="val 701748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361811" y="292645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11" y="2926455"/>
                <a:ext cx="812800" cy="4617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cteurs 21"/>
          <p:cNvSpPr/>
          <p:nvPr/>
        </p:nvSpPr>
        <p:spPr>
          <a:xfrm>
            <a:off x="6755766" y="2366773"/>
            <a:ext cx="964503" cy="964503"/>
          </a:xfrm>
          <a:prstGeom prst="pie">
            <a:avLst>
              <a:gd name="adj1" fmla="val 17819828"/>
              <a:gd name="adj2" fmla="val 2111078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524500" y="2452641"/>
            <a:ext cx="3873500" cy="6635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434896" y="2160589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96" y="2160589"/>
                <a:ext cx="812800" cy="4617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cteurs 27"/>
          <p:cNvSpPr/>
          <p:nvPr/>
        </p:nvSpPr>
        <p:spPr>
          <a:xfrm>
            <a:off x="7516729" y="981839"/>
            <a:ext cx="964503" cy="964503"/>
          </a:xfrm>
          <a:prstGeom prst="pie">
            <a:avLst>
              <a:gd name="adj1" fmla="val 7261715"/>
              <a:gd name="adj2" fmla="val 1047218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6717095" y="866443"/>
            <a:ext cx="1569209" cy="294674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950219" y="1229160"/>
            <a:ext cx="3323783" cy="4983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966856" y="1563095"/>
                <a:ext cx="8128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6" y="1563095"/>
                <a:ext cx="812800" cy="461729"/>
              </a:xfrm>
              <a:prstGeom prst="rect">
                <a:avLst/>
              </a:prstGeom>
              <a:blipFill rotWithShape="0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0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L’angle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𝒃𝒍𝒆𝒖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se nomme…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7919215"/>
                  </p:ext>
                </p:extLst>
              </p:nvPr>
            </p:nvGraphicFramePr>
            <p:xfrm>
              <a:off x="1146003" y="3938695"/>
              <a:ext cx="9608432" cy="16507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935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𝑨𝑫𝑪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𝑨𝑩𝑪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3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𝑨𝑪𝑫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7919215"/>
                  </p:ext>
                </p:extLst>
              </p:nvPr>
            </p:nvGraphicFramePr>
            <p:xfrm>
              <a:off x="1146003" y="3938695"/>
              <a:ext cx="9608432" cy="16507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935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42347" r="-300000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42347" r="-200761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42347" r="-100253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5406121" y="1018518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65882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5" idx="0"/>
          </p:cNvCxnSpPr>
          <p:nvPr/>
        </p:nvCxnSpPr>
        <p:spPr>
          <a:xfrm>
            <a:off x="6186103" y="1018518"/>
            <a:ext cx="900642" cy="1844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eurs 13"/>
          <p:cNvSpPr/>
          <p:nvPr/>
        </p:nvSpPr>
        <p:spPr>
          <a:xfrm>
            <a:off x="5054569" y="2458813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5845855" y="696141"/>
            <a:ext cx="796393" cy="778317"/>
          </a:xfrm>
          <a:prstGeom prst="pie">
            <a:avLst>
              <a:gd name="adj1" fmla="val 2166350"/>
              <a:gd name="adj2" fmla="val 38125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Secteurs 16"/>
          <p:cNvSpPr/>
          <p:nvPr/>
        </p:nvSpPr>
        <p:spPr>
          <a:xfrm>
            <a:off x="6712596" y="2471513"/>
            <a:ext cx="796393" cy="778317"/>
          </a:xfrm>
          <a:prstGeom prst="pie">
            <a:avLst>
              <a:gd name="adj1" fmla="val 14672819"/>
              <a:gd name="adj2" fmla="val 21599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L’angle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𝒓𝒐𝒖𝒈𝒆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se nomme…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529882"/>
                  </p:ext>
                </p:extLst>
              </p:nvPr>
            </p:nvGraphicFramePr>
            <p:xfrm>
              <a:off x="1146003" y="3938695"/>
              <a:ext cx="9608432" cy="18025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45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𝑩𝑨𝑪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𝑨𝑫𝑪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3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𝑪𝑨𝑫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3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529882"/>
                  </p:ext>
                </p:extLst>
              </p:nvPr>
            </p:nvGraphicFramePr>
            <p:xfrm>
              <a:off x="1146003" y="3938695"/>
              <a:ext cx="9608432" cy="18025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45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37557" r="-300000" b="-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37557" r="-200761" b="-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37557" r="-100253" b="-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5406121" y="1018518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65882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5" idx="0"/>
          </p:cNvCxnSpPr>
          <p:nvPr/>
        </p:nvCxnSpPr>
        <p:spPr>
          <a:xfrm>
            <a:off x="6186103" y="1018518"/>
            <a:ext cx="900642" cy="1844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eurs 13"/>
          <p:cNvSpPr/>
          <p:nvPr/>
        </p:nvSpPr>
        <p:spPr>
          <a:xfrm>
            <a:off x="5054569" y="2458813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5845855" y="696141"/>
            <a:ext cx="796393" cy="778317"/>
          </a:xfrm>
          <a:prstGeom prst="pie">
            <a:avLst>
              <a:gd name="adj1" fmla="val 2166350"/>
              <a:gd name="adj2" fmla="val 38125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Secteurs 16"/>
          <p:cNvSpPr/>
          <p:nvPr/>
        </p:nvSpPr>
        <p:spPr>
          <a:xfrm>
            <a:off x="6712596" y="2471513"/>
            <a:ext cx="796393" cy="778317"/>
          </a:xfrm>
          <a:prstGeom prst="pie">
            <a:avLst>
              <a:gd name="adj1" fmla="val 14672819"/>
              <a:gd name="adj2" fmla="val 21599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𝑨𝑫𝑪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mesure </a:t>
                </a:r>
                <a:br>
                  <a:rPr lang="fr-FR" sz="2400" dirty="0" smtClean="0"/>
                </a:br>
                <a:r>
                  <a:rPr lang="fr-FR" sz="2400" dirty="0" smtClean="0"/>
                  <a:t>environ…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561876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561876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5406121" y="1018518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65882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5" idx="0"/>
          </p:cNvCxnSpPr>
          <p:nvPr/>
        </p:nvCxnSpPr>
        <p:spPr>
          <a:xfrm>
            <a:off x="6186103" y="1018518"/>
            <a:ext cx="900642" cy="1844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eurs 13"/>
          <p:cNvSpPr/>
          <p:nvPr/>
        </p:nvSpPr>
        <p:spPr>
          <a:xfrm>
            <a:off x="5054569" y="2458813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5845855" y="696141"/>
            <a:ext cx="796393" cy="778317"/>
          </a:xfrm>
          <a:prstGeom prst="pie">
            <a:avLst>
              <a:gd name="adj1" fmla="val 2166350"/>
              <a:gd name="adj2" fmla="val 38125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Secteurs 16"/>
          <p:cNvSpPr/>
          <p:nvPr/>
        </p:nvSpPr>
        <p:spPr>
          <a:xfrm>
            <a:off x="6712596" y="2471513"/>
            <a:ext cx="796393" cy="778317"/>
          </a:xfrm>
          <a:prstGeom prst="pie">
            <a:avLst>
              <a:gd name="adj1" fmla="val 14672819"/>
              <a:gd name="adj2" fmla="val 21599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" y="411811"/>
            <a:ext cx="3988925" cy="21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37682 0.074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400" dirty="0" smtClean="0"/>
                  <a:t>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𝑩𝑫𝑨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mesure </a:t>
                </a:r>
                <a:br>
                  <a:rPr lang="fr-FR" sz="2400" dirty="0" smtClean="0"/>
                </a:br>
                <a:r>
                  <a:rPr lang="fr-FR" sz="2400" dirty="0" smtClean="0"/>
                  <a:t>environ…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17521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17521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5406121" y="1018518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65882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5" idx="0"/>
          </p:cNvCxnSpPr>
          <p:nvPr/>
        </p:nvCxnSpPr>
        <p:spPr>
          <a:xfrm>
            <a:off x="6186103" y="1018518"/>
            <a:ext cx="900642" cy="1844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eurs 13"/>
          <p:cNvSpPr/>
          <p:nvPr/>
        </p:nvSpPr>
        <p:spPr>
          <a:xfrm>
            <a:off x="5054569" y="2458813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5845855" y="696141"/>
            <a:ext cx="796393" cy="778317"/>
          </a:xfrm>
          <a:prstGeom prst="pie">
            <a:avLst>
              <a:gd name="adj1" fmla="val 2166350"/>
              <a:gd name="adj2" fmla="val 38125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Secteurs 16"/>
          <p:cNvSpPr/>
          <p:nvPr/>
        </p:nvSpPr>
        <p:spPr>
          <a:xfrm>
            <a:off x="6712596" y="2471513"/>
            <a:ext cx="796393" cy="778317"/>
          </a:xfrm>
          <a:prstGeom prst="pie">
            <a:avLst>
              <a:gd name="adj1" fmla="val 14672819"/>
              <a:gd name="adj2" fmla="val 21599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157811" y="2212793"/>
                <a:ext cx="860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811" y="2212793"/>
                <a:ext cx="860597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" y="411811"/>
            <a:ext cx="3988925" cy="21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37682 0.074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𝑨𝑪𝑫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un angle…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606551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𝒅𝒓𝒐𝒊𝒕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𝒂𝒊𝒈𝒖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𝒐𝒃𝒕𝒖𝒔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𝒑𝒍𝒂𝒕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606551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5406121" y="1018518"/>
            <a:ext cx="3425781" cy="1867437"/>
          </a:xfrm>
          <a:prstGeom prst="triangle">
            <a:avLst>
              <a:gd name="adj" fmla="val 22768"/>
            </a:avLst>
          </a:prstGeom>
          <a:solidFill>
            <a:srgbClr val="90C226">
              <a:alpha val="65882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26" y="2721530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19" y="495298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38" y="2593981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5" idx="0"/>
          </p:cNvCxnSpPr>
          <p:nvPr/>
        </p:nvCxnSpPr>
        <p:spPr>
          <a:xfrm>
            <a:off x="6186103" y="1018518"/>
            <a:ext cx="900642" cy="1844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eurs 13"/>
          <p:cNvSpPr/>
          <p:nvPr/>
        </p:nvSpPr>
        <p:spPr>
          <a:xfrm>
            <a:off x="5054569" y="2458813"/>
            <a:ext cx="796393" cy="778317"/>
          </a:xfrm>
          <a:prstGeom prst="pie">
            <a:avLst>
              <a:gd name="adj1" fmla="val 17571353"/>
              <a:gd name="adj2" fmla="val 215995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31" y="2929708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cteurs 15"/>
          <p:cNvSpPr/>
          <p:nvPr/>
        </p:nvSpPr>
        <p:spPr>
          <a:xfrm>
            <a:off x="5845855" y="696141"/>
            <a:ext cx="796393" cy="778317"/>
          </a:xfrm>
          <a:prstGeom prst="pie">
            <a:avLst>
              <a:gd name="adj1" fmla="val 2166350"/>
              <a:gd name="adj2" fmla="val 38125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Secteurs 16"/>
          <p:cNvSpPr/>
          <p:nvPr/>
        </p:nvSpPr>
        <p:spPr>
          <a:xfrm>
            <a:off x="6712596" y="2471513"/>
            <a:ext cx="796393" cy="778317"/>
          </a:xfrm>
          <a:prstGeom prst="pie">
            <a:avLst>
              <a:gd name="adj1" fmla="val 14672819"/>
              <a:gd name="adj2" fmla="val 21599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157811" y="2212793"/>
                <a:ext cx="860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811" y="2212793"/>
                <a:ext cx="860597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3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Angles particuliers:</a:t>
            </a:r>
          </a:p>
          <a:p>
            <a:r>
              <a:rPr lang="fr-FR" sz="2000" u="sng" dirty="0" smtClean="0"/>
              <a:t>Définition: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chemeClr val="accent2"/>
                </a:solidFill>
              </a:rPr>
              <a:t>angle</a:t>
            </a:r>
            <a:r>
              <a:rPr lang="fr-FR" sz="2000" dirty="0" smtClean="0"/>
              <a:t> est délimité par </a:t>
            </a:r>
            <a:r>
              <a:rPr lang="fr-FR" sz="2000" b="1" dirty="0" smtClean="0">
                <a:solidFill>
                  <a:srgbClr val="0070C0"/>
                </a:solidFill>
              </a:rPr>
              <a:t>deux demi-droites </a:t>
            </a:r>
            <a:r>
              <a:rPr lang="fr-FR" sz="2000" dirty="0" smtClean="0"/>
              <a:t>de </a:t>
            </a:r>
            <a:r>
              <a:rPr lang="fr-FR" sz="2000" b="1" dirty="0" smtClean="0">
                <a:solidFill>
                  <a:srgbClr val="FF0000"/>
                </a:solidFill>
              </a:rPr>
              <a:t>même origine</a:t>
            </a:r>
            <a:r>
              <a:rPr lang="fr-FR" sz="2000" dirty="0" smtClean="0"/>
              <a:t>.</a:t>
            </a:r>
            <a:endParaRPr lang="fr-FR" sz="2000" u="sng" dirty="0" smtClean="0"/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3949700" y="3960242"/>
            <a:ext cx="5702300" cy="176306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380946" y="3602409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46" y="3602409"/>
                <a:ext cx="8128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 flipV="1">
            <a:off x="3949700" y="2311424"/>
            <a:ext cx="6388100" cy="164881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cteurs 17"/>
          <p:cNvSpPr/>
          <p:nvPr/>
        </p:nvSpPr>
        <p:spPr>
          <a:xfrm>
            <a:off x="2970094" y="2899792"/>
            <a:ext cx="2120900" cy="2120900"/>
          </a:xfrm>
          <a:prstGeom prst="pie">
            <a:avLst>
              <a:gd name="adj1" fmla="val 20697233"/>
              <a:gd name="adj2" fmla="val 10878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8461202" y="2155778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202" y="2155778"/>
                <a:ext cx="8128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143750" y="5131992"/>
                <a:ext cx="81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0" y="5131992"/>
                <a:ext cx="8128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H="1" flipV="1">
            <a:off x="8932332" y="2587527"/>
            <a:ext cx="59268" cy="21917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634406" y="5004794"/>
            <a:ext cx="38100" cy="1789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205846" y="3752364"/>
                <a:ext cx="897248" cy="5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𝑨𝑶𝑩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846" y="3752364"/>
                <a:ext cx="897248" cy="5360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8" grpId="0" animBg="1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661</Words>
  <Application>Microsoft Office PowerPoint</Application>
  <PresentationFormat>Grand écran</PresentationFormat>
  <Paragraphs>305</Paragraphs>
  <Slides>35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Trebuchet MS</vt:lpstr>
      <vt:lpstr>Wingdings 3</vt:lpstr>
      <vt:lpstr>Facette</vt:lpstr>
      <vt:lpstr>Cinquième Chapitre 6:  Parallélisme</vt:lpstr>
      <vt:lpstr>Chapitre 6: Parallélisme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Vocabulaire</vt:lpstr>
      <vt:lpstr>I. Vocabulaire</vt:lpstr>
      <vt:lpstr>I. Vocabulaire</vt:lpstr>
      <vt:lpstr>I. Vocabulaire</vt:lpstr>
      <vt:lpstr>Exercice 18 page 493</vt:lpstr>
      <vt:lpstr>Exercice 19 page 493</vt:lpstr>
      <vt:lpstr>I. Vocabulaire</vt:lpstr>
      <vt:lpstr>II. Angles formés par deux parallèles et une sécante</vt:lpstr>
      <vt:lpstr>II. Angles formés par deux parallèles et une sécante</vt:lpstr>
      <vt:lpstr>Exercice 26 page 494</vt:lpstr>
      <vt:lpstr>Exercice 31 page 495</vt:lpstr>
      <vt:lpstr>II. Angles formés par deux parallèles et une sécante</vt:lpstr>
      <vt:lpstr>II. Angles formés par deux parallèles et une sécante</vt:lpstr>
      <vt:lpstr>Exercice 35 page 495</vt:lpstr>
      <vt:lpstr>Exercice 37 page 495</vt:lpstr>
      <vt:lpstr>Activité</vt:lpstr>
      <vt:lpstr>III. Angles dans un triangle</vt:lpstr>
      <vt:lpstr>Présentation PowerPoint</vt:lpstr>
      <vt:lpstr>III. Angles dans un triangle</vt:lpstr>
      <vt:lpstr>Exercice 50 page 497</vt:lpstr>
      <vt:lpstr>Exercice 59 page 498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223</cp:revision>
  <dcterms:created xsi:type="dcterms:W3CDTF">2016-06-28T13:11:46Z</dcterms:created>
  <dcterms:modified xsi:type="dcterms:W3CDTF">2019-02-02T16:56:06Z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c1a90c38-ce6e-4c95-b45a-17a981e34d6a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