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9" r:id="rId3"/>
    <p:sldId id="293" r:id="rId4"/>
    <p:sldId id="317" r:id="rId5"/>
    <p:sldId id="318" r:id="rId6"/>
    <p:sldId id="319" r:id="rId7"/>
    <p:sldId id="320" r:id="rId8"/>
    <p:sldId id="321" r:id="rId9"/>
    <p:sldId id="299" r:id="rId10"/>
    <p:sldId id="300" r:id="rId11"/>
    <p:sldId id="301" r:id="rId12"/>
    <p:sldId id="258" r:id="rId13"/>
    <p:sldId id="324" r:id="rId14"/>
    <p:sldId id="325" r:id="rId15"/>
    <p:sldId id="326" r:id="rId16"/>
    <p:sldId id="302" r:id="rId17"/>
    <p:sldId id="303" r:id="rId18"/>
    <p:sldId id="322" r:id="rId19"/>
    <p:sldId id="334" r:id="rId20"/>
    <p:sldId id="304" r:id="rId21"/>
    <p:sldId id="305" r:id="rId22"/>
    <p:sldId id="306" r:id="rId23"/>
    <p:sldId id="307" r:id="rId24"/>
    <p:sldId id="327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16" r:id="rId33"/>
    <p:sldId id="333" r:id="rId34"/>
    <p:sldId id="323" r:id="rId35"/>
    <p:sldId id="328" r:id="rId36"/>
    <p:sldId id="276" r:id="rId37"/>
    <p:sldId id="277" r:id="rId38"/>
    <p:sldId id="330" r:id="rId39"/>
    <p:sldId id="331" r:id="rId40"/>
    <p:sldId id="332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15/11/2017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15/11/2017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15/11/2017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1.png"/><Relationship Id="rId7" Type="http://schemas.openxmlformats.org/officeDocument/2006/relationships/image" Target="../media/image30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0.jpeg"/><Relationship Id="rId7" Type="http://schemas.openxmlformats.org/officeDocument/2006/relationships/image" Target="../media/image54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4: </a:t>
            </a:r>
            <a:br>
              <a:rPr lang="fr-FR" sz="3600" dirty="0" smtClean="0"/>
            </a:br>
            <a:r>
              <a:rPr lang="fr-FR" sz="3600" dirty="0" smtClean="0"/>
              <a:t>Triangles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20688301">
            <a:off x="5323622" y="4618804"/>
            <a:ext cx="293758" cy="293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Médiatrice d’un segment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1334295"/>
          </a:xfrm>
        </p:spPr>
        <p:txBody>
          <a:bodyPr>
            <a:normAutofit fontScale="85000" lnSpcReduction="20000"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chemeClr val="accent2"/>
                </a:solidFill>
              </a:rPr>
              <a:t>médiatrice d’un segment </a:t>
            </a:r>
            <a:r>
              <a:rPr lang="fr-FR" sz="2000" dirty="0" smtClean="0"/>
              <a:t>est la droite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perpendiculaire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passant par </a:t>
            </a:r>
            <a:br>
              <a:rPr lang="fr-FR" sz="2000" dirty="0" smtClean="0"/>
            </a:br>
            <a:r>
              <a:rPr lang="fr-FR" sz="2000" dirty="0" smtClean="0"/>
              <a:t>le </a:t>
            </a:r>
            <a:r>
              <a:rPr lang="fr-FR" sz="2000" b="1" dirty="0" smtClean="0">
                <a:solidFill>
                  <a:srgbClr val="0070C0"/>
                </a:solidFill>
              </a:rPr>
              <a:t>milieu de ce segment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096360" y="4417255"/>
            <a:ext cx="4275111" cy="11176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000407" y="5340405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344785" y="5180982"/>
                <a:ext cx="607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5" y="5180982"/>
                <a:ext cx="607646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7372276" y="4224221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610207" y="3994580"/>
                <a:ext cx="6133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07" y="3994580"/>
                <a:ext cx="61335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3768514" y="4436441"/>
            <a:ext cx="2930801" cy="1078691"/>
            <a:chOff x="4189069" y="4329786"/>
            <a:chExt cx="2930801" cy="1078691"/>
          </a:xfrm>
        </p:grpSpPr>
        <p:cxnSp>
          <p:nvCxnSpPr>
            <p:cNvPr id="23" name="Connecteur droit 22"/>
            <p:cNvCxnSpPr/>
            <p:nvPr/>
          </p:nvCxnSpPr>
          <p:spPr>
            <a:xfrm flipH="1">
              <a:off x="4189069" y="5014337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332998" y="5014337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811348" y="4329786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6955277" y="4329786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677334" y="520530"/>
            <a:ext cx="5751601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Comment tracer la médiatrice d’un segment ?</a:t>
            </a:r>
            <a:endParaRPr lang="fr-FR" sz="2800" b="1" dirty="0"/>
          </a:p>
        </p:txBody>
      </p:sp>
      <p:sp>
        <p:nvSpPr>
          <p:cNvPr id="8" name="Arc 7"/>
          <p:cNvSpPr/>
          <p:nvPr/>
        </p:nvSpPr>
        <p:spPr>
          <a:xfrm rot="20725102">
            <a:off x="-82940" y="2583295"/>
            <a:ext cx="5947599" cy="5947599"/>
          </a:xfrm>
          <a:prstGeom prst="arc">
            <a:avLst>
              <a:gd name="adj1" fmla="val 16663719"/>
              <a:gd name="adj2" fmla="val 2433497"/>
            </a:avLst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20725102">
            <a:off x="4830037" y="1224200"/>
            <a:ext cx="5947599" cy="5947599"/>
          </a:xfrm>
          <a:prstGeom prst="arc">
            <a:avLst>
              <a:gd name="adj1" fmla="val 7961871"/>
              <a:gd name="adj2" fmla="val 13718774"/>
            </a:avLst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593248" y="4986462"/>
                <a:ext cx="998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48" y="4986462"/>
                <a:ext cx="998806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>
            <a:off x="4459458" y="1786597"/>
            <a:ext cx="1758201" cy="60763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8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/>
      <p:bldP spid="20" grpId="0"/>
      <p:bldP spid="4" grpId="0" animBg="1"/>
      <p:bldP spid="8" grpId="0" animBg="1"/>
      <p:bldP spid="33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Médiatrice d’un segment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546166" cy="2544359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Propriété:</a:t>
            </a:r>
          </a:p>
          <a:p>
            <a:pPr lvl="1"/>
            <a:r>
              <a:rPr lang="fr-FR" sz="2000" dirty="0" smtClean="0"/>
              <a:t>Si </a:t>
            </a:r>
            <a:r>
              <a:rPr lang="fr-FR" sz="2000" b="1" dirty="0" smtClean="0">
                <a:solidFill>
                  <a:srgbClr val="7030A0"/>
                </a:solidFill>
              </a:rPr>
              <a:t>un point </a:t>
            </a:r>
            <a:r>
              <a:rPr lang="fr-FR" sz="2000" dirty="0" smtClean="0"/>
              <a:t>appartient à la </a:t>
            </a:r>
            <a:r>
              <a:rPr lang="fr-FR" sz="2000" b="1" dirty="0" smtClean="0">
                <a:solidFill>
                  <a:schemeClr val="accent2"/>
                </a:solidFill>
              </a:rPr>
              <a:t>médiatrice d’un segment </a:t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dirty="0" smtClean="0"/>
              <a:t>alors il est à </a:t>
            </a:r>
            <a:r>
              <a:rPr lang="fr-FR" sz="2000" b="1" dirty="0" smtClean="0">
                <a:solidFill>
                  <a:srgbClr val="0070C0"/>
                </a:solidFill>
              </a:rPr>
              <a:t>égale distance </a:t>
            </a:r>
            <a:r>
              <a:rPr lang="fr-FR" sz="2000" dirty="0" smtClean="0"/>
              <a:t>des extrémités de ce segment.</a:t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2344785" y="3035300"/>
            <a:ext cx="6563011" cy="3683000"/>
            <a:chOff x="2344785" y="3035300"/>
            <a:chExt cx="6563011" cy="3683000"/>
          </a:xfrm>
        </p:grpSpPr>
        <p:sp>
          <p:nvSpPr>
            <p:cNvPr id="35" name="Rectangle 34"/>
            <p:cNvSpPr/>
            <p:nvPr/>
          </p:nvSpPr>
          <p:spPr>
            <a:xfrm rot="20711424">
              <a:off x="5595313" y="4456481"/>
              <a:ext cx="372329" cy="3723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/>
            <p:cNvCxnSpPr/>
            <p:nvPr/>
          </p:nvCxnSpPr>
          <p:spPr>
            <a:xfrm flipV="1">
              <a:off x="3096360" y="4198513"/>
              <a:ext cx="5087155" cy="1336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000407" y="5340405"/>
              <a:ext cx="108553" cy="3745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2344785" y="5180982"/>
                  <a:ext cx="6076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785" y="5180982"/>
                  <a:ext cx="607646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18"/>
            <p:cNvCxnSpPr/>
            <p:nvPr/>
          </p:nvCxnSpPr>
          <p:spPr>
            <a:xfrm>
              <a:off x="8170915" y="4011215"/>
              <a:ext cx="108553" cy="3745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8294443" y="3657272"/>
                  <a:ext cx="61335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443" y="3657272"/>
                  <a:ext cx="613353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4896424" y="4917077"/>
                  <a:ext cx="99880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424" y="4917077"/>
                  <a:ext cx="998806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cteur droit 21"/>
            <p:cNvCxnSpPr/>
            <p:nvPr/>
          </p:nvCxnSpPr>
          <p:spPr>
            <a:xfrm>
              <a:off x="5600193" y="4679421"/>
              <a:ext cx="108553" cy="3745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27"/>
            <p:cNvGrpSpPr/>
            <p:nvPr/>
          </p:nvGrpSpPr>
          <p:grpSpPr>
            <a:xfrm>
              <a:off x="4189069" y="4329786"/>
              <a:ext cx="2930801" cy="1078691"/>
              <a:chOff x="4189069" y="4329786"/>
              <a:chExt cx="2930801" cy="1078691"/>
            </a:xfrm>
          </p:grpSpPr>
          <p:cxnSp>
            <p:nvCxnSpPr>
              <p:cNvPr id="23" name="Connecteur droit 22"/>
              <p:cNvCxnSpPr/>
              <p:nvPr/>
            </p:nvCxnSpPr>
            <p:spPr>
              <a:xfrm flipH="1">
                <a:off x="4189069" y="5014337"/>
                <a:ext cx="164593" cy="39414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4332998" y="5014337"/>
                <a:ext cx="164593" cy="39414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>
                <a:off x="6811348" y="4329786"/>
                <a:ext cx="164593" cy="39414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6955277" y="4329786"/>
                <a:ext cx="164593" cy="39414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29"/>
            <p:cNvCxnSpPr/>
            <p:nvPr/>
          </p:nvCxnSpPr>
          <p:spPr>
            <a:xfrm>
              <a:off x="5130800" y="3035300"/>
              <a:ext cx="1066800" cy="36830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roix 11"/>
          <p:cNvSpPr/>
          <p:nvPr/>
        </p:nvSpPr>
        <p:spPr>
          <a:xfrm rot="1727647">
            <a:off x="5065981" y="3197110"/>
            <a:ext cx="368300" cy="368300"/>
          </a:xfrm>
          <a:prstGeom prst="plus">
            <a:avLst>
              <a:gd name="adj" fmla="val 40517"/>
            </a:avLst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5250131" y="3381260"/>
            <a:ext cx="2975060" cy="8172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066050" y="3381260"/>
            <a:ext cx="2184081" cy="214020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550371" y="5711114"/>
                <a:ext cx="476392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Donc, les segments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𝑷𝑩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𝑷𝑨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/>
                  <a:t>ont la même longueur.</a:t>
                </a:r>
                <a:endParaRPr lang="fr-FR" sz="24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71" y="5711114"/>
                <a:ext cx="476392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916" t="-5072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569096" y="4875532"/>
                <a:ext cx="476392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point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sz="2400" dirty="0" smtClean="0"/>
                  <a:t> appartient à la médiatrice du segment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096" y="4875532"/>
                <a:ext cx="476392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916" t="-5072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402069" y="2729297"/>
                <a:ext cx="6133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69" y="2729297"/>
                <a:ext cx="613353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/>
          <p:cNvGrpSpPr/>
          <p:nvPr/>
        </p:nvGrpSpPr>
        <p:grpSpPr>
          <a:xfrm>
            <a:off x="4178890" y="3615347"/>
            <a:ext cx="2846023" cy="772509"/>
            <a:chOff x="4178890" y="3615347"/>
            <a:chExt cx="2846023" cy="77250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4330828" y="4008941"/>
              <a:ext cx="309745" cy="2345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6550371" y="3615347"/>
              <a:ext cx="252588" cy="32797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254923" y="4076409"/>
              <a:ext cx="309745" cy="2345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4178890" y="4153267"/>
              <a:ext cx="309745" cy="2345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6663061" y="3642615"/>
              <a:ext cx="252588" cy="32797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772325" y="3671258"/>
              <a:ext cx="252588" cy="32797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1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24" grpId="0" animBg="1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80" y="1346459"/>
            <a:ext cx="7337039" cy="50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584997" y="3198947"/>
                <a:ext cx="692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7" y="3198947"/>
                <a:ext cx="69272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2108200" y="3695700"/>
            <a:ext cx="0" cy="3920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737600" y="3715569"/>
            <a:ext cx="0" cy="3920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581275" y="3203010"/>
                <a:ext cx="692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75" y="3203010"/>
                <a:ext cx="69272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5429499" y="609600"/>
            <a:ext cx="0" cy="6045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29498" y="3539270"/>
            <a:ext cx="372329" cy="372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2108200" y="3911600"/>
            <a:ext cx="662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N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3328201"/>
            <a:ext cx="794464" cy="7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rsei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836" y="3511902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fr-FR" dirty="0" smtClean="0"/>
              <a:t>Tracer un segment [EF] de longueur 8cm</a:t>
            </a:r>
          </a:p>
          <a:p>
            <a:r>
              <a:rPr lang="fr-FR" dirty="0" smtClean="0"/>
              <a:t>Construire la médiatrice de ce segment</a:t>
            </a:r>
          </a:p>
          <a:p>
            <a:r>
              <a:rPr lang="fr-FR" dirty="0" smtClean="0"/>
              <a:t>Construire le triangle équilatéral EFG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Tracer un triangle ayant des cotés de 5, 6 et 7 cm.</a:t>
            </a:r>
          </a:p>
          <a:p>
            <a:r>
              <a:rPr lang="fr-FR" dirty="0" smtClean="0"/>
              <a:t>Tracer les trois médiatrices de ce triangle.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3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en-US" dirty="0" smtClean="0"/>
              <a:t>éogebra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8" y="1678547"/>
            <a:ext cx="3141416" cy="31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en-US" dirty="0" smtClean="0"/>
              <a:t>éogebra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9" y="1270000"/>
            <a:ext cx="4861841" cy="44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Médiatrice d’un segment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546166" cy="41116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Propriété: (réciproque)</a:t>
            </a:r>
          </a:p>
          <a:p>
            <a:pPr lvl="1"/>
            <a:r>
              <a:rPr lang="fr-FR" sz="2000" dirty="0" smtClean="0"/>
              <a:t>Si un point appartient à la </a:t>
            </a:r>
            <a:r>
              <a:rPr lang="fr-FR" sz="2000" b="1" dirty="0" smtClean="0">
                <a:solidFill>
                  <a:schemeClr val="accent2"/>
                </a:solidFill>
              </a:rPr>
              <a:t>médiatrice d’un segment </a:t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b="1" dirty="0" smtClean="0">
                <a:solidFill>
                  <a:schemeClr val="accent2"/>
                </a:solidFill>
              </a:rPr>
              <a:t/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dirty="0" smtClean="0"/>
              <a:t>alors il est à </a:t>
            </a:r>
            <a:r>
              <a:rPr lang="fr-FR" sz="2000" b="1" dirty="0" smtClean="0">
                <a:solidFill>
                  <a:srgbClr val="0070C0"/>
                </a:solidFill>
              </a:rPr>
              <a:t>égale distance </a:t>
            </a:r>
            <a:r>
              <a:rPr lang="fr-FR" sz="2000" dirty="0" smtClean="0"/>
              <a:t>des extrémités de ce segment.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Si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alors</a:t>
            </a:r>
            <a:br>
              <a:rPr lang="fr-FR" sz="2000" dirty="0" smtClean="0"/>
            </a:br>
            <a:endParaRPr lang="fr-FR" sz="20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802477" y="2066131"/>
            <a:ext cx="6346382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rgbClr val="0070C0"/>
                </a:solidFill>
              </a:rPr>
              <a:t>un point appartient à la </a:t>
            </a:r>
            <a:r>
              <a:rPr lang="fr-FR" sz="2000" b="1" dirty="0">
                <a:solidFill>
                  <a:schemeClr val="accent2"/>
                </a:solidFill>
              </a:rPr>
              <a:t>médiatrice d’un segment</a:t>
            </a:r>
            <a:endParaRPr lang="fr-FR" sz="2000" dirty="0"/>
          </a:p>
        </p:txBody>
      </p:sp>
      <p:sp>
        <p:nvSpPr>
          <p:cNvPr id="29" name="Rounded Rectangle 2"/>
          <p:cNvSpPr/>
          <p:nvPr/>
        </p:nvSpPr>
        <p:spPr>
          <a:xfrm>
            <a:off x="2107277" y="2671526"/>
            <a:ext cx="6604924" cy="3929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/>
              <a:t>il est à </a:t>
            </a:r>
            <a:r>
              <a:rPr lang="fr-FR" sz="2000" b="1" dirty="0">
                <a:solidFill>
                  <a:srgbClr val="0070C0"/>
                </a:solidFill>
              </a:rPr>
              <a:t>égale distance </a:t>
            </a:r>
            <a:r>
              <a:rPr lang="fr-FR" sz="2000" dirty="0"/>
              <a:t>des extrémités de ce segment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02383 0.12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02631 0.3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Médiatrice d’un segment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546166" cy="41116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Propriété: (réciproque)</a:t>
            </a:r>
          </a:p>
          <a:p>
            <a:pPr lvl="1"/>
            <a:r>
              <a:rPr lang="fr-FR" sz="2000" dirty="0" smtClean="0"/>
              <a:t>Si </a:t>
            </a:r>
            <a:r>
              <a:rPr lang="fr-FR" sz="2000" b="1" dirty="0" smtClean="0">
                <a:solidFill>
                  <a:srgbClr val="7030A0"/>
                </a:solidFill>
              </a:rPr>
              <a:t>un point </a:t>
            </a:r>
            <a:r>
              <a:rPr lang="fr-FR" sz="2000" dirty="0" smtClean="0"/>
              <a:t>est à </a:t>
            </a:r>
            <a:r>
              <a:rPr lang="fr-FR" sz="2000" b="1" dirty="0" smtClean="0">
                <a:solidFill>
                  <a:srgbClr val="0070C0"/>
                </a:solidFill>
              </a:rPr>
              <a:t>égale distance </a:t>
            </a:r>
            <a:r>
              <a:rPr lang="fr-FR" sz="2000" dirty="0" smtClean="0"/>
              <a:t>des extrémités d’un segment</a:t>
            </a:r>
            <a:r>
              <a:rPr lang="fr-FR" sz="2000" b="1" dirty="0" smtClean="0">
                <a:solidFill>
                  <a:schemeClr val="accent2"/>
                </a:solidFill>
              </a:rPr>
              <a:t/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dirty="0" smtClean="0"/>
              <a:t>alors il appartient à la </a:t>
            </a:r>
            <a:r>
              <a:rPr lang="fr-FR" sz="2000" b="1" dirty="0" smtClean="0">
                <a:solidFill>
                  <a:schemeClr val="accent2"/>
                </a:solidFill>
              </a:rPr>
              <a:t>médiatrice de ce </a:t>
            </a:r>
            <a:r>
              <a:rPr lang="fr-FR" sz="2000" b="1" dirty="0">
                <a:solidFill>
                  <a:schemeClr val="accent2"/>
                </a:solidFill>
              </a:rPr>
              <a:t>segment</a:t>
            </a:r>
            <a:r>
              <a:rPr lang="fr-FR" sz="2000" dirty="0" smtClean="0"/>
              <a:t>.</a:t>
            </a:r>
          </a:p>
          <a:p>
            <a:pPr marL="457200" lvl="1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 rot="20711424">
            <a:off x="5608013" y="4456481"/>
            <a:ext cx="372329" cy="372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344785" y="3657272"/>
            <a:ext cx="6563011" cy="2231596"/>
            <a:chOff x="2344785" y="3657272"/>
            <a:chExt cx="6563011" cy="2231596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3096360" y="4198513"/>
              <a:ext cx="5087155" cy="1336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000407" y="5340405"/>
              <a:ext cx="108553" cy="3745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2344785" y="5180982"/>
                  <a:ext cx="6076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785" y="5180982"/>
                  <a:ext cx="607646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necteur droit 19"/>
            <p:cNvCxnSpPr/>
            <p:nvPr/>
          </p:nvCxnSpPr>
          <p:spPr>
            <a:xfrm>
              <a:off x="8170915" y="4011215"/>
              <a:ext cx="108553" cy="3745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8294443" y="3657272"/>
                  <a:ext cx="61335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443" y="3657272"/>
                  <a:ext cx="613353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896424" y="4917077"/>
                <a:ext cx="998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24" y="4917077"/>
                <a:ext cx="998806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/>
          <p:cNvGrpSpPr/>
          <p:nvPr/>
        </p:nvGrpSpPr>
        <p:grpSpPr>
          <a:xfrm>
            <a:off x="4189069" y="4329786"/>
            <a:ext cx="2930801" cy="1078691"/>
            <a:chOff x="4189069" y="4329786"/>
            <a:chExt cx="2930801" cy="1078691"/>
          </a:xfrm>
        </p:grpSpPr>
        <p:cxnSp>
          <p:nvCxnSpPr>
            <p:cNvPr id="26" name="Connecteur droit 25"/>
            <p:cNvCxnSpPr/>
            <p:nvPr/>
          </p:nvCxnSpPr>
          <p:spPr>
            <a:xfrm flipH="1">
              <a:off x="4189069" y="5014337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4332998" y="5014337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6811348" y="4329786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6955277" y="4329786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96765" y="3002090"/>
                <a:ext cx="998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65" y="3002090"/>
                <a:ext cx="998806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roix 31"/>
          <p:cNvSpPr/>
          <p:nvPr/>
        </p:nvSpPr>
        <p:spPr>
          <a:xfrm rot="1727647">
            <a:off x="5065981" y="3197110"/>
            <a:ext cx="368300" cy="368300"/>
          </a:xfrm>
          <a:prstGeom prst="plus">
            <a:avLst>
              <a:gd name="adj" fmla="val 40517"/>
            </a:avLst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550371" y="5826551"/>
                <a:ext cx="476392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Donc, le point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sz="2400" dirty="0" smtClean="0"/>
                  <a:t> appartient à la médiatrice du segment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71" y="5826551"/>
                <a:ext cx="476392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916" t="-5072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550371" y="4995554"/>
                <a:ext cx="476392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segments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𝑷𝑩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𝑷𝑨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/>
                  <a:t>ont la même longueur.</a:t>
                </a:r>
                <a:endParaRPr lang="fr-FR" sz="24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71" y="4995554"/>
                <a:ext cx="476392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916" t="-5036" r="-2554" b="-1438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/>
          <p:nvPr/>
        </p:nvCxnSpPr>
        <p:spPr>
          <a:xfrm>
            <a:off x="3830921" y="4469012"/>
            <a:ext cx="372190" cy="1970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6669858" y="3645023"/>
            <a:ext cx="205682" cy="27598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066050" y="3381260"/>
            <a:ext cx="2184081" cy="214020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250131" y="3381260"/>
            <a:ext cx="2975060" cy="8172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043776" y="2726047"/>
            <a:ext cx="1066800" cy="368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1" grpId="0"/>
      <p:bldP spid="3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47" y="90616"/>
            <a:ext cx="8596668" cy="1320800"/>
          </a:xfrm>
        </p:spPr>
        <p:txBody>
          <a:bodyPr/>
          <a:lstStyle/>
          <a:p>
            <a:r>
              <a:rPr lang="fr-FR" dirty="0" smtClean="0"/>
              <a:t>Exercice 26 page 418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1" y="1951853"/>
            <a:ext cx="6680440" cy="29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875" y="158494"/>
            <a:ext cx="8596668" cy="1320800"/>
          </a:xfrm>
        </p:spPr>
        <p:txBody>
          <a:bodyPr/>
          <a:lstStyle/>
          <a:p>
            <a:r>
              <a:rPr lang="fr-FR" dirty="0" smtClean="0"/>
              <a:t>Exercice 29 page 418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64" y="1116829"/>
            <a:ext cx="6583049" cy="45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4: Triangles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isocèle 2"/>
          <p:cNvSpPr/>
          <p:nvPr/>
        </p:nvSpPr>
        <p:spPr>
          <a:xfrm rot="19027845">
            <a:off x="2234682" y="717220"/>
            <a:ext cx="5395854" cy="3652315"/>
          </a:xfrm>
          <a:prstGeom prst="triangle">
            <a:avLst>
              <a:gd name="adj" fmla="val 10826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17975" y="5471996"/>
            <a:ext cx="372329" cy="372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Hauteurs d’un triangle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chemeClr val="accent2"/>
                </a:solidFill>
              </a:rPr>
              <a:t>hauteur </a:t>
            </a:r>
            <a:r>
              <a:rPr lang="fr-FR" sz="2000" dirty="0" smtClean="0"/>
              <a:t>d’un triangle est une droite qui passe par un </a:t>
            </a:r>
            <a:r>
              <a:rPr lang="fr-FR" sz="2000" b="1" dirty="0" smtClean="0">
                <a:solidFill>
                  <a:srgbClr val="0070C0"/>
                </a:solidFill>
              </a:rPr>
              <a:t>sommet</a:t>
            </a:r>
            <a:r>
              <a:rPr lang="fr-FR" sz="2000" dirty="0" smtClean="0"/>
              <a:t> et qui est </a:t>
            </a:r>
            <a:r>
              <a:rPr lang="fr-FR" sz="2000" b="1" dirty="0" smtClean="0">
                <a:solidFill>
                  <a:srgbClr val="FF0000"/>
                </a:solidFill>
              </a:rPr>
              <a:t>perpendiculaire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au côté opposé à ce sommet.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543362" y="5634348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2" y="5634348"/>
                <a:ext cx="60764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242244" y="5634348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44" y="5634348"/>
                <a:ext cx="6133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isocèle 3"/>
          <p:cNvSpPr/>
          <p:nvPr/>
        </p:nvSpPr>
        <p:spPr>
          <a:xfrm>
            <a:off x="3058670" y="3594538"/>
            <a:ext cx="4281619" cy="2249450"/>
          </a:xfrm>
          <a:prstGeom prst="triangle">
            <a:avLst>
              <a:gd name="adj" fmla="val 2389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14147" y="3182519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7" y="3182519"/>
                <a:ext cx="6133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 flipH="1" flipV="1">
            <a:off x="4086225" y="3028950"/>
            <a:ext cx="41275" cy="37580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737100" y="6219123"/>
                <a:ext cx="325120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Pied de la hauteur issue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00" y="6219123"/>
                <a:ext cx="32512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08" t="-7937" b="-2063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>
            <a:stCxn id="14" idx="1"/>
          </p:cNvCxnSpPr>
          <p:nvPr/>
        </p:nvCxnSpPr>
        <p:spPr>
          <a:xfrm flipH="1" flipV="1">
            <a:off x="4216400" y="5943600"/>
            <a:ext cx="520700" cy="4601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239604" y="3582628"/>
                <a:ext cx="325120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Hauteur issue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04" y="3582628"/>
                <a:ext cx="32512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95"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>
            <a:stCxn id="31" idx="1"/>
          </p:cNvCxnSpPr>
          <p:nvPr/>
        </p:nvCxnSpPr>
        <p:spPr>
          <a:xfrm flipH="1">
            <a:off x="4216400" y="3767294"/>
            <a:ext cx="1023204" cy="7125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2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build="p"/>
      <p:bldP spid="16" grpId="0"/>
      <p:bldP spid="20" grpId="0"/>
      <p:bldP spid="4" grpId="0" animBg="1"/>
      <p:bldP spid="24" grpId="0"/>
      <p:bldP spid="14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Hauteurs d’un triangle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 1: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Tracer la hauteur du triangle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𝒁𝑶𝑬</m:t>
                    </m:r>
                  </m:oMath>
                </a14:m>
                <a:r>
                  <a:rPr lang="fr-FR" sz="2000" dirty="0" smtClean="0"/>
                  <a:t> issue du sommet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612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543362" y="5654556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2" y="5654556"/>
                <a:ext cx="6076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242244" y="5634348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44" y="5634348"/>
                <a:ext cx="6133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isocèle 3"/>
          <p:cNvSpPr/>
          <p:nvPr/>
        </p:nvSpPr>
        <p:spPr>
          <a:xfrm>
            <a:off x="3058670" y="3594538"/>
            <a:ext cx="4281619" cy="2249450"/>
          </a:xfrm>
          <a:prstGeom prst="triangle">
            <a:avLst>
              <a:gd name="adj" fmla="val 2389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14147" y="3182519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7" y="3182519"/>
                <a:ext cx="61335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8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Hauteurs d’un triangle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 2:</a:t>
                </a:r>
              </a:p>
              <a:p>
                <a:pPr marL="0" indent="0">
                  <a:buNone/>
                </a:pPr>
                <a:r>
                  <a:rPr lang="fr-FR" sz="2000" dirty="0"/>
                  <a:t>Tracer la hauteur du triangle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𝑼𝑮𝑶</m:t>
                    </m:r>
                  </m:oMath>
                </a14:m>
                <a:r>
                  <a:rPr lang="fr-FR" sz="2000" dirty="0"/>
                  <a:t> issue du sommet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fr-FR" sz="2000" dirty="0" smtClean="0"/>
                  <a:t>.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612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3454400" y="5534925"/>
            <a:ext cx="275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454400" y="3000374"/>
            <a:ext cx="4013200" cy="2515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210300" y="3000373"/>
            <a:ext cx="1257300" cy="2515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830464" y="5242538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464" y="5242538"/>
                <a:ext cx="6133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390928" y="2366365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28" y="2366365"/>
                <a:ext cx="6133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225597" y="5223488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597" y="5223488"/>
                <a:ext cx="6133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418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5" y="1416677"/>
            <a:ext cx="6637905" cy="27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31 page 418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89" y="1609859"/>
            <a:ext cx="7189145" cy="29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Propriété:</a:t>
                </a:r>
              </a:p>
              <a:p>
                <a:pPr lvl="1"/>
                <a:r>
                  <a:rPr lang="fr-FR" sz="2000" dirty="0" smtClean="0"/>
                  <a:t>Quels que soient les points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:</a:t>
                </a:r>
                <a:br>
                  <a:rPr lang="fr-FR" sz="2000" dirty="0" smtClean="0"/>
                </a:br>
                <a:r>
                  <a:rPr lang="fr-FR" sz="2000" dirty="0" smtClean="0"/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fr-FR" sz="20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  <a:blipFill rotWithShape="0">
                <a:blip r:embed="rId2"/>
                <a:stretch>
                  <a:fillRect l="-255" t="-1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Plus 28"/>
          <p:cNvSpPr/>
          <p:nvPr/>
        </p:nvSpPr>
        <p:spPr>
          <a:xfrm>
            <a:off x="4861556" y="3382574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2766056" y="4902067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6588756" y="4677974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41" name="Straight Arrow Connector 13"/>
          <p:cNvCxnSpPr/>
          <p:nvPr/>
        </p:nvCxnSpPr>
        <p:spPr>
          <a:xfrm flipV="1">
            <a:off x="2905125" y="4813301"/>
            <a:ext cx="3838575" cy="23494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3"/>
          <p:cNvCxnSpPr/>
          <p:nvPr/>
        </p:nvCxnSpPr>
        <p:spPr>
          <a:xfrm flipV="1">
            <a:off x="2908300" y="3517900"/>
            <a:ext cx="2082800" cy="153670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3"/>
          <p:cNvCxnSpPr/>
          <p:nvPr/>
        </p:nvCxnSpPr>
        <p:spPr>
          <a:xfrm>
            <a:off x="5003800" y="3530600"/>
            <a:ext cx="1714500" cy="12827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04">
            <a:off x="6664875" y="3961726"/>
            <a:ext cx="953032" cy="9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5489" y="3139571"/>
            <a:ext cx="1439271" cy="21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512978" y="3033824"/>
            <a:ext cx="6622868" cy="2939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/>
              <p:nvPr/>
            </p:nvSpPr>
            <p:spPr>
              <a:xfrm>
                <a:off x="2339030" y="4640457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30" y="4640457"/>
                <a:ext cx="4270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9"/>
              <p:cNvSpPr txBox="1"/>
              <p:nvPr/>
            </p:nvSpPr>
            <p:spPr>
              <a:xfrm>
                <a:off x="6497104" y="4856850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04" y="4856850"/>
                <a:ext cx="42702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5062260" y="3182519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60" y="3182519"/>
                <a:ext cx="42702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13"/>
          <p:cNvCxnSpPr/>
          <p:nvPr/>
        </p:nvCxnSpPr>
        <p:spPr>
          <a:xfrm flipV="1">
            <a:off x="2879725" y="4824533"/>
            <a:ext cx="3838575" cy="23494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3"/>
          <p:cNvCxnSpPr/>
          <p:nvPr/>
        </p:nvCxnSpPr>
        <p:spPr>
          <a:xfrm flipV="1">
            <a:off x="2882900" y="3529132"/>
            <a:ext cx="2082800" cy="1536700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3"/>
          <p:cNvCxnSpPr/>
          <p:nvPr/>
        </p:nvCxnSpPr>
        <p:spPr>
          <a:xfrm>
            <a:off x="4965700" y="3535715"/>
            <a:ext cx="1758950" cy="1283936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3168 -0.032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animBg="1"/>
      <p:bldP spid="36" grpId="0" animBg="1"/>
      <p:bldP spid="38" grpId="0" animBg="1"/>
      <p:bldP spid="45" grpId="0" animBg="1"/>
      <p:bldP spid="37" grpId="0"/>
      <p:bldP spid="39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546166" cy="2544359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Conséquence:</a:t>
            </a:r>
          </a:p>
          <a:p>
            <a:pPr lvl="1"/>
            <a:r>
              <a:rPr lang="fr-FR" sz="2000" dirty="0" smtClean="0"/>
              <a:t>Il est possible de construire un triangle dont on donne les longueurs des trois côtés lorsque </a:t>
            </a:r>
            <a:r>
              <a:rPr lang="fr-FR" sz="2000" b="1" dirty="0" smtClean="0">
                <a:solidFill>
                  <a:srgbClr val="0070C0"/>
                </a:solidFill>
              </a:rPr>
              <a:t>la plus grande longueur </a:t>
            </a:r>
            <a:r>
              <a:rPr lang="fr-FR" sz="2000" dirty="0" smtClean="0"/>
              <a:t>est inférieur à la somme des deux autres longueurs.</a:t>
            </a:r>
            <a:endParaRPr lang="fr-FR" sz="2000" b="1" dirty="0" smtClean="0">
              <a:solidFill>
                <a:srgbClr val="FFC000"/>
              </a:solidFill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</a:p>
              <a:p>
                <a:pPr lvl="1"/>
                <a:r>
                  <a:rPr lang="fr-FR" sz="2000" dirty="0" smtClean="0"/>
                  <a:t>Construire le triangle TOM tel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𝑻𝑶</m:t>
                    </m:r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𝑻𝑴</m:t>
                    </m:r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𝑶𝑴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000" dirty="0" smtClean="0"/>
                  <a:t>. </a:t>
                </a:r>
                <a:endParaRPr lang="fr-FR" sz="20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  <a:blipFill rotWithShape="0">
                <a:blip r:embed="rId2"/>
                <a:stretch>
                  <a:fillRect l="-255" t="-1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826535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4866813"/>
            <a:ext cx="7512050" cy="1827256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65200" y="4851400"/>
            <a:ext cx="306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41318" y="4155604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18" y="4155604"/>
                <a:ext cx="42702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7008553" y="4155604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553" y="4155604"/>
                <a:ext cx="4270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965200" y="4965700"/>
            <a:ext cx="1752600" cy="12700"/>
          </a:xfrm>
          <a:prstGeom prst="line">
            <a:avLst/>
          </a:prstGeom>
          <a:ln w="57150">
            <a:solidFill>
              <a:srgbClr val="90C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2298218" y="2674509"/>
            <a:ext cx="3528317" cy="3528317"/>
          </a:xfrm>
          <a:prstGeom prst="arc">
            <a:avLst>
              <a:gd name="adj1" fmla="val 13906945"/>
              <a:gd name="adj2" fmla="val 2050770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964718" y="5023977"/>
            <a:ext cx="2184882" cy="54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4899207" y="2371474"/>
            <a:ext cx="4359175" cy="4359175"/>
          </a:xfrm>
          <a:prstGeom prst="arc">
            <a:avLst>
              <a:gd name="adj1" fmla="val 11567520"/>
              <a:gd name="adj2" fmla="val 14957853"/>
            </a:avLst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3934089" y="3244334"/>
            <a:ext cx="1386620" cy="119433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21" idx="1"/>
          </p:cNvCxnSpPr>
          <p:nvPr/>
        </p:nvCxnSpPr>
        <p:spPr>
          <a:xfrm flipH="1" flipV="1">
            <a:off x="5340350" y="3235013"/>
            <a:ext cx="1668203" cy="11822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9"/>
              <p:cNvSpPr txBox="1"/>
              <p:nvPr/>
            </p:nvSpPr>
            <p:spPr>
              <a:xfrm>
                <a:off x="5107196" y="2648573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96" y="2648573"/>
                <a:ext cx="42702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24323 -0.05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1" grpId="0"/>
      <p:bldP spid="32" grpId="0" animBg="1"/>
      <p:bldP spid="39" grpId="0" animBg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3. Propriété:</a:t>
                </a:r>
              </a:p>
              <a:p>
                <a:pPr lvl="1"/>
                <a:r>
                  <a:rPr lang="fr-FR" sz="2000" dirty="0" smtClean="0"/>
                  <a:t>Si un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 appartient à un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 smtClean="0"/>
                  <a:t>,</a:t>
                </a:r>
                <a:br>
                  <a:rPr lang="fr-FR" sz="2000" dirty="0" smtClean="0"/>
                </a:br>
                <a:r>
                  <a:rPr lang="fr-FR" sz="20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546166" cy="2544359"/>
              </a:xfrm>
              <a:blipFill rotWithShape="0">
                <a:blip r:embed="rId2"/>
                <a:stretch>
                  <a:fillRect l="-255" t="-1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344785" y="5340405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5" y="5340405"/>
                <a:ext cx="6076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 flipV="1">
            <a:off x="3096360" y="4198513"/>
            <a:ext cx="5087155" cy="1336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000407" y="5340405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170915" y="4011215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717793" y="4404331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8315976" y="3782040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976" y="3782040"/>
                <a:ext cx="60764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263391" y="3819554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91" y="3819554"/>
                <a:ext cx="60764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546166" cy="4111648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4. Propriété: (réciproque)</a:t>
                </a:r>
              </a:p>
              <a:p>
                <a:pPr lvl="1"/>
                <a:r>
                  <a:rPr lang="fr-FR" sz="2000" dirty="0"/>
                  <a:t>Si un point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/>
                  <a:t> appartient à un segment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,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 </a:t>
                </a:r>
                <a:br>
                  <a:rPr lang="fr-FR" sz="2000" b="1" dirty="0" smtClean="0">
                    <a:solidFill>
                      <a:schemeClr val="accent2"/>
                    </a:solidFill>
                  </a:rPr>
                </a:br>
                <a:r>
                  <a:rPr lang="fr-FR" sz="2000" b="1" dirty="0" smtClean="0">
                    <a:solidFill>
                      <a:schemeClr val="accent2"/>
                    </a:solidFill>
                  </a:rPr>
                  <a:t/>
                </a:r>
                <a:br>
                  <a:rPr lang="fr-FR" sz="2000" b="1" dirty="0" smtClean="0">
                    <a:solidFill>
                      <a:schemeClr val="accent2"/>
                    </a:solidFill>
                  </a:rPr>
                </a:br>
                <a:r>
                  <a:rPr lang="fr-FR" sz="20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lvl="1"/>
                <a:endParaRPr lang="fr-FR" sz="2000" dirty="0" smtClean="0"/>
              </a:p>
              <a:p>
                <a:pPr lvl="1"/>
                <a:r>
                  <a:rPr lang="fr-FR" sz="2000" dirty="0" smtClean="0"/>
                  <a:t>Si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alors</a:t>
                </a:r>
                <a:br>
                  <a:rPr lang="fr-FR" sz="2000" dirty="0" smtClean="0"/>
                </a:b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546166" cy="4111648"/>
              </a:xfrm>
              <a:blipFill rotWithShape="0">
                <a:blip r:embed="rId2"/>
                <a:stretch>
                  <a:fillRect l="-255" t="-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à coins arrondis 3"/>
              <p:cNvSpPr/>
              <p:nvPr/>
            </p:nvSpPr>
            <p:spPr>
              <a:xfrm>
                <a:off x="1802477" y="2066131"/>
                <a:ext cx="5157123" cy="4318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000" dirty="0" smtClean="0">
                    <a:solidFill>
                      <a:srgbClr val="0070C0"/>
                    </a:solidFill>
                  </a:rPr>
                  <a:t>un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</a:rPr>
                  <a:t> appartient à un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</a:rPr>
                  <a:t>,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à coins arrondi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477" y="2066131"/>
                <a:ext cx="5157123" cy="431800"/>
              </a:xfrm>
              <a:prstGeom prst="roundRect">
                <a:avLst/>
              </a:prstGeom>
              <a:blipFill rotWithShape="0">
                <a:blip r:embed="rId3"/>
                <a:stretch>
                  <a:fillRect l="-707" t="-4054" b="-16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"/>
              <p:cNvSpPr/>
              <p:nvPr/>
            </p:nvSpPr>
            <p:spPr>
              <a:xfrm>
                <a:off x="2107277" y="2671526"/>
                <a:ext cx="2058323" cy="392929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fr-FR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fr-FR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77" y="2671526"/>
                <a:ext cx="2058323" cy="39292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2383 0.12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02631 0.3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smtClean="0"/>
              <a:t>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Inégalité triangulaire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546166" cy="4111648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4. Propriété: (réciproque)</a:t>
                </a:r>
              </a:p>
              <a:p>
                <a:pPr lvl="1"/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 et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 smtClean="0"/>
                  <a:t> sont trois points tels que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alors le point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 appartient au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 smtClean="0"/>
                  <a:t>.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 </a:t>
                </a:r>
                <a:br>
                  <a:rPr lang="fr-FR" sz="2000" b="1" dirty="0" smtClean="0">
                    <a:solidFill>
                      <a:schemeClr val="accent2"/>
                    </a:solidFill>
                  </a:rPr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546166" cy="4111648"/>
              </a:xfrm>
              <a:blipFill rotWithShape="0">
                <a:blip r:embed="rId2"/>
                <a:stretch>
                  <a:fillRect l="-255" t="-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7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25" y="3581400"/>
            <a:ext cx="5480488" cy="2616200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3197856" y="4989927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7020556" y="4989926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3974244" y="4992353"/>
            <a:ext cx="286603" cy="286603"/>
          </a:xfrm>
          <a:prstGeom prst="math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/>
              <p:nvPr/>
            </p:nvSpPr>
            <p:spPr>
              <a:xfrm>
                <a:off x="2918492" y="4679351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92" y="4679351"/>
                <a:ext cx="42702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9"/>
              <p:cNvSpPr txBox="1"/>
              <p:nvPr/>
            </p:nvSpPr>
            <p:spPr>
              <a:xfrm>
                <a:off x="4117545" y="4677102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45" y="4677102"/>
                <a:ext cx="4270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9"/>
              <p:cNvSpPr txBox="1"/>
              <p:nvPr/>
            </p:nvSpPr>
            <p:spPr>
              <a:xfrm>
                <a:off x="7163857" y="4666651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57" y="4666651"/>
                <a:ext cx="42702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3352800" y="5137150"/>
            <a:ext cx="3822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3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36 page 418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26" y="1818116"/>
            <a:ext cx="6896608" cy="28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58 page 418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1525587"/>
            <a:ext cx="6717820" cy="27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</a:t>
            </a:r>
            <a:r>
              <a:rPr lang="fr-FR" smtClean="0"/>
              <a:t>page 417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95" y="1481070"/>
            <a:ext cx="7304937" cy="32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79 page 422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99" y="1339850"/>
            <a:ext cx="6163597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71 page 421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03" y="1368379"/>
            <a:ext cx="5662982" cy="24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Dans le triangle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𝑺𝑶𝑭</m:t>
                    </m:r>
                  </m:oMath>
                </a14:m>
                <a:r>
                  <a:rPr lang="fr-FR" sz="2400" dirty="0" smtClean="0"/>
                  <a:t> la droite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𝑰𝑶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400" dirty="0" smtClean="0"/>
                  <a:t>est une…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32478"/>
              </p:ext>
            </p:extLst>
          </p:nvPr>
        </p:nvGraphicFramePr>
        <p:xfrm>
          <a:off x="1146003" y="3938695"/>
          <a:ext cx="9608432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Hauteur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="1" i="0" dirty="0" err="1" smtClean="0">
                          <a:solidFill>
                            <a:srgbClr val="00B050"/>
                          </a:solidFill>
                          <a:latin typeface="+mj-lt"/>
                        </a:rPr>
                        <a:t>édiatrice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Perpendiculaire</a:t>
                      </a:r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0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371476" y="61260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76" y="612604"/>
                <a:ext cx="76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893834" y="2378559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34" y="2378559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209663" y="2416167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63" y="2416167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332531" y="2608748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531" y="2608748"/>
                <a:ext cx="762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660605" y="2391259"/>
            <a:ext cx="247242" cy="247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>
            <a:off x="6501770" y="1017431"/>
            <a:ext cx="1882376" cy="1622738"/>
          </a:xfrm>
          <a:prstGeom prst="triangle">
            <a:avLst>
              <a:gd name="adj" fmla="val 7463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7907628" y="334851"/>
            <a:ext cx="0" cy="302653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𝒑𝒐𝒊𝒏𝒕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sz="2400" dirty="0" smtClean="0"/>
                  <a:t> est équidistant des points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r>
                  <a:rPr lang="fr-FR" sz="2400" dirty="0" smtClean="0"/>
                  <a:t>Que peut-on affirmer ?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75589"/>
              </p:ext>
            </p:extLst>
          </p:nvPr>
        </p:nvGraphicFramePr>
        <p:xfrm>
          <a:off x="1146003" y="3938695"/>
          <a:ext cx="960843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 est une</a:t>
                      </a:r>
                      <a:r>
                        <a:rPr lang="fr-FR" sz="20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médiatrice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P appartient</a:t>
                      </a:r>
                      <a: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à la médiatrice de [AB]</a:t>
                      </a:r>
                      <a:endParaRPr lang="fr-FR" sz="2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noProof="0" dirty="0" smtClean="0">
                          <a:solidFill>
                            <a:srgbClr val="0070C0"/>
                          </a:solidFill>
                        </a:rPr>
                        <a:t>P est au milieu de [AB]</a:t>
                      </a:r>
                      <a:endParaRPr lang="fr-FR" sz="20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noProof="0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000" b="1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rot="20650978">
            <a:off x="7022097" y="2707906"/>
            <a:ext cx="372329" cy="372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008301" y="2627680"/>
            <a:ext cx="2809820" cy="7850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919399" y="3268341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356176" y="3146825"/>
                <a:ext cx="6076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76" y="3146825"/>
                <a:ext cx="6076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8778351" y="2414263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852746" y="2164507"/>
                <a:ext cx="6133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46" y="2164507"/>
                <a:ext cx="6133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027952" y="764317"/>
                <a:ext cx="998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2" y="764317"/>
                <a:ext cx="99880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/>
          <p:cNvCxnSpPr/>
          <p:nvPr/>
        </p:nvCxnSpPr>
        <p:spPr>
          <a:xfrm>
            <a:off x="6580640" y="52708"/>
            <a:ext cx="1066800" cy="368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oix 29"/>
          <p:cNvSpPr/>
          <p:nvPr/>
        </p:nvSpPr>
        <p:spPr>
          <a:xfrm rot="1727647">
            <a:off x="6764796" y="1196010"/>
            <a:ext cx="368300" cy="368300"/>
          </a:xfrm>
          <a:prstGeom prst="plus">
            <a:avLst>
              <a:gd name="adj" fmla="val 40517"/>
            </a:avLst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/>
          <p:cNvGrpSpPr/>
          <p:nvPr/>
        </p:nvGrpSpPr>
        <p:grpSpPr>
          <a:xfrm>
            <a:off x="6412214" y="2627680"/>
            <a:ext cx="1807440" cy="814097"/>
            <a:chOff x="6412214" y="2627680"/>
            <a:chExt cx="1807440" cy="814097"/>
          </a:xfrm>
        </p:grpSpPr>
        <p:cxnSp>
          <p:nvCxnSpPr>
            <p:cNvPr id="42" name="Connecteur droit 41"/>
            <p:cNvCxnSpPr/>
            <p:nvPr/>
          </p:nvCxnSpPr>
          <p:spPr>
            <a:xfrm flipH="1">
              <a:off x="6412214" y="3047637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6556143" y="3047637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>
              <a:off x="7911132" y="2627680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8055061" y="2627680"/>
              <a:ext cx="164593" cy="394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6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2400" dirty="0" smtClean="0"/>
                  <a:t>,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dirty="0" smtClean="0"/>
                  <a:t> sont trois points non alignés</a:t>
                </a:r>
                <a:br>
                  <a:rPr lang="fr-FR" sz="2400" dirty="0" smtClean="0"/>
                </a:br>
                <a:r>
                  <a:rPr lang="fr-FR" sz="24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𝑨𝑻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035106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𝑴𝑻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𝑴𝑻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𝑴𝑻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035106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71552" r="-3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71552" r="-2007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71552" r="-10025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025887" y="6096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87" y="609600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893834" y="2066178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34" y="2066178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iangle isocèle 4"/>
          <p:cNvSpPr/>
          <p:nvPr/>
        </p:nvSpPr>
        <p:spPr>
          <a:xfrm rot="14377555">
            <a:off x="6020771" y="1965015"/>
            <a:ext cx="2772232" cy="1248767"/>
          </a:xfrm>
          <a:prstGeom prst="triangle">
            <a:avLst>
              <a:gd name="adj" fmla="val 7463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549481" y="320549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81" y="3205490"/>
                <a:ext cx="762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Que signifie la notation: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1222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𝒔𝒆𝒈𝒎𝒆𝒏𝒕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𝒅𝒊𝒔𝒕𝒂𝒏𝒄𝒆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𝒅𝒓𝒐𝒊𝒕𝒆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1222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On veut construire un triangle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r>
                  <a:rPr lang="fr-FR" sz="2400" dirty="0" smtClean="0"/>
                  <a:t>Un coté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, un autre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, le dernier </a:t>
                </a:r>
                <a:r>
                  <a:rPr lang="fr-FR" sz="2400" smtClean="0"/>
                  <a:t>coté peut mesurer…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397998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Je ne</a:t>
                          </a:r>
                          <a:r>
                            <a:rPr lang="fr-FR" sz="2000" b="1" baseline="0" dirty="0" smtClean="0">
                              <a:solidFill>
                                <a:srgbClr val="FFC000"/>
                              </a:solidFill>
                            </a:rPr>
                            <a:t> sais pas dire…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397998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71552" r="-3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71552" r="-2007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71552" r="-10025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Je ne</a:t>
                          </a:r>
                          <a:r>
                            <a:rPr lang="fr-FR" sz="2000" b="1" baseline="0" dirty="0" smtClean="0">
                              <a:solidFill>
                                <a:srgbClr val="FFC000"/>
                              </a:solidFill>
                            </a:rPr>
                            <a:t> sais pas dire…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Le triangle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𝑻𝑶𝑴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85624"/>
              </p:ext>
            </p:extLst>
          </p:nvPr>
        </p:nvGraphicFramePr>
        <p:xfrm>
          <a:off x="1146003" y="3938694"/>
          <a:ext cx="9608432" cy="143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51193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Équilatéral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Isocèle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Rectangle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Quelconque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5702300" y="825500"/>
            <a:ext cx="2794000" cy="2336800"/>
          </a:xfrm>
          <a:prstGeom prst="triangle">
            <a:avLst>
              <a:gd name="adj" fmla="val 7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039177" y="2916535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77" y="2916535"/>
                <a:ext cx="76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528377" y="286435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77" y="286435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446862" y="2904395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62" y="2904395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 flipV="1">
            <a:off x="7985577" y="1993900"/>
            <a:ext cx="304800" cy="194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819219" y="3034988"/>
            <a:ext cx="152400" cy="28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20819" y="3034988"/>
            <a:ext cx="152400" cy="28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972877" y="1891511"/>
            <a:ext cx="304800" cy="194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Sur cette figure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, 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, alors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/>
                  <a:t>…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654055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On ne peut pas savoir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654055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526" r="-3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0526" r="-200761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526" r="-10025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On ne peut pas savoir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049081" y="306829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1" y="3068294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005323" y="145186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323" y="1451861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489529" y="1127262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29" y="1127262"/>
                <a:ext cx="762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V="1">
            <a:off x="5667280" y="1596826"/>
            <a:ext cx="2923383" cy="1525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561515" y="1412978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540251" y="2973754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443149" y="1948253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Sur cette figure codée…</a:t>
            </a:r>
            <a:br>
              <a:rPr lang="fr-FR" sz="24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95486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95486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0526" r="-3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0526" r="-200761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0526" r="-10025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049081" y="306829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1" y="3068294"/>
                <a:ext cx="76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340339" y="184354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39" y="1843540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489529" y="1127262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29" y="1127262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V="1">
            <a:off x="5667280" y="1596826"/>
            <a:ext cx="2923383" cy="1525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561515" y="1412978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540251" y="2973754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854027" y="2306584"/>
            <a:ext cx="163385" cy="352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272396" y="2661752"/>
            <a:ext cx="22214" cy="304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6395006" y="2561523"/>
            <a:ext cx="22214" cy="304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7671099" y="1924929"/>
            <a:ext cx="22214" cy="304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7793709" y="1824700"/>
            <a:ext cx="22214" cy="304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Il y a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𝟓𝟓𝟎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de Biot à Toulouse.</a:t>
                </a:r>
                <a:br>
                  <a:rPr lang="fr-FR" sz="2400" dirty="0" smtClean="0"/>
                </a:br>
                <a:r>
                  <a:rPr lang="fr-FR" sz="2400" dirty="0" smtClean="0"/>
                  <a:t>Il y a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𝟔𝟖𝟎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de Toulouse à Paris.</a:t>
                </a:r>
                <a:br>
                  <a:rPr lang="fr-FR" sz="2400" dirty="0" smtClean="0"/>
                </a:br>
                <a:r>
                  <a:rPr lang="fr-FR" sz="2400" dirty="0" smtClean="0"/>
                  <a:t>Alors, entre Biot et Paris il y a…</a:t>
                </a:r>
                <a:br>
                  <a:rPr lang="fr-FR" sz="2400" dirty="0" smtClean="0"/>
                </a:br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580217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𝟏𝟐𝟑𝟎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𝑷𝒍𝒖𝒔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𝟏𝟐𝟑𝟎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𝑴𝒐𝒊𝒏𝒔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𝟏𝟐𝟑𝟎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On ne peut pas savoir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580217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526" r="-3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0526" r="-200761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526" r="-10025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On ne peut pas savoir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412" y="81887"/>
            <a:ext cx="6325511" cy="34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20711424">
            <a:off x="5595313" y="4456481"/>
            <a:ext cx="372329" cy="372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Médiatrice d’un segment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chemeClr val="accent2"/>
                </a:solidFill>
              </a:rPr>
              <a:t>médiatrice d’un segment </a:t>
            </a:r>
            <a:r>
              <a:rPr lang="fr-FR" sz="2000" dirty="0" smtClean="0"/>
              <a:t>est la droite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perpendiculaire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passant par </a:t>
            </a:r>
            <a:br>
              <a:rPr lang="fr-FR" sz="2000" dirty="0" smtClean="0"/>
            </a:br>
            <a:r>
              <a:rPr lang="fr-FR" sz="2000" dirty="0" smtClean="0"/>
              <a:t>le </a:t>
            </a:r>
            <a:r>
              <a:rPr lang="fr-FR" sz="2000" b="1" dirty="0" smtClean="0">
                <a:solidFill>
                  <a:srgbClr val="0070C0"/>
                </a:solidFill>
              </a:rPr>
              <a:t>milieu de ce segment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necteur droit 4"/>
          <p:cNvCxnSpPr/>
          <p:nvPr/>
        </p:nvCxnSpPr>
        <p:spPr>
          <a:xfrm flipV="1">
            <a:off x="3096360" y="4198513"/>
            <a:ext cx="5087155" cy="1336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000407" y="5340405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344785" y="5180982"/>
                <a:ext cx="607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5" y="5180982"/>
                <a:ext cx="607646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8170915" y="4011215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294443" y="3657272"/>
                <a:ext cx="6133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43" y="3657272"/>
                <a:ext cx="61335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896424" y="4917077"/>
                <a:ext cx="998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24" y="4917077"/>
                <a:ext cx="998806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>
            <a:off x="5600193" y="4679421"/>
            <a:ext cx="108553" cy="374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/>
        </p:nvGrpSpPr>
        <p:grpSpPr>
          <a:xfrm>
            <a:off x="4189069" y="4329786"/>
            <a:ext cx="2930801" cy="1078691"/>
            <a:chOff x="4189069" y="4329786"/>
            <a:chExt cx="2930801" cy="1078691"/>
          </a:xfrm>
        </p:grpSpPr>
        <p:cxnSp>
          <p:nvCxnSpPr>
            <p:cNvPr id="23" name="Connecteur droit 22"/>
            <p:cNvCxnSpPr/>
            <p:nvPr/>
          </p:nvCxnSpPr>
          <p:spPr>
            <a:xfrm flipH="1">
              <a:off x="4189069" y="5014337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332998" y="5014337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811348" y="4329786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6955277" y="4329786"/>
              <a:ext cx="164593" cy="39414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29"/>
          <p:cNvCxnSpPr/>
          <p:nvPr/>
        </p:nvCxnSpPr>
        <p:spPr>
          <a:xfrm>
            <a:off x="4391709" y="661219"/>
            <a:ext cx="1907438" cy="63543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build="p"/>
      <p:bldP spid="16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811</Words>
  <Application>Microsoft Office PowerPoint</Application>
  <PresentationFormat>Grand écran</PresentationFormat>
  <Paragraphs>277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Trebuchet MS</vt:lpstr>
      <vt:lpstr>Wingdings 3</vt:lpstr>
      <vt:lpstr>Facette</vt:lpstr>
      <vt:lpstr>Cinquième Chapitre 4:  Triangles</vt:lpstr>
      <vt:lpstr>Chapitre 4: Triangles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Médiatrice d’un segment</vt:lpstr>
      <vt:lpstr>I. Médiatrice d’un segment</vt:lpstr>
      <vt:lpstr>I. Médiatrice d’un segment</vt:lpstr>
      <vt:lpstr>Exemple</vt:lpstr>
      <vt:lpstr>Exercices</vt:lpstr>
      <vt:lpstr>Géogebra</vt:lpstr>
      <vt:lpstr>Géogebra</vt:lpstr>
      <vt:lpstr>I. Médiatrice d’un segment</vt:lpstr>
      <vt:lpstr>I. Médiatrice d’un segment</vt:lpstr>
      <vt:lpstr>Exercice 26 page 418</vt:lpstr>
      <vt:lpstr>Exercice 29 page 418</vt:lpstr>
      <vt:lpstr>II. Hauteurs d’un triangle</vt:lpstr>
      <vt:lpstr>II. Hauteurs d’un triangle</vt:lpstr>
      <vt:lpstr>II. Hauteurs d’un triangle</vt:lpstr>
      <vt:lpstr>Exercice 35 page 418</vt:lpstr>
      <vt:lpstr>Exercice 31 page 418</vt:lpstr>
      <vt:lpstr>III. Inégalité triangulaire</vt:lpstr>
      <vt:lpstr>III. Inégalité triangulaire</vt:lpstr>
      <vt:lpstr>III. Inégalité triangulaire</vt:lpstr>
      <vt:lpstr>III. Inégalité triangulaire</vt:lpstr>
      <vt:lpstr>III. Inégalité triangulaire</vt:lpstr>
      <vt:lpstr>III. Inégalité triangulaire</vt:lpstr>
      <vt:lpstr>Exercice 36 page 418</vt:lpstr>
      <vt:lpstr>Exercice 58 page 418</vt:lpstr>
      <vt:lpstr>Exercice 25 page 417</vt:lpstr>
      <vt:lpstr>Exercice 79 page 422</vt:lpstr>
      <vt:lpstr>Exercice 71 page 421</vt:lpstr>
      <vt:lpstr>Calcul mental ( Plickers )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143</cp:revision>
  <dcterms:created xsi:type="dcterms:W3CDTF">2016-06-28T13:11:46Z</dcterms:created>
  <dcterms:modified xsi:type="dcterms:W3CDTF">2017-11-15T21:28:14Z</dcterms:modified>
</cp:coreProperties>
</file>