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9" r:id="rId3"/>
    <p:sldId id="293" r:id="rId4"/>
    <p:sldId id="258" r:id="rId5"/>
    <p:sldId id="284" r:id="rId6"/>
    <p:sldId id="285" r:id="rId7"/>
    <p:sldId id="260" r:id="rId8"/>
    <p:sldId id="276" r:id="rId9"/>
    <p:sldId id="277" r:id="rId10"/>
    <p:sldId id="278" r:id="rId11"/>
    <p:sldId id="294" r:id="rId12"/>
    <p:sldId id="295" r:id="rId13"/>
    <p:sldId id="296" r:id="rId14"/>
    <p:sldId id="281" r:id="rId15"/>
    <p:sldId id="297" r:id="rId16"/>
    <p:sldId id="283" r:id="rId17"/>
    <p:sldId id="286" r:id="rId18"/>
    <p:sldId id="287" r:id="rId19"/>
    <p:sldId id="299" r:id="rId20"/>
    <p:sldId id="300" r:id="rId21"/>
    <p:sldId id="301" r:id="rId22"/>
    <p:sldId id="288" r:id="rId23"/>
    <p:sldId id="289" r:id="rId24"/>
    <p:sldId id="290" r:id="rId25"/>
    <p:sldId id="263" r:id="rId26"/>
    <p:sldId id="291" r:id="rId27"/>
    <p:sldId id="298" r:id="rId28"/>
    <p:sldId id="267" r:id="rId29"/>
    <p:sldId id="268" r:id="rId30"/>
    <p:sldId id="269" r:id="rId31"/>
    <p:sldId id="270" r:id="rId32"/>
    <p:sldId id="292" r:id="rId33"/>
    <p:sldId id="272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A0B64-0054-4D35-890A-B649C6AD4846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5B0D-E290-4498-BE79-94AE22CCA4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2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5B0D-E290-4498-BE79-94AE22CCA43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05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1.png"/><Relationship Id="rId12" Type="http://schemas.openxmlformats.org/officeDocument/2006/relationships/image" Target="../media/image35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340.png"/><Relationship Id="rId5" Type="http://schemas.openxmlformats.org/officeDocument/2006/relationships/image" Target="../media/image281.png"/><Relationship Id="rId10" Type="http://schemas.openxmlformats.org/officeDocument/2006/relationships/image" Target="../media/image331.png"/><Relationship Id="rId4" Type="http://schemas.openxmlformats.org/officeDocument/2006/relationships/image" Target="../media/image270.png"/><Relationship Id="rId9" Type="http://schemas.openxmlformats.org/officeDocument/2006/relationships/image" Target="../media/image3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3: </a:t>
            </a:r>
            <a:br>
              <a:rPr lang="fr-FR" sz="3600" dirty="0" smtClean="0"/>
            </a:br>
            <a:r>
              <a:rPr lang="fr-FR" sz="3600" dirty="0" smtClean="0"/>
              <a:t>Nombres décimaux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M.Felt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7430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7430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dirty="0" smtClean="0"/>
              <a:t>J’ai </a:t>
            </a:r>
            <a:r>
              <a:rPr lang="fr-FR" sz="2400" b="1" dirty="0" smtClean="0">
                <a:solidFill>
                  <a:srgbClr val="0070C0"/>
                </a:solidFill>
              </a:rPr>
              <a:t>7 pièces </a:t>
            </a:r>
            <a:r>
              <a:rPr lang="fr-FR" sz="2400" dirty="0" smtClean="0"/>
              <a:t>de 1 €uro et </a:t>
            </a:r>
            <a:r>
              <a:rPr lang="fr-FR" sz="2400" b="1" dirty="0" smtClean="0">
                <a:solidFill>
                  <a:srgbClr val="0070C0"/>
                </a:solidFill>
              </a:rPr>
              <a:t>3 pièces </a:t>
            </a:r>
            <a:r>
              <a:rPr lang="fr-FR" sz="2400" dirty="0" smtClean="0"/>
              <a:t>de 2 €uros.</a:t>
            </a:r>
            <a:br>
              <a:rPr lang="fr-FR" sz="2400" dirty="0" smtClean="0"/>
            </a:br>
            <a:r>
              <a:rPr lang="fr-FR" sz="2400" dirty="0" smtClean="0"/>
              <a:t>Je dispose alors de...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0881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€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0881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€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66" y="236788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èce de 2 euros (pile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65" y="2292375"/>
            <a:ext cx="1294023" cy="12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79" y="196997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8" y="244858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6: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60764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60764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Calculer une expression numérique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 1:</a:t>
            </a:r>
          </a:p>
          <a:p>
            <a:r>
              <a:rPr lang="fr-FR" sz="2000" dirty="0" smtClean="0"/>
              <a:t>Pour calculer une </a:t>
            </a:r>
            <a:r>
              <a:rPr lang="fr-FR" sz="2000" b="1" dirty="0" smtClean="0">
                <a:solidFill>
                  <a:schemeClr val="accent2"/>
                </a:solidFill>
              </a:rPr>
              <a:t>expression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numérique sans parenthèses, on effectue</a:t>
            </a:r>
            <a:br>
              <a:rPr lang="fr-FR" sz="2000" dirty="0" smtClean="0"/>
            </a:br>
            <a:r>
              <a:rPr lang="fr-FR" sz="2000" dirty="0" smtClean="0"/>
              <a:t>les </a:t>
            </a:r>
            <a:r>
              <a:rPr lang="fr-FR" sz="2000" b="1" i="0" dirty="0" smtClean="0">
                <a:solidFill>
                  <a:srgbClr val="FF0000"/>
                </a:solidFill>
                <a:latin typeface="+mj-lt"/>
              </a:rPr>
              <a:t>multiplications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et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divisions</a:t>
            </a:r>
            <a:r>
              <a:rPr lang="fr-FR" sz="2000" dirty="0" smtClean="0"/>
              <a:t> avant les </a:t>
            </a:r>
            <a:r>
              <a:rPr lang="fr-FR" sz="2000" b="1" dirty="0" smtClean="0">
                <a:solidFill>
                  <a:srgbClr val="0070C0"/>
                </a:solidFill>
              </a:rPr>
              <a:t>additions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et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soustractions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u="sng" dirty="0" smtClean="0"/>
              <a:t>Exemples: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ccolade ouvrante 12"/>
          <p:cNvSpPr/>
          <p:nvPr/>
        </p:nvSpPr>
        <p:spPr>
          <a:xfrm rot="16200000">
            <a:off x="2653052" y="3805707"/>
            <a:ext cx="328406" cy="67614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572555" y="4321288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55" y="4321288"/>
                <a:ext cx="48939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419650" y="4321716"/>
                <a:ext cx="1254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50" y="4321716"/>
                <a:ext cx="125449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458287" y="4858777"/>
                <a:ext cx="1020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87" y="4858777"/>
                <a:ext cx="102089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431687" y="3800731"/>
                <a:ext cx="1929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87" y="3800731"/>
                <a:ext cx="192920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372622" y="3805450"/>
                <a:ext cx="3695178" cy="42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/>
                      </m:sSup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22" y="3805450"/>
                <a:ext cx="3695178" cy="426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371606" y="5000362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000362"/>
                <a:ext cx="301152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6121728" y="3857370"/>
            <a:ext cx="328406" cy="686944"/>
          </a:xfrm>
          <a:prstGeom prst="leftBrace">
            <a:avLst>
              <a:gd name="adj1" fmla="val 8333"/>
              <a:gd name="adj2" fmla="val 352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Accolade ouvrante 22"/>
          <p:cNvSpPr/>
          <p:nvPr/>
        </p:nvSpPr>
        <p:spPr>
          <a:xfrm rot="16200000">
            <a:off x="7299092" y="4451565"/>
            <a:ext cx="328406" cy="67614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371606" y="4410990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      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4410990"/>
                <a:ext cx="301152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849658" y="4409057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58" y="4409057"/>
                <a:ext cx="489399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218595" y="5000531"/>
                <a:ext cx="489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95" y="5000531"/>
                <a:ext cx="489399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371606" y="5524132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      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     +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fr-FR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524132"/>
                <a:ext cx="301152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colade ouvrante 27"/>
          <p:cNvSpPr/>
          <p:nvPr/>
        </p:nvSpPr>
        <p:spPr>
          <a:xfrm rot="16200000">
            <a:off x="6310928" y="4904990"/>
            <a:ext cx="328406" cy="103620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71606" y="5994156"/>
                <a:ext cx="3011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994156"/>
                <a:ext cx="301152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>
            <a:off x="1419650" y="5258886"/>
            <a:ext cx="969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371606" y="6394266"/>
            <a:ext cx="969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/>
      <p:bldP spid="16" grpId="0"/>
      <p:bldP spid="17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Calculer une expression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141915" cy="438088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 2: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Pour calculer une </a:t>
            </a:r>
            <a:r>
              <a:rPr lang="fr-FR" sz="2000" b="1" dirty="0" smtClean="0">
                <a:solidFill>
                  <a:schemeClr val="accent2"/>
                </a:solidFill>
              </a:rPr>
              <a:t>expression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où figurent des parenthèses, on effectue</a:t>
            </a:r>
            <a:br>
              <a:rPr lang="fr-FR" sz="2000" dirty="0" smtClean="0"/>
            </a:br>
            <a:r>
              <a:rPr lang="fr-FR" sz="2000" dirty="0" smtClean="0"/>
              <a:t>d’abord </a:t>
            </a:r>
            <a:r>
              <a:rPr lang="fr-FR" sz="2000" b="1" dirty="0" smtClean="0">
                <a:solidFill>
                  <a:srgbClr val="FF0000"/>
                </a:solidFill>
              </a:rPr>
              <a:t>les calculs entre parenthèses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u="sng" dirty="0" smtClean="0"/>
              <a:t>Exemples:</a:t>
            </a:r>
          </a:p>
          <a:p>
            <a:pPr lvl="1"/>
            <a:endParaRPr lang="en-US" sz="2000" b="1" dirty="0" smtClean="0">
              <a:ea typeface="Cambria Math" panose="02040503050406030204" pitchFamily="18" charset="0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9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73489" y="3788096"/>
                <a:ext cx="31553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)×(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9" y="3788096"/>
                <a:ext cx="3155324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832658" y="3788096"/>
                <a:ext cx="3387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58" y="3788096"/>
                <a:ext cx="338714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023922" y="3821410"/>
                <a:ext cx="3387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922" y="3821410"/>
                <a:ext cx="338714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1 (fiche)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948248"/>
                  </p:ext>
                </p:extLst>
              </p:nvPr>
            </p:nvGraphicFramePr>
            <p:xfrm>
              <a:off x="2619631" y="733168"/>
              <a:ext cx="9226380" cy="599714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613190"/>
                    <a:gridCol w="4613190"/>
                  </a:tblGrid>
                  <a:tr h="11994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endParaRPr lang="en-US" sz="2000" b="1" dirty="0" smtClean="0"/>
                        </a:p>
                        <a:p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)÷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en-US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en-US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−( 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algn="l"/>
                          <a:endParaRPr lang="en-US" sz="2000" b="1" dirty="0" smtClean="0"/>
                        </a:p>
                        <a:p>
                          <a:pPr algn="l"/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000" b="1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dirty="0" smtClean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948248"/>
                  </p:ext>
                </p:extLst>
              </p:nvPr>
            </p:nvGraphicFramePr>
            <p:xfrm>
              <a:off x="2619631" y="733168"/>
              <a:ext cx="9226380" cy="599714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613190"/>
                    <a:gridCol w="4613190"/>
                  </a:tblGrid>
                  <a:tr h="11994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508" r="-100132" b="-4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4" t="-508" r="-264" b="-401015"/>
                          </a:stretch>
                        </a:blipFill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100508" r="-100132" b="-3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4" t="-100508" r="-264" b="-301015"/>
                          </a:stretch>
                        </a:blipFill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200508" r="-100132" b="-2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4" t="-200508" r="-264" b="-201015"/>
                          </a:stretch>
                        </a:blipFill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300508" r="-100132" b="-1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4" t="-300508" r="-264" b="-101015"/>
                          </a:stretch>
                        </a:blipFill>
                      </a:tcPr>
                    </a:tc>
                  </a:tr>
                  <a:tr h="11994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2" t="-400508" r="-100132" b="-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8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(fiche)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00735"/>
                <a:ext cx="9162125" cy="3880773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7030A0"/>
                    </a:solidFill>
                  </a:rPr>
                  <a:t>Slimane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dispose d’un billet de 100 euros.</a:t>
                </a:r>
                <a:br>
                  <a:rPr lang="fr-FR" dirty="0" smtClean="0"/>
                </a:br>
                <a:r>
                  <a:rPr lang="fr-FR" dirty="0" smtClean="0"/>
                  <a:t>Il veut acheter 1 ballon et 3 maillots de football.</a:t>
                </a:r>
              </a:p>
              <a:p>
                <a:r>
                  <a:rPr lang="fr-FR" dirty="0" smtClean="0"/>
                  <a:t>1. Déterminer à l’aide d’ordres de grandeur si </a:t>
                </a:r>
                <a:r>
                  <a:rPr lang="fr-FR" b="1" dirty="0">
                    <a:solidFill>
                      <a:srgbClr val="7030A0"/>
                    </a:solidFill>
                  </a:rPr>
                  <a:t>Slimane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a suffisamment d’argent.</a:t>
                </a:r>
              </a:p>
              <a:p>
                <a:r>
                  <a:rPr lang="fr-FR" dirty="0" smtClean="0"/>
                  <a:t>2. Écrire l’expression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dirty="0" smtClean="0"/>
                  <a:t> qui permet de calculer la somme d’argent que le vendeur rendra à </a:t>
                </a:r>
                <a:r>
                  <a:rPr lang="fr-FR" b="1" dirty="0">
                    <a:solidFill>
                      <a:srgbClr val="7030A0"/>
                    </a:solidFill>
                  </a:rPr>
                  <a:t>Slimane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.</a:t>
                </a:r>
                <a:endParaRPr lang="fr-FR" dirty="0"/>
              </a:p>
              <a:p>
                <a:r>
                  <a:rPr lang="fr-FR" dirty="0" smtClean="0"/>
                  <a:t>3. Calculer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00735"/>
                <a:ext cx="9162125" cy="3880773"/>
              </a:xfrm>
              <a:blipFill rotWithShape="0">
                <a:blip r:embed="rId2"/>
                <a:stretch>
                  <a:fillRect l="-133" t="-1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40" y="3501040"/>
            <a:ext cx="2175501" cy="21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49812" y="5508755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15,60 euros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46" y="3341121"/>
            <a:ext cx="1665243" cy="1736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089" y="3324793"/>
            <a:ext cx="1562100" cy="1752600"/>
          </a:xfrm>
          <a:prstGeom prst="rect">
            <a:avLst/>
          </a:prstGeom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5" y="3668827"/>
            <a:ext cx="1839927" cy="18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677987" y="5508755"/>
            <a:ext cx="269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19,90 euros l’unité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38 page 22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92" y="939114"/>
            <a:ext cx="7154159" cy="52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</a:t>
            </a:r>
            <a:r>
              <a:rPr lang="fr-FR" dirty="0"/>
              <a:t>Nombres décimaux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40 page 23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57" y="877865"/>
            <a:ext cx="7931337" cy="44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41 page 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95" y="945416"/>
            <a:ext cx="6672635" cy="50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Calculer avec des durées</a:t>
            </a:r>
            <a:endParaRPr lang="fr-FR" dirty="0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9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2009106" y="4227139"/>
            <a:ext cx="1210612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heures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30860" y="4230008"/>
            <a:ext cx="1204025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minutes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6027" y="4227139"/>
            <a:ext cx="139720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secondes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èche courbée vers le bas 6"/>
              <p:cNvSpPr/>
              <p:nvPr/>
            </p:nvSpPr>
            <p:spPr>
              <a:xfrm>
                <a:off x="2865699" y="3528811"/>
                <a:ext cx="1783574" cy="698328"/>
              </a:xfrm>
              <a:prstGeom prst="curved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Flèche courbée vers le ba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99" y="3528811"/>
                <a:ext cx="1783574" cy="698328"/>
              </a:xfrm>
              <a:prstGeom prst="curvedDown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courbée vers le bas 14"/>
              <p:cNvSpPr/>
              <p:nvPr/>
            </p:nvSpPr>
            <p:spPr>
              <a:xfrm>
                <a:off x="5164728" y="3528811"/>
                <a:ext cx="1783574" cy="698328"/>
              </a:xfrm>
              <a:prstGeom prst="curved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Flèche courbée vers le ba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28" y="3528811"/>
                <a:ext cx="1783574" cy="698328"/>
              </a:xfrm>
              <a:prstGeom prst="curvedDown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èche courbée vers le haut 12"/>
              <p:cNvSpPr/>
              <p:nvPr/>
            </p:nvSpPr>
            <p:spPr>
              <a:xfrm flipH="1">
                <a:off x="5016471" y="4596471"/>
                <a:ext cx="1931830" cy="772732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Flèche courbée vers le ha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16471" y="4596471"/>
                <a:ext cx="1931830" cy="772732"/>
              </a:xfrm>
              <a:prstGeom prst="curvedUpArrow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èche courbée vers le haut 16"/>
              <p:cNvSpPr/>
              <p:nvPr/>
            </p:nvSpPr>
            <p:spPr>
              <a:xfrm flipH="1">
                <a:off x="2756078" y="4603495"/>
                <a:ext cx="1815921" cy="772732"/>
              </a:xfrm>
              <a:prstGeom prst="curvedUp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Flèche courbée vers le ha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56078" y="4603495"/>
                <a:ext cx="1815921" cy="772732"/>
              </a:xfrm>
              <a:prstGeom prst="curvedUp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èche courbée vers le bas 15"/>
              <p:cNvSpPr/>
              <p:nvPr/>
            </p:nvSpPr>
            <p:spPr>
              <a:xfrm>
                <a:off x="2150772" y="2563403"/>
                <a:ext cx="5692462" cy="1662812"/>
              </a:xfrm>
              <a:prstGeom prst="curvedDown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𝟑𝟔𝟎𝟎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  <a:p>
                <a:pPr algn="ctr"/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Flèche courbée vers le ba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72" y="2563403"/>
                <a:ext cx="5692462" cy="1662812"/>
              </a:xfrm>
              <a:prstGeom prst="curvedDown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èche courbée vers le haut 17"/>
              <p:cNvSpPr/>
              <p:nvPr/>
            </p:nvSpPr>
            <p:spPr>
              <a:xfrm flipH="1">
                <a:off x="1809481" y="4606364"/>
                <a:ext cx="5866326" cy="1817352"/>
              </a:xfrm>
              <a:prstGeom prst="curvedUp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𝟑𝟔𝟎𝟎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Flèche courbée vers le ha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09481" y="4606364"/>
                <a:ext cx="5866326" cy="1817352"/>
              </a:xfrm>
              <a:prstGeom prst="curvedUpArrow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3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7" grpId="0" animBg="1"/>
      <p:bldP spid="15" grpId="0" animBg="1"/>
      <p:bldP spid="13" grpId="0" animBg="1"/>
      <p:bldP spid="17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Calculer avec des durées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7410597" cy="1320868"/>
          </a:xfrm>
        </p:spPr>
        <p:txBody>
          <a:bodyPr>
            <a:normAutofit/>
          </a:bodyPr>
          <a:lstStyle/>
          <a:p>
            <a:r>
              <a:rPr lang="fr-FR" sz="2000" i="0" dirty="0" smtClean="0">
                <a:latin typeface="+mj-lt"/>
              </a:rPr>
              <a:t>Exemples: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39874" y="3493043"/>
            <a:ext cx="1210612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heures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61628" y="3495912"/>
            <a:ext cx="1204025" cy="3734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minutes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76795" y="3493043"/>
            <a:ext cx="139720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secondes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èche courbée vers le bas 6"/>
              <p:cNvSpPr/>
              <p:nvPr/>
            </p:nvSpPr>
            <p:spPr>
              <a:xfrm>
                <a:off x="4296467" y="2794715"/>
                <a:ext cx="1783574" cy="698328"/>
              </a:xfrm>
              <a:prstGeom prst="curvedDownArrow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Flèche courbée vers le ba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467" y="2794715"/>
                <a:ext cx="1783574" cy="698328"/>
              </a:xfrm>
              <a:prstGeom prst="curvedDown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courbée vers le bas 14"/>
              <p:cNvSpPr/>
              <p:nvPr/>
            </p:nvSpPr>
            <p:spPr>
              <a:xfrm>
                <a:off x="6595496" y="2794715"/>
                <a:ext cx="1783574" cy="698328"/>
              </a:xfrm>
              <a:prstGeom prst="curved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Flèche courbée vers le ba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96" y="2794715"/>
                <a:ext cx="1783574" cy="698328"/>
              </a:xfrm>
              <a:prstGeom prst="curvedDown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èche courbée vers le haut 12"/>
              <p:cNvSpPr/>
              <p:nvPr/>
            </p:nvSpPr>
            <p:spPr>
              <a:xfrm flipH="1">
                <a:off x="6447239" y="3862375"/>
                <a:ext cx="1931830" cy="772732"/>
              </a:xfrm>
              <a:prstGeom prst="curvedUp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Flèche courbée vers le ha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47239" y="3862375"/>
                <a:ext cx="1931830" cy="772732"/>
              </a:xfrm>
              <a:prstGeom prst="curvedUp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èche courbée vers le haut 16"/>
              <p:cNvSpPr/>
              <p:nvPr/>
            </p:nvSpPr>
            <p:spPr>
              <a:xfrm flipH="1">
                <a:off x="4148211" y="3869399"/>
                <a:ext cx="1854557" cy="772732"/>
              </a:xfrm>
              <a:prstGeom prst="curvedUp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Flèche courbée vers le ha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48211" y="3869399"/>
                <a:ext cx="1854557" cy="772732"/>
              </a:xfrm>
              <a:prstGeom prst="curvedUpArrow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625020" y="1628897"/>
                <a:ext cx="91004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020" y="1628897"/>
                <a:ext cx="91004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569486" y="1597699"/>
                <a:ext cx="133504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6" y="1597699"/>
                <a:ext cx="133504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746547" y="5032964"/>
                <a:ext cx="4119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⁡=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𝟓𝟒𝟎𝟎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47" y="5032964"/>
                <a:ext cx="411910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727687" y="5500761"/>
                <a:ext cx="4695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⁡=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𝟐𝟏𝟔𝟎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87" y="5500761"/>
                <a:ext cx="469560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8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16354 0.2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07487 0.2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 (fiche)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851163"/>
                  </p:ext>
                </p:extLst>
              </p:nvPr>
            </p:nvGraphicFramePr>
            <p:xfrm>
              <a:off x="1146003" y="1440883"/>
              <a:ext cx="9260128" cy="4534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5032"/>
                    <a:gridCol w="2315032"/>
                    <a:gridCol w="2315032"/>
                    <a:gridCol w="2315032"/>
                  </a:tblGrid>
                  <a:tr h="56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heures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minutes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seconde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smtClean="0"/>
                            <a:t>h min sec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</m:oMath>
                            </m:oMathPara>
                          </a14:m>
                          <a:endParaRPr lang="fr-FR" b="1" dirty="0" smtClean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𝟓𝟒𝟎𝟎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𝟔𝟔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𝟒𝟓𝟓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 dirty="0" smtClean="0">
                                  <a:latin typeface="Cambria Math" panose="02040503050406030204" pitchFamily="18" charset="0"/>
                                </a:rPr>
                                <m:t>𝒎𝒊𝒏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r>
                            <a:rPr lang="fr-FR" dirty="0" smtClean="0"/>
                            <a:t> 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851163"/>
                  </p:ext>
                </p:extLst>
              </p:nvPr>
            </p:nvGraphicFramePr>
            <p:xfrm>
              <a:off x="1146003" y="1440883"/>
              <a:ext cx="9260128" cy="4534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5032"/>
                    <a:gridCol w="2315032"/>
                    <a:gridCol w="2315032"/>
                    <a:gridCol w="2315032"/>
                  </a:tblGrid>
                  <a:tr h="56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heures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minutes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seconde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smtClean="0"/>
                            <a:t>h min sec</a:t>
                          </a:r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63" t="-101075" r="-301316" b="-6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526" t="-201075" r="-1053" b="-503226"/>
                          </a:stretch>
                        </a:blipFill>
                      </a:tcPr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526" t="-297872" r="-101053" b="-3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000" t="-402151" r="-200525" b="-3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63" t="-502151" r="-301316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526" t="-602151" r="-101053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</a:tr>
                  <a:tr h="566864"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526" t="-702151" r="-1053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36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516645"/>
            <a:ext cx="8596668" cy="388077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Gray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à besoin de 8,4 h de sommeil par nuit.</a:t>
            </a:r>
          </a:p>
          <a:p>
            <a:r>
              <a:rPr lang="fr-FR" dirty="0" smtClean="0"/>
              <a:t>Pour arriver à l’heure à l’</a:t>
            </a:r>
            <a:r>
              <a:rPr lang="fr-FR" dirty="0" err="1" smtClean="0"/>
              <a:t>Éganaude</a:t>
            </a:r>
            <a:r>
              <a:rPr lang="fr-FR" dirty="0" smtClean="0"/>
              <a:t>, il doit se réveiller à 6h40.</a:t>
            </a:r>
            <a:br>
              <a:rPr lang="fr-FR" dirty="0" smtClean="0"/>
            </a:br>
            <a:r>
              <a:rPr lang="fr-FR" dirty="0" smtClean="0"/>
              <a:t>A quelle heure doit-il se coucher ?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36 page 22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648" y="1463183"/>
            <a:ext cx="5336684" cy="35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64 page 25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6" y="1269999"/>
            <a:ext cx="8687864" cy="36110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106577" y="808335"/>
            <a:ext cx="257577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Même problème avec:</a:t>
            </a:r>
          </a:p>
          <a:p>
            <a:r>
              <a:rPr lang="fr-FR" dirty="0" smtClean="0"/>
              <a:t>- 60 têtes</a:t>
            </a:r>
            <a:br>
              <a:rPr lang="fr-FR" dirty="0" smtClean="0"/>
            </a:br>
            <a:r>
              <a:rPr lang="fr-FR" dirty="0" smtClean="0"/>
              <a:t>- 140 pieds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9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59212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𝟏𝟒𝟑𝟓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59212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93" y="125980"/>
            <a:ext cx="2904085" cy="26961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56" y="2895600"/>
            <a:ext cx="1121163" cy="14407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793" y="2373823"/>
            <a:ext cx="1164977" cy="2062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04" y="3009900"/>
            <a:ext cx="1532549" cy="1430592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926">
            <a:off x="5942182" y="3196524"/>
            <a:ext cx="1783090" cy="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67194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4,90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925793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dirty="0" smtClean="0"/>
              <a:t>,09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21668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2,97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465429" y="4552558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1,16 </a:t>
            </a:r>
            <a:r>
              <a:rPr lang="fr-FR" sz="2400" dirty="0" smtClean="0"/>
              <a:t>‎€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267194" y="5505594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5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67368" y="5505594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21668" y="5486141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65429" y="5485882"/>
            <a:ext cx="108182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 </a:t>
            </a:r>
            <a:r>
              <a:rPr lang="fr-FR" sz="2400" dirty="0" smtClean="0">
                <a:solidFill>
                  <a:schemeClr val="accent2"/>
                </a:solidFill>
              </a:rPr>
              <a:t>‎€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Ordre de grandeur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47040">
            <a:off x="7934704" y="3805556"/>
            <a:ext cx="1818229" cy="903287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8297806" y="3982189"/>
            <a:ext cx="1820568" cy="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730259">
            <a:off x="8767705" y="4278868"/>
            <a:ext cx="1611646" cy="91503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91321">
            <a:off x="9054433" y="4412462"/>
            <a:ext cx="1967992" cy="1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égal à …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01737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01737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est égal à …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583483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583483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𝟒𝟏𝟗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de l’ordre de grandeur de…</a:t>
                </a:r>
                <a:endParaRPr lang="fr-FR" sz="2800" dirty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829095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1829095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Quel calcul est égal à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2800" dirty="0" smtClean="0"/>
                  <a:t> ?</a:t>
                </a:r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32842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32842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Ordre de grandeur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132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Pour obtenir un </a:t>
            </a:r>
            <a:r>
              <a:rPr lang="fr-FR" sz="2000" b="1" dirty="0" smtClean="0">
                <a:solidFill>
                  <a:schemeClr val="accent2"/>
                </a:solidFill>
              </a:rPr>
              <a:t>ordre de grandeur </a:t>
            </a:r>
            <a:r>
              <a:rPr lang="fr-FR" sz="2000" dirty="0" smtClean="0"/>
              <a:t>du résultat d’une opération,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on remplace les nombres</a:t>
            </a:r>
            <a:r>
              <a:rPr lang="fr-FR" sz="2000" dirty="0" smtClean="0"/>
              <a:t> qui interviennent dans cette opération par des nombres proches mais </a:t>
            </a:r>
            <a:r>
              <a:rPr lang="fr-FR" sz="2000" b="1" dirty="0" smtClean="0">
                <a:solidFill>
                  <a:srgbClr val="FF0000"/>
                </a:solidFill>
              </a:rPr>
              <a:t>plus simples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77334" y="2900812"/>
            <a:ext cx="3366632" cy="292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Exemples: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298341" y="3344671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41" y="3344671"/>
                <a:ext cx="249930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ouvrante 7"/>
          <p:cNvSpPr/>
          <p:nvPr/>
        </p:nvSpPr>
        <p:spPr>
          <a:xfrm rot="16200000">
            <a:off x="1680522" y="3354517"/>
            <a:ext cx="280086" cy="90616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3" name="Accolade ouvrante 12"/>
          <p:cNvSpPr/>
          <p:nvPr/>
        </p:nvSpPr>
        <p:spPr>
          <a:xfrm rot="16200000">
            <a:off x="2862651" y="3441013"/>
            <a:ext cx="280086" cy="73316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367485" y="3996452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85" y="3996452"/>
                <a:ext cx="848494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636111" y="3988214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111" y="3988214"/>
                <a:ext cx="848494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459891" y="3344671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𝟒𝟓𝟐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91" y="3344671"/>
                <a:ext cx="848494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5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502867" y="3297689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67" y="3297689"/>
                <a:ext cx="249930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ccolade ouvrante 17"/>
          <p:cNvSpPr/>
          <p:nvPr/>
        </p:nvSpPr>
        <p:spPr>
          <a:xfrm rot="16200000">
            <a:off x="5739270" y="3453313"/>
            <a:ext cx="280086" cy="61460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9" name="Accolade ouvrante 18"/>
          <p:cNvSpPr/>
          <p:nvPr/>
        </p:nvSpPr>
        <p:spPr>
          <a:xfrm rot="16200000">
            <a:off x="6649554" y="3449192"/>
            <a:ext cx="280086" cy="6228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572011" y="3949470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011" y="3949470"/>
                <a:ext cx="84849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478174" y="3945084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174" y="3945084"/>
                <a:ext cx="84849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127347" y="3322706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47" y="3322706"/>
                <a:ext cx="848494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367484" y="4852500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84" y="4852500"/>
                <a:ext cx="249930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colade ouvrante 23"/>
          <p:cNvSpPr/>
          <p:nvPr/>
        </p:nvSpPr>
        <p:spPr>
          <a:xfrm rot="16200000">
            <a:off x="1603887" y="5008124"/>
            <a:ext cx="280086" cy="61460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25" name="Accolade ouvrante 24"/>
          <p:cNvSpPr/>
          <p:nvPr/>
        </p:nvSpPr>
        <p:spPr>
          <a:xfrm rot="16200000">
            <a:off x="2456501" y="5028723"/>
            <a:ext cx="280086" cy="57340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436628" y="5504281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28" y="5504281"/>
                <a:ext cx="848494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235697" y="5499895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697" y="5499895"/>
                <a:ext cx="84849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975488" y="4877517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88" y="4877517"/>
                <a:ext cx="848494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488626" y="4894406"/>
                <a:ext cx="2499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𝟒𝟎𝟏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26" y="4894406"/>
                <a:ext cx="2499302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colade ouvrante 29"/>
          <p:cNvSpPr/>
          <p:nvPr/>
        </p:nvSpPr>
        <p:spPr>
          <a:xfrm rot="16200000">
            <a:off x="5870808" y="4904251"/>
            <a:ext cx="280086" cy="906164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31" name="Accolade ouvrante 30"/>
          <p:cNvSpPr/>
          <p:nvPr/>
        </p:nvSpPr>
        <p:spPr>
          <a:xfrm rot="16200000">
            <a:off x="6980045" y="4988309"/>
            <a:ext cx="280086" cy="76917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5491866" y="5546187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866" y="5546187"/>
                <a:ext cx="848494" cy="400110"/>
              </a:xfrm>
              <a:prstGeom prst="rect">
                <a:avLst/>
              </a:prstGeom>
              <a:blipFill rotWithShape="0">
                <a:blip r:embed="rId16"/>
                <a:stretch>
                  <a:fillRect r="-5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768454" y="5541801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54" y="5541801"/>
                <a:ext cx="848494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7494544" y="4877517"/>
                <a:ext cx="8484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𝟑𝟖𝟎</m:t>
                      </m:r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44" y="4877517"/>
                <a:ext cx="848494" cy="400110"/>
              </a:xfrm>
              <a:prstGeom prst="rect">
                <a:avLst/>
              </a:prstGeom>
              <a:blipFill rotWithShape="0">
                <a:blip r:embed="rId18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7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5" grpId="0"/>
      <p:bldP spid="8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19 page 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96" y="686904"/>
            <a:ext cx="8941723" cy="56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21 page 21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61" y="673652"/>
            <a:ext cx="8955861" cy="47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Calculer une expression numérique</a:t>
            </a:r>
            <a:endParaRPr lang="fr-FR" dirty="0"/>
          </a:p>
        </p:txBody>
      </p:sp>
      <p:pic>
        <p:nvPicPr>
          <p:cNvPr id="15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3045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93045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718</Words>
  <Application>Microsoft Office PowerPoint</Application>
  <PresentationFormat>Grand écran</PresentationFormat>
  <Paragraphs>257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Trebuchet MS</vt:lpstr>
      <vt:lpstr>Wingdings 3</vt:lpstr>
      <vt:lpstr>Facette</vt:lpstr>
      <vt:lpstr>Cinquième Chapitre 3:  Nombres décimaux</vt:lpstr>
      <vt:lpstr>Chapitre 3: Nombres décimaux</vt:lpstr>
      <vt:lpstr>I. Ordre de grandeur</vt:lpstr>
      <vt:lpstr>I. Ordre de grandeur</vt:lpstr>
      <vt:lpstr>Exercice 19 page 21</vt:lpstr>
      <vt:lpstr>Exercice 21 page 21</vt:lpstr>
      <vt:lpstr>II. Calculer une expression numérique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II. Calculer une expression numérique</vt:lpstr>
      <vt:lpstr>II. Calculer une expression numérique</vt:lpstr>
      <vt:lpstr>Exercice 1 (fiche)</vt:lpstr>
      <vt:lpstr>Exercice 2 (fiche)</vt:lpstr>
      <vt:lpstr>Exercice 38 page 22</vt:lpstr>
      <vt:lpstr>Exercice 40 page 23</vt:lpstr>
      <vt:lpstr>Exercice 41 page 23</vt:lpstr>
      <vt:lpstr>III. Calculer avec des durées</vt:lpstr>
      <vt:lpstr>III. Calculer avec des durées</vt:lpstr>
      <vt:lpstr>Exercice 3 (fiche)</vt:lpstr>
      <vt:lpstr>Exercice 4</vt:lpstr>
      <vt:lpstr>Exercice 36 page 22</vt:lpstr>
      <vt:lpstr>Exercice 64 page 25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126</cp:revision>
  <dcterms:created xsi:type="dcterms:W3CDTF">2016-06-28T13:11:46Z</dcterms:created>
  <dcterms:modified xsi:type="dcterms:W3CDTF">2018-11-14T20:06:29Z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64da8284-3aa4-4df5-b158-78f353d9b52e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