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4" r:id="rId4"/>
    <p:sldId id="287" r:id="rId5"/>
    <p:sldId id="285" r:id="rId6"/>
    <p:sldId id="286" r:id="rId7"/>
    <p:sldId id="288" r:id="rId8"/>
    <p:sldId id="308" r:id="rId9"/>
    <p:sldId id="289" r:id="rId10"/>
    <p:sldId id="258" r:id="rId11"/>
    <p:sldId id="276" r:id="rId12"/>
    <p:sldId id="277" r:id="rId13"/>
    <p:sldId id="278" r:id="rId14"/>
    <p:sldId id="279" r:id="rId15"/>
    <p:sldId id="281" r:id="rId16"/>
    <p:sldId id="293" r:id="rId17"/>
    <p:sldId id="294" r:id="rId18"/>
    <p:sldId id="295" r:id="rId19"/>
    <p:sldId id="298" r:id="rId20"/>
    <p:sldId id="303" r:id="rId21"/>
    <p:sldId id="304" r:id="rId22"/>
    <p:sldId id="283" r:id="rId23"/>
    <p:sldId id="262" r:id="rId24"/>
    <p:sldId id="280" r:id="rId25"/>
    <p:sldId id="296" r:id="rId26"/>
    <p:sldId id="297" r:id="rId27"/>
    <p:sldId id="263" r:id="rId28"/>
    <p:sldId id="292" r:id="rId29"/>
    <p:sldId id="290" r:id="rId30"/>
    <p:sldId id="305" r:id="rId31"/>
    <p:sldId id="307" r:id="rId32"/>
    <p:sldId id="306" r:id="rId33"/>
    <p:sldId id="267" r:id="rId34"/>
    <p:sldId id="268" r:id="rId35"/>
    <p:sldId id="299" r:id="rId36"/>
    <p:sldId id="300" r:id="rId37"/>
    <p:sldId id="301" r:id="rId38"/>
    <p:sldId id="302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2: </a:t>
            </a:r>
            <a:br>
              <a:rPr lang="fr-FR" sz="3600" dirty="0" smtClean="0"/>
            </a:br>
            <a:r>
              <a:rPr lang="fr-FR" sz="3600" dirty="0" smtClean="0"/>
              <a:t>Solides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parallélépipède rectangle </a:t>
            </a:r>
            <a:r>
              <a:rPr lang="fr-FR" sz="2000" dirty="0" smtClean="0"/>
              <a:t>est un solide dont les six faces sont des </a:t>
            </a:r>
            <a:r>
              <a:rPr lang="fr-FR" sz="2000" b="1" dirty="0" smtClean="0">
                <a:solidFill>
                  <a:srgbClr val="0070C0"/>
                </a:solidFill>
              </a:rPr>
              <a:t>rectangles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be 11"/>
          <p:cNvSpPr/>
          <p:nvPr/>
        </p:nvSpPr>
        <p:spPr>
          <a:xfrm>
            <a:off x="3052292" y="3438660"/>
            <a:ext cx="4636396" cy="1545464"/>
          </a:xfrm>
          <a:prstGeom prst="cube">
            <a:avLst>
              <a:gd name="adj" fmla="val 43333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Dessiner le patron d’un parallélépipède rectangle, puis découper aux ciseaux…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0208" y="4005328"/>
            <a:ext cx="2215166" cy="90152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Avant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280208" y="2679700"/>
            <a:ext cx="2215166" cy="132562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Dessus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495374" y="4005328"/>
            <a:ext cx="3500624" cy="9015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 </a:t>
            </a:r>
            <a:r>
              <a:rPr lang="en-US" dirty="0" err="1" smtClean="0"/>
              <a:t>droite</a:t>
            </a:r>
            <a:endParaRPr lang="fr-FR" dirty="0"/>
          </a:p>
        </p:txBody>
      </p:sp>
      <p:sp>
        <p:nvSpPr>
          <p:cNvPr id="5" name="Arc 4"/>
          <p:cNvSpPr/>
          <p:nvPr/>
        </p:nvSpPr>
        <p:spPr>
          <a:xfrm>
            <a:off x="5067761" y="2679700"/>
            <a:ext cx="2855225" cy="2855225"/>
          </a:xfrm>
          <a:prstGeom prst="arc">
            <a:avLst>
              <a:gd name="adj1" fmla="val 15502897"/>
              <a:gd name="adj2" fmla="val 1340590"/>
            </a:avLst>
          </a:prstGeom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672" flipH="1">
            <a:off x="6419111" y="1873253"/>
            <a:ext cx="2990577" cy="29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90478" y="4006030"/>
            <a:ext cx="1432508" cy="9015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</a:t>
            </a:r>
          </a:p>
          <a:p>
            <a:pPr algn="ctr"/>
            <a:r>
              <a:rPr lang="fr-FR" dirty="0" smtClean="0"/>
              <a:t>droite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275312" y="4906749"/>
            <a:ext cx="2215166" cy="132562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Dessous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846257" y="4008841"/>
            <a:ext cx="1432508" cy="9015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gauche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21277" y="4012354"/>
            <a:ext cx="2215166" cy="90152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Arrière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8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3" grpId="0" animBg="1"/>
      <p:bldP spid="14" grpId="0" animBg="1"/>
      <p:bldP spid="14" grpId="1" animBg="1"/>
      <p:bldP spid="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0208" y="4005328"/>
            <a:ext cx="2215166" cy="90152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Avant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280208" y="2679700"/>
            <a:ext cx="2215166" cy="132562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Dessus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90478" y="4006030"/>
            <a:ext cx="1432508" cy="9015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</a:t>
            </a:r>
          </a:p>
          <a:p>
            <a:pPr algn="ctr"/>
            <a:r>
              <a:rPr lang="fr-FR" dirty="0" smtClean="0"/>
              <a:t>droite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275312" y="4906749"/>
            <a:ext cx="2215166" cy="132562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Dessous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846257" y="4008841"/>
            <a:ext cx="1432508" cy="9015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gauche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21277" y="4012354"/>
            <a:ext cx="2215166" cy="90152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Face Arrière</a:t>
            </a:r>
            <a:endParaRPr lang="fr-FR" dirty="0"/>
          </a:p>
        </p:txBody>
      </p:sp>
      <p:sp>
        <p:nvSpPr>
          <p:cNvPr id="7" name="Trapèze 6"/>
          <p:cNvSpPr/>
          <p:nvPr/>
        </p:nvSpPr>
        <p:spPr>
          <a:xfrm>
            <a:off x="621277" y="3675127"/>
            <a:ext cx="2215166" cy="330200"/>
          </a:xfrm>
          <a:prstGeom prst="trapezoid">
            <a:avLst>
              <a:gd name="adj" fmla="val 826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apèze 14"/>
          <p:cNvSpPr/>
          <p:nvPr/>
        </p:nvSpPr>
        <p:spPr>
          <a:xfrm rot="10800000">
            <a:off x="621277" y="4932401"/>
            <a:ext cx="2215166" cy="330200"/>
          </a:xfrm>
          <a:prstGeom prst="trapezoid">
            <a:avLst>
              <a:gd name="adj" fmla="val 826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apèze 19"/>
          <p:cNvSpPr/>
          <p:nvPr/>
        </p:nvSpPr>
        <p:spPr>
          <a:xfrm rot="16200000">
            <a:off x="9088" y="4294451"/>
            <a:ext cx="894395" cy="330200"/>
          </a:xfrm>
          <a:prstGeom prst="trapezoid">
            <a:avLst>
              <a:gd name="adj" fmla="val 826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apèze 20"/>
          <p:cNvSpPr/>
          <p:nvPr/>
        </p:nvSpPr>
        <p:spPr>
          <a:xfrm>
            <a:off x="6490478" y="3658038"/>
            <a:ext cx="1432508" cy="330200"/>
          </a:xfrm>
          <a:prstGeom prst="trapezoid">
            <a:avLst>
              <a:gd name="adj" fmla="val 826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apèze 21"/>
          <p:cNvSpPr/>
          <p:nvPr/>
        </p:nvSpPr>
        <p:spPr>
          <a:xfrm rot="10800000">
            <a:off x="6496838" y="4903235"/>
            <a:ext cx="1432508" cy="330200"/>
          </a:xfrm>
          <a:prstGeom prst="trapezoid">
            <a:avLst>
              <a:gd name="adj" fmla="val 826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785" y="2781001"/>
            <a:ext cx="2587760" cy="13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Parallélépipède rectangle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cavalière: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690188" y="4518829"/>
            <a:ext cx="2803556" cy="16786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Straight Connector 5"/>
          <p:cNvCxnSpPr/>
          <p:nvPr/>
        </p:nvCxnSpPr>
        <p:spPr>
          <a:xfrm flipV="1">
            <a:off x="6493744" y="417763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/>
          <p:cNvCxnSpPr/>
          <p:nvPr/>
        </p:nvCxnSpPr>
        <p:spPr>
          <a:xfrm flipV="1">
            <a:off x="6493744" y="2494258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/>
          <p:nvPr/>
        </p:nvCxnSpPr>
        <p:spPr>
          <a:xfrm flipV="1">
            <a:off x="3690188" y="2494258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"/>
          <p:cNvCxnSpPr/>
          <p:nvPr/>
        </p:nvCxnSpPr>
        <p:spPr>
          <a:xfrm flipV="1">
            <a:off x="3690188" y="417763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/>
          <p:nvPr/>
        </p:nvCxnSpPr>
        <p:spPr>
          <a:xfrm flipV="1">
            <a:off x="8008645" y="2494258"/>
            <a:ext cx="0" cy="1683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/>
          <p:nvPr/>
        </p:nvCxnSpPr>
        <p:spPr>
          <a:xfrm flipV="1">
            <a:off x="5205089" y="2494258"/>
            <a:ext cx="0" cy="168337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/>
          <p:cNvCxnSpPr/>
          <p:nvPr/>
        </p:nvCxnSpPr>
        <p:spPr>
          <a:xfrm>
            <a:off x="5205089" y="4177635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/>
          <p:cNvCxnSpPr/>
          <p:nvPr/>
        </p:nvCxnSpPr>
        <p:spPr>
          <a:xfrm>
            <a:off x="5205089" y="2494258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/>
          <p:cNvSpPr txBox="1"/>
          <p:nvPr/>
        </p:nvSpPr>
        <p:spPr>
          <a:xfrm>
            <a:off x="3461807" y="621014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2" name="TextBox 18"/>
          <p:cNvSpPr txBox="1"/>
          <p:nvPr/>
        </p:nvSpPr>
        <p:spPr>
          <a:xfrm>
            <a:off x="6346107" y="6202206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3" name="TextBox 19"/>
          <p:cNvSpPr txBox="1"/>
          <p:nvPr/>
        </p:nvSpPr>
        <p:spPr>
          <a:xfrm>
            <a:off x="8140438" y="4068606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4" name="TextBox 20"/>
          <p:cNvSpPr txBox="1"/>
          <p:nvPr/>
        </p:nvSpPr>
        <p:spPr>
          <a:xfrm>
            <a:off x="5168365" y="4163567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5" name="TextBox 21"/>
          <p:cNvSpPr txBox="1"/>
          <p:nvPr/>
        </p:nvSpPr>
        <p:spPr>
          <a:xfrm>
            <a:off x="3363679" y="4253272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6" name="TextBox 22"/>
          <p:cNvSpPr txBox="1"/>
          <p:nvPr/>
        </p:nvSpPr>
        <p:spPr>
          <a:xfrm>
            <a:off x="6556212" y="439263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27" name="TextBox 23"/>
          <p:cNvSpPr txBox="1"/>
          <p:nvPr/>
        </p:nvSpPr>
        <p:spPr>
          <a:xfrm>
            <a:off x="8008645" y="215683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28" name="TextBox 24"/>
          <p:cNvSpPr txBox="1"/>
          <p:nvPr/>
        </p:nvSpPr>
        <p:spPr>
          <a:xfrm>
            <a:off x="5165638" y="2145028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9" name="TextBox 26"/>
          <p:cNvSpPr txBox="1"/>
          <p:nvPr/>
        </p:nvSpPr>
        <p:spPr>
          <a:xfrm>
            <a:off x="4422099" y="5209743"/>
            <a:ext cx="16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Face avant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193492" y="5897253"/>
            <a:ext cx="300252" cy="3002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Parallelogram 10"/>
          <p:cNvSpPr/>
          <p:nvPr/>
        </p:nvSpPr>
        <p:spPr>
          <a:xfrm rot="16200000" flipH="1">
            <a:off x="6318177" y="5828654"/>
            <a:ext cx="544417" cy="193286"/>
          </a:xfrm>
          <a:prstGeom prst="parallelogram">
            <a:avLst>
              <a:gd name="adj" fmla="val 13356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</a:p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prisme droit </a:t>
            </a:r>
            <a:r>
              <a:rPr lang="fr-FR" sz="2000" dirty="0" smtClean="0"/>
              <a:t>est un solide qui possède:</a:t>
            </a:r>
          </a:p>
          <a:p>
            <a:pPr lvl="1"/>
            <a:r>
              <a:rPr lang="fr-FR" sz="1800" dirty="0" smtClean="0"/>
              <a:t>Deux polygones superposables pour </a:t>
            </a:r>
            <a:r>
              <a:rPr lang="fr-FR" sz="1800" b="1" dirty="0" smtClean="0">
                <a:solidFill>
                  <a:srgbClr val="0070C0"/>
                </a:solidFill>
              </a:rPr>
              <a:t>bases</a:t>
            </a:r>
            <a:r>
              <a:rPr lang="fr-FR" sz="1800" dirty="0" smtClean="0"/>
              <a:t>,</a:t>
            </a:r>
          </a:p>
          <a:p>
            <a:pPr lvl="1"/>
            <a:r>
              <a:rPr lang="fr-FR" sz="1800" dirty="0" smtClean="0"/>
              <a:t>Des rectangles pour </a:t>
            </a:r>
            <a:r>
              <a:rPr lang="fr-FR" sz="1800" b="1" dirty="0" smtClean="0">
                <a:solidFill>
                  <a:srgbClr val="00B050"/>
                </a:solidFill>
              </a:rPr>
              <a:t>faces latérales</a:t>
            </a:r>
            <a:r>
              <a:rPr lang="fr-FR" sz="1800" dirty="0" smtClean="0"/>
              <a:t>.</a:t>
            </a:r>
            <a:endParaRPr lang="fr-FR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Connecteur droit 27"/>
          <p:cNvCxnSpPr/>
          <p:nvPr/>
        </p:nvCxnSpPr>
        <p:spPr>
          <a:xfrm>
            <a:off x="5977729" y="3396809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9025729" y="4941001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5977729" y="3396809"/>
            <a:ext cx="3048000" cy="1544192"/>
            <a:chOff x="6625753" y="2849540"/>
            <a:chExt cx="3048000" cy="1544192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/>
          <p:nvPr/>
        </p:nvCxnSpPr>
        <p:spPr>
          <a:xfrm>
            <a:off x="7182451" y="6286091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77729" y="4741899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012236" y="4755711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977729" y="4739518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793182" y="3392047"/>
            <a:ext cx="0" cy="1345090"/>
          </a:xfrm>
          <a:prstGeom prst="line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408066" y="3802982"/>
            <a:ext cx="132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hauteur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7182451" y="4941001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>
            <a:off x="5747693" y="1930400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Prisme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3"/>
            <a:ext cx="8074780" cy="186934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Perspective cavalière: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3933408" y="1930400"/>
            <a:ext cx="3077028" cy="1593102"/>
            <a:chOff x="3933408" y="1930400"/>
            <a:chExt cx="3077028" cy="1593102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3933408" y="3095329"/>
              <a:ext cx="551542" cy="42817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484950" y="3523501"/>
              <a:ext cx="150948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994436" y="2609101"/>
              <a:ext cx="1016000" cy="9144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47693" y="1930400"/>
              <a:ext cx="1262743" cy="67870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933408" y="1930400"/>
              <a:ext cx="1814285" cy="11359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>
            <a:off x="3933408" y="4962306"/>
            <a:ext cx="551542" cy="4281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84950" y="5390478"/>
            <a:ext cx="15094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994436" y="4476078"/>
            <a:ext cx="1016000" cy="9144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47693" y="3797377"/>
            <a:ext cx="1262743" cy="67870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33408" y="3797377"/>
            <a:ext cx="1814285" cy="11359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484950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994436" y="3523501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010436" y="2629294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918930" y="3095329"/>
            <a:ext cx="0" cy="18467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50" y="148281"/>
            <a:ext cx="8596668" cy="1320800"/>
          </a:xfrm>
        </p:spPr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58350" y="1483150"/>
            <a:ext cx="8596668" cy="3880773"/>
          </a:xfrm>
        </p:spPr>
        <p:txBody>
          <a:bodyPr/>
          <a:lstStyle/>
          <a:p>
            <a:r>
              <a:rPr lang="fr-FR" dirty="0" smtClean="0"/>
              <a:t>Sur le prisme droit ci-contre, quelles sont les bases 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Citer deux faces parallèles.</a:t>
            </a:r>
          </a:p>
          <a:p>
            <a:endParaRPr lang="fr-FR" dirty="0" smtClean="0"/>
          </a:p>
          <a:p>
            <a:r>
              <a:rPr lang="fr-FR" dirty="0" smtClean="0"/>
              <a:t>Citer deux arêtes perpendiculaires. </a:t>
            </a:r>
          </a:p>
          <a:p>
            <a:endParaRPr lang="fr-FR" dirty="0" smtClean="0"/>
          </a:p>
          <a:p>
            <a:r>
              <a:rPr lang="fr-FR" dirty="0" smtClean="0"/>
              <a:t>Représenter en vraie grandeur la face ABCD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38" y="1943786"/>
            <a:ext cx="4280402" cy="24870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08066" y="162350"/>
            <a:ext cx="306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92D050"/>
                </a:solidFill>
              </a:rPr>
              <a:t>1 page 381</a:t>
            </a:r>
            <a:endParaRPr lang="fr-FR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01" y="156519"/>
            <a:ext cx="8596668" cy="1320800"/>
          </a:xfrm>
        </p:spPr>
        <p:txBody>
          <a:bodyPr/>
          <a:lstStyle/>
          <a:p>
            <a:r>
              <a:rPr lang="fr-FR" dirty="0" smtClean="0"/>
              <a:t>Exercice 2 page 381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95" y="1171441"/>
            <a:ext cx="7149671" cy="43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398" y="140043"/>
            <a:ext cx="8596668" cy="1320800"/>
          </a:xfrm>
        </p:spPr>
        <p:txBody>
          <a:bodyPr/>
          <a:lstStyle/>
          <a:p>
            <a:r>
              <a:rPr lang="fr-FR" dirty="0" smtClean="0"/>
              <a:t>Exercice 4 page 381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11" y="1270000"/>
            <a:ext cx="6727991" cy="47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19 à 22 page 383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62" y="2754863"/>
            <a:ext cx="1917786" cy="1881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11" y="1606634"/>
            <a:ext cx="2039938" cy="2088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154" y="4827240"/>
            <a:ext cx="2540761" cy="1612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268" y="4717303"/>
            <a:ext cx="2833926" cy="17223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7334" y="1844505"/>
            <a:ext cx="678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 Nommer une arête </a:t>
            </a:r>
            <a:r>
              <a:rPr lang="fr-FR" b="1" dirty="0" smtClean="0">
                <a:solidFill>
                  <a:srgbClr val="0070C0"/>
                </a:solidFill>
              </a:rPr>
              <a:t>perpendiculaire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à l’arête rouge.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7334" y="2188941"/>
            <a:ext cx="678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 Nommer une arête </a:t>
            </a:r>
            <a:r>
              <a:rPr lang="fr-FR" b="1" dirty="0" smtClean="0">
                <a:solidFill>
                  <a:schemeClr val="accent2"/>
                </a:solidFill>
              </a:rPr>
              <a:t>parallèle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à l’arête rouge.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7334" y="2533377"/>
            <a:ext cx="678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4. Nommer une face </a:t>
            </a:r>
            <a:r>
              <a:rPr lang="fr-FR" b="1" dirty="0" smtClean="0">
                <a:solidFill>
                  <a:srgbClr val="FF0000"/>
                </a:solidFill>
              </a:rPr>
              <a:t>parallèle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à la face jaune.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976709" y="2966700"/>
            <a:ext cx="104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225535" y="5111197"/>
            <a:ext cx="7620" cy="5755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133938" y="2365004"/>
            <a:ext cx="0" cy="10604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312150" y="5010150"/>
            <a:ext cx="189991" cy="34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77334" y="1526218"/>
            <a:ext cx="678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Nommer le solide.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77334" y="1225235"/>
            <a:ext cx="678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chacun des 4 solides: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9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2: Solides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fr-FR" dirty="0"/>
              <a:t>6</a:t>
            </a:r>
            <a:r>
              <a:rPr lang="fr-FR" dirty="0" smtClean="0"/>
              <a:t> page 383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84" y="1604090"/>
            <a:ext cx="7456237" cy="35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15 page 383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1" y="1665287"/>
            <a:ext cx="5902795" cy="30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54"/>
          <p:cNvCxnSpPr/>
          <p:nvPr/>
        </p:nvCxnSpPr>
        <p:spPr>
          <a:xfrm flipH="1">
            <a:off x="8564879" y="4991100"/>
            <a:ext cx="436351" cy="601491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8985242" y="4989420"/>
            <a:ext cx="646944" cy="292751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50479" y="4376201"/>
            <a:ext cx="2120027" cy="3019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17" idx="4"/>
          </p:cNvCxnSpPr>
          <p:nvPr/>
        </p:nvCxnSpPr>
        <p:spPr>
          <a:xfrm flipH="1">
            <a:off x="8985241" y="2932000"/>
            <a:ext cx="38603" cy="20591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Pyramide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205644" y="1556608"/>
                <a:ext cx="7444833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:r>
                  <a:rPr lang="fr-FR" dirty="0" smtClean="0"/>
                  <a:t>Une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pyramide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est un solide délimité par:</a:t>
                </a:r>
              </a:p>
              <a:p>
                <a:pPr lvl="1"/>
                <a:r>
                  <a:rPr lang="fr-FR" sz="1800" dirty="0" smtClean="0"/>
                  <a:t>un polygone, appelé la 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base</a:t>
                </a:r>
                <a:r>
                  <a:rPr lang="fr-FR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1800" dirty="0" smtClean="0"/>
                  <a:t>de la pyramide.</a:t>
                </a:r>
              </a:p>
              <a:p>
                <a:pPr lvl="1"/>
                <a:r>
                  <a:rPr lang="fr-FR" sz="1800" dirty="0" smtClean="0"/>
                  <a:t>des faces triangulaires ayant un </a:t>
                </a:r>
                <a:r>
                  <a:rPr lang="fr-FR" sz="1800" b="1" dirty="0" smtClean="0">
                    <a:solidFill>
                      <a:srgbClr val="FFC000"/>
                    </a:solidFill>
                  </a:rPr>
                  <a:t>sommet en commun</a:t>
                </a:r>
                <a:r>
                  <a:rPr lang="fr-FR" sz="1800" dirty="0" smtClean="0"/>
                  <a:t>,</a:t>
                </a:r>
                <a:br>
                  <a:rPr lang="fr-FR" sz="1800" dirty="0" smtClean="0"/>
                </a:br>
                <a:r>
                  <a:rPr lang="fr-FR" sz="1800" dirty="0" smtClean="0"/>
                  <a:t>appelées les</a:t>
                </a:r>
                <a:r>
                  <a:rPr lang="fr-FR" sz="1800" b="1" dirty="0" smtClean="0">
                    <a:solidFill>
                      <a:srgbClr val="00B050"/>
                    </a:solidFill>
                  </a:rPr>
                  <a:t> faces latérales</a:t>
                </a:r>
              </a:p>
              <a:p>
                <a:pPr lvl="1"/>
                <a:r>
                  <a:rPr lang="fr-FR" sz="1800" dirty="0" smtClean="0"/>
                  <a:t>La </a:t>
                </a:r>
                <a:r>
                  <a:rPr lang="fr-FR" sz="1800" b="1" dirty="0" smtClean="0">
                    <a:solidFill>
                      <a:srgbClr val="7030A0"/>
                    </a:solidFill>
                  </a:rPr>
                  <a:t>hauteur</a:t>
                </a:r>
                <a:r>
                  <a:rPr lang="fr-FR" sz="1800" dirty="0" smtClean="0"/>
                  <a:t> d’une pyramide de </a:t>
                </a:r>
                <a:r>
                  <a:rPr lang="fr-FR" sz="1800" b="1" dirty="0" smtClean="0">
                    <a:solidFill>
                      <a:srgbClr val="FFC000"/>
                    </a:solidFill>
                  </a:rPr>
                  <a:t>sommet S</a:t>
                </a:r>
                <a:r>
                  <a:rPr lang="fr-FR" sz="1800" dirty="0" smtClean="0"/>
                  <a:t> est le segment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𝑺𝑯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1800" dirty="0" smtClean="0"/>
                  <a:t>,</a:t>
                </a:r>
                <a:br>
                  <a:rPr lang="fr-FR" sz="1800" dirty="0" smtClean="0"/>
                </a:br>
                <a:r>
                  <a:rPr lang="fr-FR" sz="1800" dirty="0" smtClean="0"/>
                  <a:t>perpendiculaire au plan contenant la base de la pyramide,</a:t>
                </a:r>
                <a:br>
                  <a:rPr lang="fr-FR" sz="1800" dirty="0" smtClean="0"/>
                </a:b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1800" dirty="0" smtClean="0"/>
                  <a:t> étant un point de ce plan.</a:t>
                </a:r>
                <a:endParaRPr lang="fr-FR" sz="1800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644" y="1556608"/>
                <a:ext cx="7444833" cy="3880773"/>
              </a:xfrm>
              <a:blipFill rotWithShape="0">
                <a:blip r:embed="rId2"/>
                <a:stretch>
                  <a:fillRect l="-410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necteur droit 4"/>
          <p:cNvCxnSpPr/>
          <p:nvPr/>
        </p:nvCxnSpPr>
        <p:spPr>
          <a:xfrm>
            <a:off x="7650479" y="4678191"/>
            <a:ext cx="91440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614159" y="4376201"/>
            <a:ext cx="183643" cy="9059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8564879" y="5282171"/>
            <a:ext cx="1049280" cy="3104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969252" y="2822817"/>
            <a:ext cx="109183" cy="1091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endCxn id="17" idx="3"/>
          </p:cNvCxnSpPr>
          <p:nvPr/>
        </p:nvCxnSpPr>
        <p:spPr>
          <a:xfrm flipV="1">
            <a:off x="7650479" y="2916011"/>
            <a:ext cx="1334762" cy="1762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17" idx="5"/>
          </p:cNvCxnSpPr>
          <p:nvPr/>
        </p:nvCxnSpPr>
        <p:spPr>
          <a:xfrm flipH="1" flipV="1">
            <a:off x="9062446" y="2916011"/>
            <a:ext cx="735356" cy="1460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9062446" y="2460803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446" y="2460803"/>
                <a:ext cx="30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000" r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8857844" y="4999767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44" y="4999767"/>
                <a:ext cx="304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000" r="-4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7689081" y="4361273"/>
            <a:ext cx="2120027" cy="301989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7" idx="4"/>
          </p:cNvCxnSpPr>
          <p:nvPr/>
        </p:nvCxnSpPr>
        <p:spPr>
          <a:xfrm flipV="1">
            <a:off x="8564879" y="2932000"/>
            <a:ext cx="458965" cy="2660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17" idx="5"/>
          </p:cNvCxnSpPr>
          <p:nvPr/>
        </p:nvCxnSpPr>
        <p:spPr>
          <a:xfrm flipH="1" flipV="1">
            <a:off x="9062446" y="2916011"/>
            <a:ext cx="551713" cy="2366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7" grpId="0" animBg="1"/>
      <p:bldP spid="42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11 page 382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1883"/>
            <a:ext cx="5041900" cy="628026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77334" y="20558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677334" y="27289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677334" y="34020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677334" y="40751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677334" y="47482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677334" y="5421314"/>
            <a:ext cx="4445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601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Pyramide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05645" y="1556608"/>
            <a:ext cx="7779256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Définition:</a:t>
            </a:r>
          </a:p>
          <a:p>
            <a:r>
              <a:rPr lang="fr-FR" dirty="0" smtClean="0"/>
              <a:t>Une </a:t>
            </a:r>
            <a:r>
              <a:rPr lang="fr-FR" b="1" dirty="0" smtClean="0">
                <a:solidFill>
                  <a:srgbClr val="00B050"/>
                </a:solidFill>
              </a:rPr>
              <a:t>pyramide est régulière </a:t>
            </a:r>
            <a:r>
              <a:rPr lang="fr-FR" dirty="0" smtClean="0"/>
              <a:t>lorsque:</a:t>
            </a:r>
          </a:p>
          <a:p>
            <a:pPr lvl="1"/>
            <a:r>
              <a:rPr lang="fr-FR" sz="1800" dirty="0" smtClean="0"/>
              <a:t>Sa base est un </a:t>
            </a:r>
            <a:r>
              <a:rPr lang="fr-FR" sz="1800" b="1" dirty="0" smtClean="0">
                <a:solidFill>
                  <a:srgbClr val="0070C0"/>
                </a:solidFill>
              </a:rPr>
              <a:t>polygone régulier</a:t>
            </a:r>
            <a:r>
              <a:rPr lang="fr-FR" sz="1800" dirty="0" smtClean="0"/>
              <a:t>,	</a:t>
            </a:r>
          </a:p>
          <a:p>
            <a:pPr lvl="1"/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 faces latérales sont des </a:t>
            </a:r>
            <a:r>
              <a:rPr lang="fr-FR" sz="1800" b="1" dirty="0" smtClean="0">
                <a:solidFill>
                  <a:srgbClr val="0070C0"/>
                </a:solidFill>
              </a:rPr>
              <a:t>triangles isocèles superposables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68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Pyramide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05645" y="1556608"/>
            <a:ext cx="6987634" cy="388077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39815" y="4075809"/>
            <a:ext cx="1244600" cy="124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4</a:t>
            </a:r>
            <a:endParaRPr lang="fr-FR" sz="2400" b="1" dirty="0"/>
          </a:p>
        </p:txBody>
      </p:sp>
      <p:sp>
        <p:nvSpPr>
          <p:cNvPr id="6" name="Pentagone régulier 5"/>
          <p:cNvSpPr/>
          <p:nvPr/>
        </p:nvSpPr>
        <p:spPr>
          <a:xfrm>
            <a:off x="2533844" y="2877408"/>
            <a:ext cx="1569482" cy="1494745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5</a:t>
            </a:r>
            <a:endParaRPr lang="fr-FR" sz="2400" b="1" dirty="0"/>
          </a:p>
        </p:txBody>
      </p:sp>
      <p:sp>
        <p:nvSpPr>
          <p:cNvPr id="7" name="Triangle isocèle 6"/>
          <p:cNvSpPr/>
          <p:nvPr/>
        </p:nvSpPr>
        <p:spPr>
          <a:xfrm>
            <a:off x="137548" y="5248981"/>
            <a:ext cx="1531920" cy="132062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8" name="Hexagone 7"/>
          <p:cNvSpPr/>
          <p:nvPr/>
        </p:nvSpPr>
        <p:spPr>
          <a:xfrm>
            <a:off x="4252755" y="2408881"/>
            <a:ext cx="1606469" cy="13848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6</a:t>
            </a:r>
            <a:endParaRPr lang="fr-FR" sz="2400" b="1" dirty="0"/>
          </a:p>
        </p:txBody>
      </p:sp>
      <p:sp>
        <p:nvSpPr>
          <p:cNvPr id="10" name="Heptagone 9"/>
          <p:cNvSpPr/>
          <p:nvPr/>
        </p:nvSpPr>
        <p:spPr>
          <a:xfrm>
            <a:off x="6195143" y="2696894"/>
            <a:ext cx="1600200" cy="1600200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7</a:t>
            </a:r>
            <a:endParaRPr lang="fr-FR" sz="2400" b="1" dirty="0"/>
          </a:p>
        </p:txBody>
      </p:sp>
      <p:sp>
        <p:nvSpPr>
          <p:cNvPr id="11" name="Octogone 10"/>
          <p:cNvSpPr/>
          <p:nvPr/>
        </p:nvSpPr>
        <p:spPr>
          <a:xfrm>
            <a:off x="7963297" y="3729377"/>
            <a:ext cx="1484643" cy="1484643"/>
          </a:xfrm>
          <a:prstGeom prst="oc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8</a:t>
            </a:r>
            <a:endParaRPr lang="fr-FR" sz="2400" b="1" dirty="0"/>
          </a:p>
        </p:txBody>
      </p:sp>
      <p:sp>
        <p:nvSpPr>
          <p:cNvPr id="13" name="Décagone 12"/>
          <p:cNvSpPr/>
          <p:nvPr/>
        </p:nvSpPr>
        <p:spPr>
          <a:xfrm>
            <a:off x="9387477" y="5064784"/>
            <a:ext cx="1504817" cy="1504817"/>
          </a:xfrm>
          <a:prstGeom prst="dec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10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210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 page 381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498108"/>
            <a:ext cx="6491568" cy="38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12 page 382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39" y="1371600"/>
            <a:ext cx="5650336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23 page 383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1" y="1270000"/>
            <a:ext cx="5472112" cy="3206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271" y="4610562"/>
            <a:ext cx="4801300" cy="10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65 page 389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27" y="492565"/>
            <a:ext cx="5372273" cy="28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68 page 389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1" y="325728"/>
            <a:ext cx="4752841" cy="63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72 page 389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2" y="1446726"/>
            <a:ext cx="6086593" cy="26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 parallélogramme ?</a:t>
            </a:r>
            <a:endParaRPr lang="fr-FR" dirty="0"/>
          </a:p>
        </p:txBody>
      </p:sp>
      <p:sp>
        <p:nvSpPr>
          <p:cNvPr id="4" name="Parallélogramme 3"/>
          <p:cNvSpPr/>
          <p:nvPr/>
        </p:nvSpPr>
        <p:spPr>
          <a:xfrm>
            <a:off x="4975668" y="3026535"/>
            <a:ext cx="2398046" cy="1803042"/>
          </a:xfrm>
          <a:prstGeom prst="parallelogram">
            <a:avLst>
              <a:gd name="adj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allélogramme 4"/>
          <p:cNvSpPr/>
          <p:nvPr/>
        </p:nvSpPr>
        <p:spPr>
          <a:xfrm>
            <a:off x="3853359" y="1930400"/>
            <a:ext cx="2398046" cy="808969"/>
          </a:xfrm>
          <a:prstGeom prst="parallelogram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/>
          <p:cNvSpPr/>
          <p:nvPr/>
        </p:nvSpPr>
        <p:spPr>
          <a:xfrm flipH="1">
            <a:off x="7029384" y="1930400"/>
            <a:ext cx="1630466" cy="808969"/>
          </a:xfrm>
          <a:prstGeom prst="parallelogram">
            <a:avLst>
              <a:gd name="adj" fmla="val 80248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/>
          <p:cNvSpPr/>
          <p:nvPr/>
        </p:nvSpPr>
        <p:spPr>
          <a:xfrm flipH="1">
            <a:off x="7643536" y="3125735"/>
            <a:ext cx="1630466" cy="934434"/>
          </a:xfrm>
          <a:prstGeom prst="parallelogram">
            <a:avLst>
              <a:gd name="adj" fmla="val 4165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62323" y="3351831"/>
            <a:ext cx="1841679" cy="7083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Rectangle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2790218" y="4385465"/>
            <a:ext cx="1915628" cy="191562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Carré</a:t>
            </a:r>
            <a:endParaRPr lang="fr-FR" b="1" dirty="0"/>
          </a:p>
        </p:txBody>
      </p:sp>
      <p:sp>
        <p:nvSpPr>
          <p:cNvPr id="13" name="Parallélogramme 12"/>
          <p:cNvSpPr/>
          <p:nvPr/>
        </p:nvSpPr>
        <p:spPr>
          <a:xfrm rot="3827201" flipH="1">
            <a:off x="6549004" y="4896109"/>
            <a:ext cx="1630466" cy="934434"/>
          </a:xfrm>
          <a:prstGeom prst="parallelogram">
            <a:avLst>
              <a:gd name="adj" fmla="val 58195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000" dirty="0" smtClean="0"/>
                  <a:t>Pour ce parallélépipède rectangle la face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est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parallèle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à la face……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2499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𝑨𝑩𝑭𝑬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𝑪𝑫𝑯𝑮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𝑩𝑭𝑮𝑪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2499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309" y="272224"/>
            <a:ext cx="2323114" cy="3046479"/>
          </a:xfrm>
          <a:prstGeom prst="rect">
            <a:avLst/>
          </a:prstGeom>
        </p:spPr>
      </p:pic>
      <p:sp>
        <p:nvSpPr>
          <p:cNvPr id="9" name="Parallélogramme 8"/>
          <p:cNvSpPr/>
          <p:nvPr/>
        </p:nvSpPr>
        <p:spPr>
          <a:xfrm>
            <a:off x="7061239" y="2603252"/>
            <a:ext cx="1847854" cy="450518"/>
          </a:xfrm>
          <a:prstGeom prst="parallelogram">
            <a:avLst>
              <a:gd name="adj" fmla="val 122254"/>
            </a:avLst>
          </a:prstGeom>
          <a:solidFill>
            <a:srgbClr val="FF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640679" y="581014"/>
            <a:ext cx="1268414" cy="1998415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/>
          <p:cNvSpPr/>
          <p:nvPr/>
        </p:nvSpPr>
        <p:spPr>
          <a:xfrm>
            <a:off x="7041302" y="586701"/>
            <a:ext cx="1847854" cy="450518"/>
          </a:xfrm>
          <a:prstGeom prst="parallelogram">
            <a:avLst>
              <a:gd name="adj" fmla="val 122254"/>
            </a:avLst>
          </a:prstGeom>
          <a:solidFill>
            <a:srgbClr val="90C226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/>
          <p:cNvSpPr/>
          <p:nvPr/>
        </p:nvSpPr>
        <p:spPr>
          <a:xfrm rot="5400000" flipV="1">
            <a:off x="7411877" y="1534805"/>
            <a:ext cx="2435101" cy="584696"/>
          </a:xfrm>
          <a:prstGeom prst="parallelogram">
            <a:avLst>
              <a:gd name="adj" fmla="val 79512"/>
            </a:avLst>
          </a:prstGeom>
          <a:solidFill>
            <a:srgbClr val="0070C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73920" y="1046287"/>
            <a:ext cx="1268414" cy="1998415"/>
          </a:xfrm>
          <a:prstGeom prst="rect">
            <a:avLst/>
          </a:prstGeom>
          <a:solidFill>
            <a:srgbClr val="7030A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3" grpId="0" animBg="1"/>
      <p:bldP spid="11" grpId="0" animBg="1"/>
      <p:bldP spid="11" grpId="1" animBg="1"/>
      <p:bldP spid="12" grpId="0" animBg="1"/>
      <p:bldP spid="12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309" y="272224"/>
            <a:ext cx="2323114" cy="3046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000" dirty="0" smtClean="0"/>
                  <a:t>Pour ce parallélépipède rectangle la face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𝑪𝑫𝑯𝑮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est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perpendiculaire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à la face……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7180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𝑨𝑩𝑭𝑬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𝑭𝑮𝑯𝑬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𝑩𝑭𝑯𝑫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7180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élogramme 9"/>
          <p:cNvSpPr/>
          <p:nvPr/>
        </p:nvSpPr>
        <p:spPr>
          <a:xfrm>
            <a:off x="7053260" y="2603252"/>
            <a:ext cx="1847854" cy="450518"/>
          </a:xfrm>
          <a:prstGeom prst="parallelogram">
            <a:avLst>
              <a:gd name="adj" fmla="val 122254"/>
            </a:avLst>
          </a:prstGeom>
          <a:solidFill>
            <a:srgbClr val="FF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632700" y="604837"/>
            <a:ext cx="1268414" cy="1998415"/>
          </a:xfrm>
          <a:prstGeom prst="rect">
            <a:avLst/>
          </a:prstGeom>
          <a:solidFill>
            <a:srgbClr val="90C226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Données 11"/>
          <p:cNvSpPr/>
          <p:nvPr/>
        </p:nvSpPr>
        <p:spPr>
          <a:xfrm rot="19348933">
            <a:off x="7535598" y="651942"/>
            <a:ext cx="885105" cy="2393995"/>
          </a:xfrm>
          <a:prstGeom prst="flowChartInputOutput">
            <a:avLst/>
          </a:prstGeom>
          <a:solidFill>
            <a:srgbClr val="0070C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/>
          <p:cNvSpPr/>
          <p:nvPr/>
        </p:nvSpPr>
        <p:spPr>
          <a:xfrm>
            <a:off x="7053260" y="604837"/>
            <a:ext cx="1847854" cy="450518"/>
          </a:xfrm>
          <a:prstGeom prst="parallelogram">
            <a:avLst>
              <a:gd name="adj" fmla="val 122254"/>
            </a:avLst>
          </a:prstGeom>
          <a:solidFill>
            <a:srgbClr val="7030A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11" grpId="0" animBg="1"/>
      <p:bldP spid="11" grpId="1" animBg="1"/>
      <p:bldP spid="12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000" dirty="0" smtClean="0"/>
              <a:t>Un solide composé de 6 faces rectangulaires est…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14841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A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B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C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D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Une pyramide</a:t>
                      </a:r>
                      <a:b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</a:br>
                      <a: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régulière</a:t>
                      </a:r>
                      <a:endParaRPr lang="fr-FR" sz="2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Un </a:t>
                      </a:r>
                      <a:r>
                        <a:rPr lang="fr-FR" sz="2000" b="1" i="0" noProof="0" dirty="0" err="1" smtClean="0">
                          <a:solidFill>
                            <a:srgbClr val="00B050"/>
                          </a:solidFill>
                          <a:latin typeface="+mj-lt"/>
                        </a:rPr>
                        <a:t>paralépipède</a:t>
                      </a:r>
                      <a: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/>
                      </a:r>
                      <a:b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</a:br>
                      <a: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rectangle</a:t>
                      </a:r>
                      <a:endParaRPr lang="fr-FR" sz="2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Un </a:t>
                      </a:r>
                      <a:r>
                        <a:rPr lang="fr-FR" sz="20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cylindre</a:t>
                      </a:r>
                      <a:br>
                        <a:rPr lang="fr-FR" sz="20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</a:br>
                      <a:r>
                        <a:rPr lang="fr-FR" sz="20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de révolution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51539" y="3219718"/>
            <a:ext cx="245986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Parallélépipède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01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000" dirty="0" smtClean="0"/>
              <a:t>Voici un prisme droit dessiné en</a:t>
            </a:r>
            <a:br>
              <a:rPr lang="fr-FR" sz="2000" dirty="0" smtClean="0"/>
            </a:br>
            <a:r>
              <a:rPr lang="fr-FR" sz="2000" dirty="0" smtClean="0"/>
              <a:t>perspective</a:t>
            </a:r>
            <a:r>
              <a:rPr lang="fr-FR" sz="2000" dirty="0"/>
              <a:t> </a:t>
            </a:r>
            <a:r>
              <a:rPr lang="fr-FR" sz="2000" dirty="0" smtClean="0"/>
              <a:t>cavalière. Trouver l’erreur…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08669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Il manque une face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00B050"/>
                          </a:solidFill>
                        </a:rPr>
                        <a:t>Il</a:t>
                      </a:r>
                      <a:r>
                        <a:rPr lang="fr-FR" sz="2400" b="1" baseline="0" noProof="0" dirty="0" smtClean="0">
                          <a:solidFill>
                            <a:srgbClr val="00B050"/>
                          </a:solidFill>
                        </a:rPr>
                        <a:t> manque une arête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Il manque un sommet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erreur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5595012" y="1968502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560505" y="609600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608505" y="2153792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765227" y="2153792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560505" y="1954690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765227" y="3498882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5560505" y="609600"/>
            <a:ext cx="3048000" cy="1544192"/>
            <a:chOff x="6625753" y="2849540"/>
            <a:chExt cx="3048000" cy="1544192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000" dirty="0" smtClean="0"/>
              <a:t>Il s’agit du patron…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63158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FF0000"/>
                          </a:solidFill>
                        </a:rPr>
                        <a:t>d’un prisme droit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d‘une pyramide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d′un cône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24" y="691240"/>
            <a:ext cx="3333929" cy="24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>
            <a:off x="6339614" y="1802204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Le nombre total de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sommets</a:t>
            </a:r>
            <a:r>
              <a:rPr lang="fr-FR" sz="2400" dirty="0" smtClean="0"/>
              <a:t> est égal à…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305107" y="443302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353107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509829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05107" y="1788392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509829" y="3332584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305107" y="443302"/>
            <a:ext cx="3048000" cy="1544192"/>
            <a:chOff x="6625753" y="2849540"/>
            <a:chExt cx="3048000" cy="1544192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7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>
            <a:off x="6339614" y="1802204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Le nombre total d’</a:t>
            </a:r>
            <a:r>
              <a:rPr lang="fr-FR" sz="2400" dirty="0" smtClean="0">
                <a:solidFill>
                  <a:srgbClr val="FF0000"/>
                </a:solidFill>
              </a:rPr>
              <a:t>arêtes</a:t>
            </a:r>
            <a:r>
              <a:rPr lang="fr-FR" sz="2400" dirty="0" smtClean="0"/>
              <a:t> est égal à…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324278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324278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305107" y="443302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353107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509829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05107" y="1788392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509829" y="3332584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305107" y="443302"/>
            <a:ext cx="3048000" cy="1544192"/>
            <a:chOff x="6625753" y="2849540"/>
            <a:chExt cx="3048000" cy="1544192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1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>
            <a:off x="6339614" y="1802204"/>
            <a:ext cx="3048000" cy="1544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Le nombre total de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faces</a:t>
            </a:r>
            <a:r>
              <a:rPr lang="fr-FR" sz="2400" dirty="0" smtClean="0"/>
              <a:t> est égal à…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7923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7923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305107" y="443302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353107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509829" y="1987494"/>
            <a:ext cx="0" cy="13450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05107" y="1788392"/>
            <a:ext cx="1204722" cy="1544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509829" y="3332584"/>
            <a:ext cx="1843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305107" y="443302"/>
            <a:ext cx="3048000" cy="1544192"/>
            <a:chOff x="6625753" y="2849540"/>
            <a:chExt cx="3048000" cy="1544192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7830475" y="4393732"/>
              <a:ext cx="1843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625753" y="2849540"/>
              <a:ext cx="1204722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625753" y="2849540"/>
              <a:ext cx="3048000" cy="1544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14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Quelle est le nom mathématique</a:t>
            </a:r>
            <a:br>
              <a:rPr lang="fr-FR" sz="2400" dirty="0" smtClean="0"/>
            </a:br>
            <a:r>
              <a:rPr lang="fr-FR" sz="2400" dirty="0" smtClean="0"/>
              <a:t>de cette figure géométrique…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63679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𝒕𝒖𝒃𝒆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𝒄𝒐𝒏𝒆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𝒄𝒚𝒍𝒊𝒏𝒅𝒓𝒆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63679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ylindre 4"/>
          <p:cNvSpPr/>
          <p:nvPr/>
        </p:nvSpPr>
        <p:spPr>
          <a:xfrm>
            <a:off x="6914298" y="1382804"/>
            <a:ext cx="1435100" cy="191770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275786" y="1289802"/>
            <a:ext cx="2545309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 cylindre</a:t>
            </a:r>
            <a:br>
              <a:rPr lang="fr-FR" sz="2800" b="1" dirty="0" smtClean="0"/>
            </a:br>
            <a:r>
              <a:rPr lang="fr-FR" sz="2800" b="1" dirty="0" smtClean="0"/>
              <a:t>de révolution</a:t>
            </a:r>
            <a:endParaRPr lang="fr-FR" sz="2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1" y="1919077"/>
            <a:ext cx="1778557" cy="2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56" y="609600"/>
            <a:ext cx="3190242" cy="4862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0939" y="2125362"/>
            <a:ext cx="1402899" cy="2751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 smtClean="0"/>
              <a:t>Quelle est le nom mathématique</a:t>
            </a:r>
            <a:br>
              <a:rPr lang="fr-FR" sz="2400" dirty="0" smtClean="0"/>
            </a:br>
            <a:r>
              <a:rPr lang="fr-FR" sz="2400" dirty="0" smtClean="0"/>
              <a:t>de cette figure géométrique…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4987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𝒄𝒖𝒃𝒆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𝒄𝒂𝒓𝒓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𝒑𝒍𝒐𝒕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4987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be 7"/>
          <p:cNvSpPr/>
          <p:nvPr/>
        </p:nvSpPr>
        <p:spPr>
          <a:xfrm>
            <a:off x="6578600" y="1860829"/>
            <a:ext cx="2012063" cy="15494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525</Words>
  <Application>Microsoft Office PowerPoint</Application>
  <PresentationFormat>Grand écran</PresentationFormat>
  <Paragraphs>228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Trebuchet MS</vt:lpstr>
      <vt:lpstr>Wingdings 3</vt:lpstr>
      <vt:lpstr>Facette</vt:lpstr>
      <vt:lpstr>Cinquième Chapitre 2:  Solides</vt:lpstr>
      <vt:lpstr>Chapitre 2: Solides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I. Parallélépipède rectangle</vt:lpstr>
      <vt:lpstr>I. Parallélépipède rectangle</vt:lpstr>
      <vt:lpstr>I. Parallélépipède rectangle</vt:lpstr>
      <vt:lpstr>I. Parallélépipède rectangle</vt:lpstr>
      <vt:lpstr>II. Prisme droit</vt:lpstr>
      <vt:lpstr>II. Prisme droit</vt:lpstr>
      <vt:lpstr>Exercice</vt:lpstr>
      <vt:lpstr>Exercice 2 page 381</vt:lpstr>
      <vt:lpstr>Exercice 4 page 381</vt:lpstr>
      <vt:lpstr>Exercices 19 à 22 page 383</vt:lpstr>
      <vt:lpstr>Exercice 6 page 383</vt:lpstr>
      <vt:lpstr>Exercice 15 page 383</vt:lpstr>
      <vt:lpstr>III. Pyramide</vt:lpstr>
      <vt:lpstr>Exercice 11 page 382</vt:lpstr>
      <vt:lpstr>III. Pyramide</vt:lpstr>
      <vt:lpstr>III. Pyramide</vt:lpstr>
      <vt:lpstr>Exercice 5 page 381</vt:lpstr>
      <vt:lpstr>Exercice 12 page 382</vt:lpstr>
      <vt:lpstr>Exercice 23 page 383</vt:lpstr>
      <vt:lpstr>Exercice 65 page 389</vt:lpstr>
      <vt:lpstr>Exercice 68 page 389</vt:lpstr>
      <vt:lpstr>Exercice 72 page 389</vt:lpstr>
      <vt:lpstr>C’est quoi un parallélogramme ?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97</cp:revision>
  <dcterms:created xsi:type="dcterms:W3CDTF">2016-06-28T13:11:46Z</dcterms:created>
  <dcterms:modified xsi:type="dcterms:W3CDTF">2017-09-28T18:58:45Z</dcterms:modified>
</cp:coreProperties>
</file>