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59" r:id="rId3"/>
    <p:sldId id="293" r:id="rId4"/>
    <p:sldId id="317" r:id="rId5"/>
    <p:sldId id="374" r:id="rId6"/>
    <p:sldId id="391" r:id="rId7"/>
    <p:sldId id="376" r:id="rId8"/>
    <p:sldId id="377" r:id="rId9"/>
    <p:sldId id="299" r:id="rId10"/>
    <p:sldId id="392" r:id="rId11"/>
    <p:sldId id="367" r:id="rId12"/>
    <p:sldId id="404" r:id="rId13"/>
    <p:sldId id="393" r:id="rId14"/>
    <p:sldId id="407" r:id="rId15"/>
    <p:sldId id="395" r:id="rId16"/>
    <p:sldId id="397" r:id="rId17"/>
    <p:sldId id="398" r:id="rId18"/>
    <p:sldId id="399" r:id="rId19"/>
    <p:sldId id="400" r:id="rId20"/>
    <p:sldId id="406" r:id="rId21"/>
    <p:sldId id="405" r:id="rId22"/>
    <p:sldId id="276" r:id="rId23"/>
    <p:sldId id="370" r:id="rId24"/>
    <p:sldId id="401" r:id="rId25"/>
    <p:sldId id="357" r:id="rId26"/>
    <p:sldId id="402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90C226"/>
    <a:srgbClr val="F8D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image" Target="../media/image4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939B8-9ACC-4AC3-8665-E41076F0C9BF}" type="datetimeFigureOut">
              <a:rPr lang="fr-FR" smtClean="0"/>
              <a:t>08/05/2019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7A23-2D41-4A95-B55C-1453D69680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2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44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720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7A23-2D41-4A95-B55C-1453D696800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9045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E7D4-FA1C-447E-AC9A-9A8601CED994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5AA0-F475-47EB-89AD-2B802668C106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B92B-36DF-4399-BA2C-55A81C44AFF0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898AB-6485-4253-B574-9CEFA1F0FA59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4518-D49E-4D48-9168-5045404A6FB4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01BC-161B-4DEC-B341-EA11DC181652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5DF6-9810-489B-9322-71698BE7483F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17A-9219-41F6-B469-5AF22A0B825E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A695-4D41-4E42-AB11-966BF4C64F3C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75621-2B37-48EB-BD95-B23755748C36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528E1-4097-4577-9A29-5824132D9717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E2D47-871B-4C21-BAD0-EADD4DB15756}" type="datetime1">
              <a:rPr lang="fr-FR" smtClean="0"/>
              <a:t>08/05/2019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FFFC1-AD10-46AD-B4D1-570F440C316C}" type="datetime1">
              <a:rPr lang="fr-FR" smtClean="0"/>
              <a:t>08/05/2019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0010-FD8C-4745-A2D6-318F12B95524}" type="datetime1">
              <a:rPr lang="fr-FR" smtClean="0"/>
              <a:t>08/05/2019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F865-FE01-4A73-89C6-499BE30633C3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ED76-95F2-4321-83D4-5CB3D0915E5C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9A5E-F9B9-4E9D-BDF1-7514D7535D4F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9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0.png"/><Relationship Id="rId4" Type="http://schemas.openxmlformats.org/officeDocument/2006/relationships/image" Target="../media/image25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0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2" Type="http://schemas.openxmlformats.org/officeDocument/2006/relationships/image" Target="../media/image31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11" Type="http://schemas.openxmlformats.org/officeDocument/2006/relationships/image" Target="../media/image36.png"/><Relationship Id="rId5" Type="http://schemas.openxmlformats.org/officeDocument/2006/relationships/image" Target="../media/image30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0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50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0.png"/><Relationship Id="rId7" Type="http://schemas.openxmlformats.org/officeDocument/2006/relationships/image" Target="../media/image400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0.png"/><Relationship Id="rId5" Type="http://schemas.openxmlformats.org/officeDocument/2006/relationships/image" Target="../media/image380.png"/><Relationship Id="rId4" Type="http://schemas.openxmlformats.org/officeDocument/2006/relationships/image" Target="../media/image37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0.png"/><Relationship Id="rId2" Type="http://schemas.openxmlformats.org/officeDocument/2006/relationships/image" Target="../media/image4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0.png"/><Relationship Id="rId2" Type="http://schemas.openxmlformats.org/officeDocument/2006/relationships/image" Target="../media/image4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0.png"/><Relationship Id="rId2" Type="http://schemas.openxmlformats.org/officeDocument/2006/relationships/image" Target="../media/image5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Cinquième</a:t>
            </a:r>
            <a:r>
              <a:rPr lang="fr-FR" dirty="0"/>
              <a:t/>
            </a:r>
            <a:br>
              <a:rPr lang="fr-FR" dirty="0"/>
            </a:br>
            <a:r>
              <a:rPr lang="fr-FR" sz="3600" dirty="0"/>
              <a:t>Chapitre </a:t>
            </a:r>
            <a:r>
              <a:rPr lang="fr-FR" sz="3600" dirty="0" smtClean="0"/>
              <a:t>13: </a:t>
            </a:r>
            <a:br>
              <a:rPr lang="fr-FR" sz="3600" dirty="0" smtClean="0"/>
            </a:br>
            <a:r>
              <a:rPr lang="fr-FR" sz="3600" dirty="0" smtClean="0"/>
              <a:t>Nombres Relatifs 2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Addition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4493174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2. Règle: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La somme de deux nombres relatifs de </a:t>
            </a:r>
            <a:r>
              <a:rPr lang="fr-FR" sz="2000" b="1" dirty="0" smtClean="0">
                <a:solidFill>
                  <a:srgbClr val="0070C0"/>
                </a:solidFill>
              </a:rPr>
              <a:t>signes contraires</a:t>
            </a:r>
            <a:r>
              <a:rPr lang="fr-FR" sz="2000" dirty="0" smtClean="0"/>
              <a:t>:</a:t>
            </a:r>
          </a:p>
          <a:p>
            <a:pPr lvl="1"/>
            <a:r>
              <a:rPr lang="fr-FR" sz="2000" dirty="0"/>
              <a:t>a</a:t>
            </a:r>
            <a:r>
              <a:rPr lang="fr-FR" sz="2000" dirty="0" smtClean="0"/>
              <a:t> pour signe le signe du nombre qui a la plus grande distance à zéro;</a:t>
            </a:r>
          </a:p>
          <a:p>
            <a:pPr lvl="1"/>
            <a:r>
              <a:rPr lang="fr-FR" sz="2000" dirty="0"/>
              <a:t>a</a:t>
            </a:r>
            <a:r>
              <a:rPr lang="fr-FR" sz="2000" dirty="0" smtClean="0"/>
              <a:t> pour distance à zéro la différence des distances à zéro.</a:t>
            </a:r>
            <a:r>
              <a:rPr lang="fr-FR" sz="1800" dirty="0" smtClean="0"/>
              <a:t> </a:t>
            </a:r>
          </a:p>
          <a:p>
            <a:pPr lvl="1"/>
            <a:endParaRPr lang="fr-FR" sz="2400" dirty="0"/>
          </a:p>
          <a:p>
            <a:r>
              <a:rPr lang="fr-FR" sz="2000" dirty="0" smtClean="0"/>
              <a:t>Exemples: </a:t>
            </a:r>
            <a:endParaRPr lang="fr-FR" dirty="0" smtClean="0"/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10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3196045" y="5139967"/>
                <a:ext cx="23948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6045" y="5139967"/>
                <a:ext cx="2394857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3260393" y="4095415"/>
                <a:ext cx="23940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+(−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0393" y="4095415"/>
                <a:ext cx="2394077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Ellipse 13"/>
          <p:cNvSpPr/>
          <p:nvPr/>
        </p:nvSpPr>
        <p:spPr>
          <a:xfrm>
            <a:off x="3269102" y="4060544"/>
            <a:ext cx="723331" cy="62779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278990" y="4060544"/>
            <a:ext cx="885193" cy="627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499436" y="4060544"/>
            <a:ext cx="1128307" cy="62779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5484492" y="4080250"/>
                <a:ext cx="4319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4492" y="4080250"/>
                <a:ext cx="431937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5787149" y="4095415"/>
                <a:ext cx="7079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7149" y="4095415"/>
                <a:ext cx="707915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Ellipse 18"/>
          <p:cNvSpPr/>
          <p:nvPr/>
        </p:nvSpPr>
        <p:spPr>
          <a:xfrm>
            <a:off x="3269102" y="5105096"/>
            <a:ext cx="885193" cy="627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457431" y="5105096"/>
            <a:ext cx="723331" cy="62779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5506370" y="5087678"/>
            <a:ext cx="1128307" cy="62779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/>
              <p:cNvSpPr txBox="1"/>
              <p:nvPr/>
            </p:nvSpPr>
            <p:spPr>
              <a:xfrm>
                <a:off x="5500619" y="5124802"/>
                <a:ext cx="43193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619" y="5124802"/>
                <a:ext cx="431937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ZoneTexte 23"/>
              <p:cNvSpPr txBox="1"/>
              <p:nvPr/>
            </p:nvSpPr>
            <p:spPr>
              <a:xfrm>
                <a:off x="5808210" y="5124802"/>
                <a:ext cx="70791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fr-FR" sz="2800" b="1" i="1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FR" sz="2800" b="1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r-FR" sz="2800" b="1" dirty="0" smtClean="0"/>
                  <a:t>4</a:t>
                </a:r>
                <a:endParaRPr lang="fr-FR" sz="2800" b="1" dirty="0"/>
              </a:p>
            </p:txBody>
          </p:sp>
        </mc:Choice>
        <mc:Fallback xmlns=""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8210" y="5124802"/>
                <a:ext cx="707915" cy="523220"/>
              </a:xfrm>
              <a:prstGeom prst="rect">
                <a:avLst/>
              </a:prstGeom>
              <a:blipFill rotWithShape="0">
                <a:blip r:embed="rId8"/>
                <a:stretch>
                  <a:fillRect t="-11628" r="-12931" b="-3255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174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2" grpId="0" animBg="1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5231"/>
            <a:ext cx="8596668" cy="1320800"/>
          </a:xfrm>
        </p:spPr>
        <p:txBody>
          <a:bodyPr/>
          <a:lstStyle/>
          <a:p>
            <a:r>
              <a:rPr lang="fr-FR" dirty="0" smtClean="0"/>
              <a:t>Exercice </a:t>
            </a:r>
            <a:r>
              <a:rPr lang="en-US" dirty="0" smtClean="0"/>
              <a:t>1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au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4959778"/>
                  </p:ext>
                </p:extLst>
              </p:nvPr>
            </p:nvGraphicFramePr>
            <p:xfrm>
              <a:off x="396867" y="766610"/>
              <a:ext cx="11335587" cy="5764818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778529"/>
                    <a:gridCol w="3778529"/>
                    <a:gridCol w="3778529"/>
                  </a:tblGrid>
                  <a:tr h="288240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𝑨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𝟏𝟐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 (−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𝑩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𝟏𝟎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𝟖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+ 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𝑪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𝟒𝟕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+( 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𝟏𝟑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882409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𝑫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𝟐𝟑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𝑬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fr-FR" sz="24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24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r>
                                      <a:rPr lang="fr-FR" sz="24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𝟑</m:t>
                                    </m:r>
                                  </m:e>
                                </m:d>
                                <m:r>
                                  <a:rPr lang="fr-FR" sz="24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+(−</m:t>
                                </m:r>
                                <m:r>
                                  <a:rPr lang="fr-FR" sz="24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24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𝑭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𝟑𝟕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𝟔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24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𝟑𝟕</m:t>
                                </m:r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au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34959778"/>
                  </p:ext>
                </p:extLst>
              </p:nvPr>
            </p:nvGraphicFramePr>
            <p:xfrm>
              <a:off x="396867" y="766610"/>
              <a:ext cx="11335587" cy="5764818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778529"/>
                    <a:gridCol w="3778529"/>
                    <a:gridCol w="3778529"/>
                  </a:tblGrid>
                  <a:tr h="288240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61" t="-211" r="-200323" b="-100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161" t="-211" r="-100323" b="-100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161" t="-211" r="-323" b="-100211"/>
                          </a:stretch>
                        </a:blipFill>
                      </a:tcPr>
                    </a:tc>
                  </a:tr>
                  <a:tr h="288240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61" t="-100423" r="-200323" b="-4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161" t="-100423" r="-100323" b="-4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161" t="-100423" r="-323" b="-42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8873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367"/>
            <a:ext cx="8596668" cy="724153"/>
          </a:xfrm>
        </p:spPr>
        <p:txBody>
          <a:bodyPr/>
          <a:lstStyle/>
          <a:p>
            <a:r>
              <a:rPr lang="fr-FR" dirty="0" smtClean="0"/>
              <a:t>Exercices 24 et 25 page 41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12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067" y="967395"/>
            <a:ext cx="3524534" cy="416843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9767" y="1560466"/>
            <a:ext cx="2694235" cy="357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07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Soustraction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9954272" cy="4493174"/>
              </a:xfrm>
            </p:spPr>
            <p:txBody>
              <a:bodyPr>
                <a:normAutofit/>
              </a:bodyPr>
              <a:lstStyle/>
              <a:p>
                <a:r>
                  <a:rPr lang="fr-FR" sz="2000" u="sng" dirty="0" smtClean="0"/>
                  <a:t>1. Règle:</a:t>
                </a:r>
                <a:r>
                  <a:rPr lang="fr-FR" sz="2000" dirty="0" smtClean="0"/>
                  <a:t> </a:t>
                </a:r>
              </a:p>
              <a:p>
                <a:r>
                  <a:rPr lang="fr-FR" sz="2000" dirty="0" smtClean="0"/>
                  <a:t>Pour </a:t>
                </a:r>
                <a:r>
                  <a:rPr lang="fr-FR" sz="2000" b="1" dirty="0" smtClean="0">
                    <a:solidFill>
                      <a:srgbClr val="0070C0"/>
                    </a:solidFill>
                  </a:rPr>
                  <a:t>soustraire</a:t>
                </a:r>
                <a:r>
                  <a:rPr lang="fr-FR" sz="2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sz="2000" dirty="0" smtClean="0"/>
                  <a:t>un nombre relatif, </a:t>
                </a:r>
                <a:r>
                  <a:rPr lang="fr-FR" sz="2000" b="1" dirty="0" smtClean="0">
                    <a:solidFill>
                      <a:srgbClr val="FF0000"/>
                    </a:solidFill>
                  </a:rPr>
                  <a:t>on ajoute son opposé</a:t>
                </a:r>
                <a:r>
                  <a:rPr lang="fr-FR" sz="2000" dirty="0" smtClean="0"/>
                  <a:t>. </a:t>
                </a:r>
                <a:endParaRPr lang="fr-FR" sz="1800" dirty="0" smtClean="0"/>
              </a:p>
              <a:p>
                <a:pPr lvl="1"/>
                <a:endParaRPr lang="fr-FR" sz="2400" dirty="0"/>
              </a:p>
              <a:p>
                <a:r>
                  <a:rPr lang="fr-FR" sz="2000" dirty="0" smtClean="0"/>
                  <a:t>Exemples: </a:t>
                </a:r>
                <a:endParaRPr lang="fr-FR" dirty="0" smtClean="0"/>
              </a:p>
              <a:p>
                <a:pPr lvl="1"/>
                <a:r>
                  <a:rPr lang="en-US" sz="2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600" b="1" i="0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6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600" b="1" i="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b="1" dirty="0" smtClean="0"/>
              </a:p>
              <a:p>
                <a:pPr lvl="1"/>
                <a:endParaRPr lang="en-US" b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600" b="1" i="1" dirty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6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6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6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endParaRPr lang="fr-FR" sz="2600" b="1" dirty="0"/>
              </a:p>
              <a:p>
                <a:pPr marL="0" indent="0">
                  <a:buNone/>
                </a:pPr>
                <a:endParaRPr lang="fr-FR" sz="2000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9954272" cy="4493174"/>
              </a:xfrm>
              <a:blipFill rotWithShape="0">
                <a:blip r:embed="rId2"/>
                <a:stretch>
                  <a:fillRect l="-245" t="-8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756849" y="3418463"/>
                <a:ext cx="380772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849" y="3418463"/>
                <a:ext cx="3807724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3357350" y="4321090"/>
                <a:ext cx="380772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7350" y="4321090"/>
                <a:ext cx="3807724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78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llipse 32"/>
          <p:cNvSpPr/>
          <p:nvPr/>
        </p:nvSpPr>
        <p:spPr>
          <a:xfrm>
            <a:off x="2153085" y="5308323"/>
            <a:ext cx="1128307" cy="62779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Soustraction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54152"/>
                <a:ext cx="5775717" cy="4493174"/>
              </a:xfrm>
            </p:spPr>
            <p:txBody>
              <a:bodyPr>
                <a:normAutofit/>
              </a:bodyPr>
              <a:lstStyle/>
              <a:p>
                <a:r>
                  <a:rPr lang="fr-FR" sz="2000" dirty="0" smtClean="0"/>
                  <a:t>Exemple: </a:t>
                </a:r>
                <a:endParaRPr lang="fr-FR" dirty="0" smtClean="0"/>
              </a:p>
              <a:p>
                <a:pPr lvl="1"/>
                <a:r>
                  <a:rPr lang="en-US" sz="2000" b="1" dirty="0" smtClean="0"/>
                  <a:t> </a:t>
                </a:r>
                <a14:m>
                  <m:oMath xmlns:m="http://schemas.openxmlformats.org/officeDocument/2006/math">
                    <m:r>
                      <a:rPr lang="fr-FR" sz="2600" b="1" i="0" dirty="0" smtClean="0">
                        <a:latin typeface="Cambria Math" panose="02040503050406030204" pitchFamily="18" charset="0"/>
                      </a:rPr>
                      <m:t>𝐒</m:t>
                    </m:r>
                    <m:r>
                      <a:rPr lang="fr-FR" sz="2600" b="1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2600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fr-FR" sz="26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600" b="1" i="1" dirty="0" smtClean="0">
                        <a:latin typeface="Cambria Math" panose="02040503050406030204" pitchFamily="18" charset="0"/>
                      </a:rPr>
                      <m:t>𝟏𝟕</m:t>
                    </m:r>
                    <m:r>
                      <a:rPr lang="fr-FR" sz="2600" b="1" i="1" dirty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fr-FR" sz="2600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600" b="1" i="0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r-FR" sz="2600" b="1" i="0" dirty="0" smtClean="0"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d>
                    <m:r>
                      <a:rPr lang="fr-FR" sz="2600" b="1" i="0" dirty="0" smtClean="0">
                        <a:latin typeface="Cambria Math" panose="02040503050406030204" pitchFamily="18" charset="0"/>
                      </a:rPr>
                      <m:t>−(−</m:t>
                    </m:r>
                    <m:r>
                      <a:rPr lang="fr-FR" sz="2600" b="1" i="0" dirty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fr-FR" sz="2600" b="1" i="0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fr-FR" b="1" dirty="0" smtClean="0"/>
              </a:p>
              <a:p>
                <a:pPr lvl="1"/>
                <a:endParaRPr lang="en-US" b="1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54152"/>
                <a:ext cx="5775717" cy="4493174"/>
              </a:xfrm>
              <a:blipFill rotWithShape="0">
                <a:blip r:embed="rId2"/>
                <a:stretch>
                  <a:fillRect l="-422" t="-8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2104687" y="2951140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𝟏𝟏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687" y="2951140"/>
                <a:ext cx="58626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llipse 3"/>
          <p:cNvSpPr/>
          <p:nvPr/>
        </p:nvSpPr>
        <p:spPr>
          <a:xfrm>
            <a:off x="2621280" y="2032292"/>
            <a:ext cx="313509" cy="5674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516962" y="2049710"/>
            <a:ext cx="313509" cy="5674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930763" y="2038805"/>
            <a:ext cx="530075" cy="560986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975668" y="2064720"/>
            <a:ext cx="530075" cy="560986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ZoneTexte 15"/>
              <p:cNvSpPr txBox="1"/>
              <p:nvPr/>
            </p:nvSpPr>
            <p:spPr>
              <a:xfrm>
                <a:off x="2484903" y="2951140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ZoneText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903" y="2951140"/>
                <a:ext cx="58626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2819303" y="2945103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303" y="2945103"/>
                <a:ext cx="586261" cy="523220"/>
              </a:xfrm>
              <a:prstGeom prst="rect">
                <a:avLst/>
              </a:prstGeom>
              <a:blipFill rotWithShape="0">
                <a:blip r:embed="rId5"/>
                <a:stretch>
                  <a:fillRect r="-783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3823663" y="2941723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+(−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663" y="2941723"/>
                <a:ext cx="586261" cy="523220"/>
              </a:xfrm>
              <a:prstGeom prst="rect">
                <a:avLst/>
              </a:prstGeom>
              <a:blipFill rotWithShape="0">
                <a:blip r:embed="rId6"/>
                <a:stretch>
                  <a:fillRect r="-885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4801896" y="2941723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1896" y="2941723"/>
                <a:ext cx="586261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5165315" y="2955745"/>
                <a:ext cx="5862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5315" y="2955745"/>
                <a:ext cx="586261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1422971" y="2957534"/>
                <a:ext cx="8503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2971" y="2957534"/>
                <a:ext cx="850305" cy="52322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1417135" y="3785363"/>
                <a:ext cx="513171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fr-FR" sz="2800" b="1" i="1" dirty="0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sz="2800" b="1" i="0" dirty="0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800" b="1" i="0" dirty="0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𝟏𝟕</m:t>
                          </m:r>
                        </m:e>
                      </m:d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+(−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fr-FR" sz="28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135" y="3785363"/>
                <a:ext cx="5131711" cy="52322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ccolade ouvrante 4"/>
          <p:cNvSpPr/>
          <p:nvPr/>
        </p:nvSpPr>
        <p:spPr>
          <a:xfrm rot="16200000">
            <a:off x="2521296" y="3769548"/>
            <a:ext cx="391886" cy="1096951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Accolade ouvrante 23"/>
          <p:cNvSpPr/>
          <p:nvPr/>
        </p:nvSpPr>
        <p:spPr>
          <a:xfrm rot="16200000">
            <a:off x="4577469" y="3221857"/>
            <a:ext cx="391886" cy="2192336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ZoneTexte 24"/>
              <p:cNvSpPr txBox="1"/>
              <p:nvPr/>
            </p:nvSpPr>
            <p:spPr>
              <a:xfrm>
                <a:off x="1417135" y="4589074"/>
                <a:ext cx="8561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5" name="ZoneText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135" y="4589074"/>
                <a:ext cx="856142" cy="52322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ZoneTexte 25"/>
              <p:cNvSpPr txBox="1"/>
              <p:nvPr/>
            </p:nvSpPr>
            <p:spPr>
              <a:xfrm>
                <a:off x="2376258" y="4589074"/>
                <a:ext cx="8561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𝟏𝟖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6" name="ZoneText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258" y="4589074"/>
                <a:ext cx="856142" cy="52322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ZoneTexte 26"/>
              <p:cNvSpPr txBox="1"/>
              <p:nvPr/>
            </p:nvSpPr>
            <p:spPr>
              <a:xfrm>
                <a:off x="3220234" y="4589074"/>
                <a:ext cx="5160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234" y="4589074"/>
                <a:ext cx="516043" cy="523220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ZoneTexte 27"/>
              <p:cNvSpPr txBox="1"/>
              <p:nvPr/>
            </p:nvSpPr>
            <p:spPr>
              <a:xfrm>
                <a:off x="4126414" y="4545817"/>
                <a:ext cx="5160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𝟐𝟑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8" name="ZoneText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6414" y="4545817"/>
                <a:ext cx="516043" cy="523220"/>
              </a:xfrm>
              <a:prstGeom prst="rect">
                <a:avLst/>
              </a:prstGeom>
              <a:blipFill rotWithShape="0">
                <a:blip r:embed="rId14"/>
                <a:stretch>
                  <a:fillRect r="-10235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ZoneTexte 28"/>
              <p:cNvSpPr txBox="1"/>
              <p:nvPr/>
            </p:nvSpPr>
            <p:spPr>
              <a:xfrm>
                <a:off x="1417134" y="5329323"/>
                <a:ext cx="8561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fr-FR" sz="2800" b="1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r-F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ZoneText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134" y="5329323"/>
                <a:ext cx="856142" cy="52322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ZoneTexte 29"/>
              <p:cNvSpPr txBox="1"/>
              <p:nvPr/>
            </p:nvSpPr>
            <p:spPr>
              <a:xfrm>
                <a:off x="2293841" y="5344426"/>
                <a:ext cx="8561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ZoneText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841" y="5344426"/>
                <a:ext cx="856142" cy="523220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Ellipse 30"/>
          <p:cNvSpPr/>
          <p:nvPr/>
        </p:nvSpPr>
        <p:spPr>
          <a:xfrm>
            <a:off x="4126414" y="4545817"/>
            <a:ext cx="1209237" cy="627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/>
          <p:cNvSpPr/>
          <p:nvPr/>
        </p:nvSpPr>
        <p:spPr>
          <a:xfrm>
            <a:off x="2334063" y="4550624"/>
            <a:ext cx="723331" cy="62779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ZoneTexte 33"/>
              <p:cNvSpPr txBox="1"/>
              <p:nvPr/>
            </p:nvSpPr>
            <p:spPr>
              <a:xfrm>
                <a:off x="2604696" y="5353135"/>
                <a:ext cx="8561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fr-FR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696" y="5353135"/>
                <a:ext cx="856142" cy="523220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23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" grpId="0" build="p"/>
      <p:bldP spid="8" grpId="0"/>
      <p:bldP spid="4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5" grpId="0" animBg="1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 animBg="1"/>
      <p:bldP spid="32" grpId="0" animBg="1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Exercice </a:t>
            </a:r>
            <a:r>
              <a:rPr lang="en-US" dirty="0" smtClean="0"/>
              <a:t>2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au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5837639"/>
                  </p:ext>
                </p:extLst>
              </p:nvPr>
            </p:nvGraphicFramePr>
            <p:xfrm>
              <a:off x="656564" y="803501"/>
              <a:ext cx="10638453" cy="5762762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546151"/>
                    <a:gridCol w="3546151"/>
                    <a:gridCol w="3546151"/>
                  </a:tblGrid>
                  <a:tr h="2881381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𝑮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𝟏𝟎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𝑯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𝟕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−(−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𝟏𝟓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𝑰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𝟏𝟏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𝟐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881381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𝑱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𝟒𝟔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𝟏𝟎𝟕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𝑲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𝟏𝟕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𝟑𝟐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𝑳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𝟏𝟏</m:t>
                                </m:r>
                                <m:r>
                                  <a:rPr lang="fr-FR" sz="1800" b="1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fr-FR" sz="18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fr-FR" sz="18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−</m:t>
                                    </m:r>
                                    <m:r>
                                      <a:rPr lang="fr-FR" sz="1800" b="1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𝟏𝟐</m:t>
                                    </m:r>
                                  </m:e>
                                </m:d>
                                <m:r>
                                  <a:rPr lang="fr-FR" sz="18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−(−</m:t>
                                </m:r>
                                <m:r>
                                  <a:rPr lang="fr-FR" sz="18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𝟏𝟏</m:t>
                                </m:r>
                                <m:r>
                                  <a:rPr lang="fr-FR" sz="1800" b="1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au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15837639"/>
                  </p:ext>
                </p:extLst>
              </p:nvPr>
            </p:nvGraphicFramePr>
            <p:xfrm>
              <a:off x="656564" y="803501"/>
              <a:ext cx="10638453" cy="5762762"/>
            </p:xfrm>
            <a:graphic>
              <a:graphicData uri="http://schemas.openxmlformats.org/drawingml/2006/table">
                <a:tbl>
                  <a:tblPr bandRow="1">
                    <a:tableStyleId>{5C22544A-7EE6-4342-B048-85BDC9FD1C3A}</a:tableStyleId>
                  </a:tblPr>
                  <a:tblGrid>
                    <a:gridCol w="3546151"/>
                    <a:gridCol w="3546151"/>
                    <a:gridCol w="3546151"/>
                  </a:tblGrid>
                  <a:tr h="2881381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72" t="-211" r="-200344" b="-100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172" t="-211" r="-100344" b="-1002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172" t="-211" r="-344" b="-100211"/>
                          </a:stretch>
                        </a:blipFill>
                      </a:tcPr>
                    </a:tc>
                  </a:tr>
                  <a:tr h="2881381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72" t="-100423" r="-200344" b="-4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172" t="-100423" r="-100344" b="-4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172" t="-100423" r="-344" b="-42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392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Exercice </a:t>
            </a:r>
            <a:r>
              <a:rPr lang="en-US" dirty="0" smtClean="0"/>
              <a:t>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16</a:t>
            </a:fld>
            <a:endParaRPr lang="fr-FR"/>
          </a:p>
        </p:txBody>
      </p:sp>
      <p:graphicFrame>
        <p:nvGraphicFramePr>
          <p:cNvPr id="14" name="Obje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206107"/>
              </p:ext>
            </p:extLst>
          </p:nvPr>
        </p:nvGraphicFramePr>
        <p:xfrm>
          <a:off x="607665" y="2805152"/>
          <a:ext cx="4251827" cy="2066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Bitmap Image" r:id="rId3" imgW="1971950" imgH="952633" progId="Paint.Picture">
                  <p:embed/>
                </p:oleObj>
              </mc:Choice>
              <mc:Fallback>
                <p:oleObj name="Bitmap Image" r:id="rId3" imgW="1971950" imgH="9526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65" y="2805152"/>
                        <a:ext cx="4251827" cy="2066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264291"/>
              </p:ext>
            </p:extLst>
          </p:nvPr>
        </p:nvGraphicFramePr>
        <p:xfrm>
          <a:off x="5362400" y="2611283"/>
          <a:ext cx="4672173" cy="2260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Bitmap Image" r:id="rId5" imgW="1952898" imgH="942857" progId="Paint.Picture">
                  <p:embed/>
                </p:oleObj>
              </mc:Choice>
              <mc:Fallback>
                <p:oleObj name="Bitmap Image" r:id="rId5" imgW="1952898" imgH="942857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400" y="2611283"/>
                        <a:ext cx="4672173" cy="22607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324680"/>
              </p:ext>
            </p:extLst>
          </p:nvPr>
        </p:nvGraphicFramePr>
        <p:xfrm>
          <a:off x="3229933" y="270182"/>
          <a:ext cx="3805570" cy="2101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Bitmap Image" r:id="rId7" imgW="1457143" imgH="809738" progId="Paint.Picture">
                  <p:embed/>
                </p:oleObj>
              </mc:Choice>
              <mc:Fallback>
                <p:oleObj name="Bitmap Image" r:id="rId7" imgW="1457143" imgH="80973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933" y="270182"/>
                        <a:ext cx="3805570" cy="21012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43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Problème</a:t>
            </a:r>
            <a:r>
              <a:rPr lang="en-US" dirty="0" smtClean="0"/>
              <a:t> 1: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17114"/>
              </p:ext>
            </p:extLst>
          </p:nvPr>
        </p:nvGraphicFramePr>
        <p:xfrm>
          <a:off x="102704" y="2729552"/>
          <a:ext cx="8980226" cy="833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Bitmap Image" r:id="rId3" imgW="6058746" imgH="561905" progId="Paint.Picture">
                  <p:embed/>
                </p:oleObj>
              </mc:Choice>
              <mc:Fallback>
                <p:oleObj name="Bitmap Image" r:id="rId3" imgW="6058746" imgH="56190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04" y="2729552"/>
                        <a:ext cx="8980226" cy="8330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83405" y="609599"/>
            <a:ext cx="2857546" cy="480856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98146" y="1381291"/>
            <a:ext cx="1000125" cy="1390650"/>
          </a:xfrm>
          <a:prstGeom prst="rect">
            <a:avLst/>
          </a:prstGeom>
        </p:spPr>
      </p:pic>
      <p:pic>
        <p:nvPicPr>
          <p:cNvPr id="3076" name="Picture 4" descr="Afficher l'image d'origi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967" y="2355301"/>
            <a:ext cx="710075" cy="821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Afficher l'image d'origi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88787" y="2355301"/>
            <a:ext cx="636540" cy="821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8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2.22222E-6 L 0.40443 -0.0002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2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443 -0.00023 L -0.17435 -0.0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435 -0.00023 L 0.23086 -0.0023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86 -0.00232 L -1.66667E-6 1.85185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89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3700"/>
            <a:ext cx="8596668" cy="1320800"/>
          </a:xfrm>
        </p:spPr>
        <p:txBody>
          <a:bodyPr/>
          <a:lstStyle/>
          <a:p>
            <a:r>
              <a:rPr lang="fr-FR" dirty="0" smtClean="0"/>
              <a:t>Problème 2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+…+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𝟗𝟗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𝟏𝟎𝟎</m:t>
                    </m:r>
                  </m:oMath>
                </a14:m>
                <a:endParaRPr lang="en-US" sz="2400" b="1" dirty="0" smtClean="0"/>
              </a:p>
              <a:p>
                <a:endParaRPr lang="en-US" sz="2400" b="1" dirty="0" smtClean="0"/>
              </a:p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=            +            +            +            +…+</m:t>
                    </m:r>
                  </m:oMath>
                </a14:m>
                <a:r>
                  <a:rPr lang="fr-FR" sz="2400" b="1" dirty="0" smtClean="0"/>
                  <a:t> </a:t>
                </a:r>
                <a:endParaRPr lang="fr-FR" sz="2400" b="1" dirty="0"/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624083" y="2012289"/>
            <a:ext cx="873457" cy="7761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15903" y="2012289"/>
            <a:ext cx="873457" cy="7761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3807723" y="2012289"/>
            <a:ext cx="873457" cy="7761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899543" y="2012289"/>
            <a:ext cx="873457" cy="776100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581808" y="2012289"/>
            <a:ext cx="1497670" cy="776100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1364778" y="3123698"/>
                <a:ext cx="12419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4778" y="3123698"/>
                <a:ext cx="1241945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2470244" y="3127946"/>
                <a:ext cx="12419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0244" y="3127946"/>
                <a:ext cx="1241945" cy="461665"/>
              </a:xfrm>
              <a:prstGeom prst="rect">
                <a:avLst/>
              </a:prstGeom>
              <a:blipFill rotWithShape="0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ZoneTexte 16"/>
              <p:cNvSpPr txBox="1"/>
              <p:nvPr/>
            </p:nvSpPr>
            <p:spPr>
              <a:xfrm>
                <a:off x="3616653" y="3153601"/>
                <a:ext cx="12419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6653" y="3153601"/>
                <a:ext cx="1241945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4694823" y="3154568"/>
                <a:ext cx="12419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dirty="0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rgbClr val="92D05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823" y="3154568"/>
                <a:ext cx="1241945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6460435" y="3140920"/>
                <a:ext cx="124194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0435" y="3140920"/>
                <a:ext cx="1241945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9007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8" grpId="0"/>
      <p:bldP spid="15" grpId="0"/>
      <p:bldP spid="17" grpId="0"/>
      <p:bldP spid="18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62 page 45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19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676" y="1203206"/>
            <a:ext cx="6353016" cy="483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/>
              <a:t>Chapitre </a:t>
            </a:r>
            <a:r>
              <a:rPr lang="fr-FR" dirty="0" smtClean="0"/>
              <a:t>13: Nombres Relatifs 2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88 page 48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20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464" y="1625510"/>
            <a:ext cx="4464171" cy="31554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291" y="1381756"/>
            <a:ext cx="3806054" cy="394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5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71 page 46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21431"/>
                <a:ext cx="8596668" cy="4319931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US" sz="2400" b="1" dirty="0" smtClean="0"/>
              </a:p>
              <a:p>
                <a:endParaRPr lang="en-US" sz="2400" b="1" dirty="0"/>
              </a:p>
              <a:p>
                <a14:m>
                  <m:oMath xmlns:m="http://schemas.openxmlformats.org/officeDocument/2006/math">
                    <m:r>
                      <a:rPr lang="en-US" sz="2400" b="1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2400" b="1" dirty="0" smtClean="0"/>
              </a:p>
              <a:p>
                <a:endParaRPr lang="en-US" sz="2400" b="1" dirty="0"/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𝟗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2400" b="1" dirty="0" smtClean="0"/>
              </a:p>
              <a:p>
                <a:endParaRPr lang="en-US" sz="2400" b="1" dirty="0" smtClean="0"/>
              </a:p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2400" b="1" dirty="0" smtClean="0"/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21431"/>
                <a:ext cx="8596668" cy="4319931"/>
              </a:xfrm>
              <a:blipFill rotWithShape="0">
                <a:blip r:embed="rId2"/>
                <a:stretch>
                  <a:fillRect l="-5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pPr/>
              <a:t>21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/>
              <p:cNvSpPr txBox="1"/>
              <p:nvPr/>
            </p:nvSpPr>
            <p:spPr>
              <a:xfrm>
                <a:off x="7055893" y="951990"/>
                <a:ext cx="1255593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 )</m:t>
                      </m:r>
                    </m:oMath>
                  </m:oMathPara>
                </a14:m>
                <a:endParaRPr lang="fr-FR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ZoneText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5893" y="951990"/>
                <a:ext cx="1255593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7055892" y="951990"/>
                <a:ext cx="1255593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    ) </m:t>
                      </m:r>
                    </m:oMath>
                  </m:oMathPara>
                </a14:m>
                <a:endParaRPr lang="fr-FR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5892" y="951990"/>
                <a:ext cx="1255593" cy="76944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310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34 -0.00417 L -0.4599 0.0824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12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16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−(−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)=…</m:t>
                    </m:r>
                  </m:oMath>
                </a14:m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8964851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Aucune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de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ces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propositions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8964851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14515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940" r="-300000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940" r="-200761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940" r="-100253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61940" r="-508" b="-1044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76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dirty="0" smtClean="0"/>
                  <a:t>L’expression </a:t>
                </a:r>
                <a14:m>
                  <m:oMath xmlns:m="http://schemas.openxmlformats.org/officeDocument/2006/math">
                    <m:r>
                      <a:rPr lang="en-US" sz="240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est…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88312680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i="0" dirty="0" smtClean="0">
                              <a:solidFill>
                                <a:srgbClr val="FF0000"/>
                              </a:solidFill>
                              <a:latin typeface="+mj-lt"/>
                            </a:rPr>
                            <a:t>positive</a:t>
                          </a:r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i="0" noProof="0" dirty="0" smtClean="0">
                              <a:solidFill>
                                <a:srgbClr val="00B050"/>
                              </a:solidFill>
                              <a:latin typeface="+mj-lt"/>
                            </a:rPr>
                            <a:t>négative</a:t>
                          </a:r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i="0" noProof="0" dirty="0" smtClean="0">
                              <a:solidFill>
                                <a:srgbClr val="0070C0"/>
                              </a:solidFill>
                              <a:latin typeface="+mj-lt"/>
                            </a:rPr>
                            <a:t>nulle</a:t>
                          </a:r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Impossible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 à 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1" i="0" dirty="0" smtClean="0">
                                    <a:solidFill>
                                      <a:srgbClr val="FFC000"/>
                                    </a:solidFill>
                                  </a:rPr>
                                  <m:t>calculer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88312680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1451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i="0" dirty="0" smtClean="0">
                              <a:solidFill>
                                <a:srgbClr val="FF0000"/>
                              </a:solidFill>
                              <a:latin typeface="+mj-lt"/>
                            </a:rPr>
                            <a:t>positive</a:t>
                          </a:r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i="0" noProof="0" dirty="0" smtClean="0">
                              <a:solidFill>
                                <a:srgbClr val="00B050"/>
                              </a:solidFill>
                              <a:latin typeface="+mj-lt"/>
                            </a:rPr>
                            <a:t>négative</a:t>
                          </a:r>
                          <a:endParaRPr lang="fr-FR" sz="2400" b="1" noProof="0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i="0" noProof="0" dirty="0" smtClean="0">
                              <a:solidFill>
                                <a:srgbClr val="0070C0"/>
                              </a:solidFill>
                              <a:latin typeface="+mj-lt"/>
                            </a:rPr>
                            <a:t>nulle</a:t>
                          </a:r>
                          <a:endParaRPr lang="fr-FR" sz="2400" b="1" noProof="0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61940" r="-508" b="-149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433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𝟏𝟏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e>
                    </m:d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=…</m:t>
                    </m:r>
                    <m:r>
                      <a:rPr lang="en-US" sz="24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4708196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𝟏𝟕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94708196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25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e>
                    </m:d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</m:e>
                    </m:d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=… </m:t>
                    </m:r>
                  </m:oMath>
                </a14:m>
                <a:endParaRPr lang="fr-FR" sz="2400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0060240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𝟏𝟗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00602403"/>
                  </p:ext>
                </p:extLst>
              </p:nvPr>
            </p:nvGraphicFramePr>
            <p:xfrm>
              <a:off x="1146003" y="3938695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943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 ( Plickers 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sz="1600" b="1" dirty="0"/>
          </a:p>
          <a:p>
            <a:pPr lvl="2"/>
            <a:endParaRPr lang="fr-FR" sz="1800" dirty="0" smtClean="0"/>
          </a:p>
          <a:p>
            <a:pPr lvl="2"/>
            <a:endParaRPr lang="fr-FR" sz="1800" dirty="0" smtClean="0"/>
          </a:p>
          <a:p>
            <a:pPr lvl="2"/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128" y="1665097"/>
            <a:ext cx="4810125" cy="4619625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67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1:</a:t>
                </a:r>
                <a:br>
                  <a:rPr lang="fr-FR" sz="2800" dirty="0" smtClean="0"/>
                </a:br>
                <a:r>
                  <a:rPr lang="fr-FR" sz="2400" dirty="0" smtClean="0"/>
                  <a:t>L’abscisse du point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𝑴</m:t>
                    </m:r>
                  </m:oMath>
                </a14:m>
                <a:r>
                  <a:rPr lang="fr-FR" sz="2400" dirty="0" smtClean="0"/>
                  <a:t> est…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0264588"/>
                  </p:ext>
                </p:extLst>
              </p:nvPr>
            </p:nvGraphicFramePr>
            <p:xfrm>
              <a:off x="1023173" y="4500699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60264588"/>
                  </p:ext>
                </p:extLst>
              </p:nvPr>
            </p:nvGraphicFramePr>
            <p:xfrm>
              <a:off x="1023173" y="4500699"/>
              <a:ext cx="9608432" cy="12801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2296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029" r="-300000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029" r="-200761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029" r="-100253" b="-16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b="1" dirty="0" smtClean="0">
                              <a:solidFill>
                                <a:srgbClr val="FFC000"/>
                              </a:solidFill>
                            </a:rPr>
                            <a:t>Aucune de ces propositions</a:t>
                          </a:r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5126" y="3134762"/>
            <a:ext cx="8239125" cy="1076325"/>
          </a:xfrm>
          <a:prstGeom prst="rect">
            <a:avLst/>
          </a:prstGeom>
        </p:spPr>
      </p:pic>
      <p:cxnSp>
        <p:nvCxnSpPr>
          <p:cNvPr id="10" name="Connecteur droit 9"/>
          <p:cNvCxnSpPr>
            <a:stCxn id="9" idx="1"/>
          </p:cNvCxnSpPr>
          <p:nvPr/>
        </p:nvCxnSpPr>
        <p:spPr>
          <a:xfrm>
            <a:off x="1205126" y="3672925"/>
            <a:ext cx="8093452" cy="11965"/>
          </a:xfrm>
          <a:prstGeom prst="line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5063319" y="3536556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4531056" y="3821372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056" y="3821372"/>
                <a:ext cx="1064526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Connecteur droit 12"/>
          <p:cNvCxnSpPr/>
          <p:nvPr/>
        </p:nvCxnSpPr>
        <p:spPr>
          <a:xfrm flipV="1">
            <a:off x="6032309" y="3536556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5486399" y="3800064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399" y="3800064"/>
                <a:ext cx="1064526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onnecteur droit 18"/>
          <p:cNvCxnSpPr/>
          <p:nvPr/>
        </p:nvCxnSpPr>
        <p:spPr>
          <a:xfrm flipV="1">
            <a:off x="2692733" y="3536556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2160470" y="3002941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𝑴</m:t>
                      </m:r>
                    </m:oMath>
                  </m:oMathPara>
                </a14:m>
                <a:endParaRPr lang="fr-FR" b="1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470" y="3002941"/>
                <a:ext cx="1064526" cy="46166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447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2:</a:t>
                </a:r>
                <a:br>
                  <a:rPr lang="fr-FR" sz="2800" dirty="0" smtClean="0"/>
                </a:br>
                <a:r>
                  <a:rPr lang="fr-FR" sz="2400" dirty="0" smtClean="0"/>
                  <a:t>Quel nombre est plus grand que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fr-FR" sz="2400" dirty="0" smtClean="0"/>
                  <a:t> ?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9918398"/>
                  </p:ext>
                </p:extLst>
              </p:nvPr>
            </p:nvGraphicFramePr>
            <p:xfrm>
              <a:off x="1146003" y="3938695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𝟏𝟎𝟎𝟎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0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69918398"/>
                  </p:ext>
                </p:extLst>
              </p:nvPr>
            </p:nvGraphicFramePr>
            <p:xfrm>
              <a:off x="1146003" y="3938695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112000" r="-30000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112000" r="-200761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112000" r="-100253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112000" r="-508" b="-2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cteur droit 7"/>
          <p:cNvCxnSpPr/>
          <p:nvPr/>
        </p:nvCxnSpPr>
        <p:spPr>
          <a:xfrm>
            <a:off x="1205126" y="3249843"/>
            <a:ext cx="8093452" cy="11965"/>
          </a:xfrm>
          <a:prstGeom prst="line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6482689" y="3113474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5950426" y="3398290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426" y="3398290"/>
                <a:ext cx="106452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835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3:</a:t>
                </a:r>
                <a:br>
                  <a:rPr lang="fr-FR" sz="2800" dirty="0" smtClean="0"/>
                </a:br>
                <a:r>
                  <a:rPr lang="fr-FR" sz="2400" dirty="0" smtClean="0"/>
                  <a:t>Le nombre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𝟒𝟐</m:t>
                    </m:r>
                  </m:oMath>
                </a14:m>
                <a:r>
                  <a:rPr lang="fr-FR" sz="2400" dirty="0" smtClean="0"/>
                  <a:t> est compris entre ?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9064094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𝒆𝒕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𝟒𝟎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𝒆𝒕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𝒆𝒕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fr-FR" sz="2400" b="1" i="1" dirty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Aucune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de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ces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fr-FR" sz="2400" b="1" dirty="0" smtClean="0">
                                    <a:solidFill>
                                      <a:srgbClr val="FFC000"/>
                                    </a:solidFill>
                                  </a:rPr>
                                  <m:t>propositions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29064094"/>
                  </p:ext>
                </p:extLst>
              </p:nvPr>
            </p:nvGraphicFramePr>
            <p:xfrm>
              <a:off x="1146003" y="3938695"/>
              <a:ext cx="9608432" cy="127171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814515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53" t="-61940" r="-300000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508" t="-61940" r="-200761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00000" t="-61940" r="-100253" b="-10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300761" t="-61940" r="-508" b="-10448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Connecteur droit 7"/>
          <p:cNvCxnSpPr/>
          <p:nvPr/>
        </p:nvCxnSpPr>
        <p:spPr>
          <a:xfrm>
            <a:off x="1205126" y="3249843"/>
            <a:ext cx="8093452" cy="11965"/>
          </a:xfrm>
          <a:prstGeom prst="line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6482689" y="3113474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5950426" y="3398290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426" y="3398290"/>
                <a:ext cx="1064526" cy="46166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996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</p:spPr>
            <p:txBody>
              <a:bodyPr/>
              <a:lstStyle/>
              <a:p>
                <a:r>
                  <a:rPr lang="fr-FR" sz="2800" dirty="0" smtClean="0"/>
                  <a:t>Question 4:</a:t>
                </a:r>
                <a:br>
                  <a:rPr lang="fr-FR" sz="2800" dirty="0" smtClean="0"/>
                </a:br>
                <a:r>
                  <a:rPr lang="fr-FR" sz="2400" dirty="0" smtClean="0"/>
                  <a:t>Les points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fr-FR" sz="2400" dirty="0" smtClean="0"/>
                  <a:t> et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fr-FR" sz="2400" dirty="0" smtClean="0"/>
                  <a:t> ont…</a:t>
                </a:r>
                <a:endParaRPr lang="fr-FR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3" y="2160589"/>
                <a:ext cx="9299179" cy="3880773"/>
              </a:xfrm>
              <a:blipFill rotWithShape="0">
                <a:blip r:embed="rId2"/>
                <a:stretch>
                  <a:fillRect l="-786" t="-14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141253"/>
              </p:ext>
            </p:extLst>
          </p:nvPr>
        </p:nvGraphicFramePr>
        <p:xfrm>
          <a:off x="1146003" y="3938695"/>
          <a:ext cx="9608432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2108"/>
                <a:gridCol w="2402108"/>
                <a:gridCol w="2402108"/>
                <a:gridCol w="24021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A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B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C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noProof="0" dirty="0" smtClean="0"/>
                        <a:t>D</a:t>
                      </a:r>
                      <a:endParaRPr lang="fr-FR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la même</a:t>
                      </a:r>
                      <a:r>
                        <a:rPr lang="fr-FR" sz="2400" b="1" i="0" baseline="0" noProof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 valeur</a:t>
                      </a:r>
                      <a:endParaRPr lang="fr-FR" sz="24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00B050"/>
                          </a:solidFill>
                          <a:latin typeface="+mj-lt"/>
                        </a:rPr>
                        <a:t>la même abscisse</a:t>
                      </a:r>
                      <a:endParaRPr lang="fr-FR" sz="2400" b="1" noProof="0" dirty="0">
                        <a:solidFill>
                          <a:srgbClr val="00B05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i="0" noProof="0" dirty="0" smtClean="0">
                          <a:solidFill>
                            <a:srgbClr val="0070C0"/>
                          </a:solidFill>
                          <a:latin typeface="+mj-lt"/>
                        </a:rPr>
                        <a:t>la même ordonnée</a:t>
                      </a:r>
                      <a:endParaRPr lang="fr-FR" sz="2400" b="1" noProof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noProof="0" dirty="0" smtClean="0">
                          <a:solidFill>
                            <a:srgbClr val="FFC000"/>
                          </a:solidFill>
                        </a:rPr>
                        <a:t>Aucune de ces propositions</a:t>
                      </a:r>
                      <a:endParaRPr lang="fr-FR" sz="2400" b="1" noProof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556" y="224044"/>
            <a:ext cx="4773867" cy="364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38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Calcul mental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99179" cy="3880773"/>
          </a:xfrm>
        </p:spPr>
        <p:txBody>
          <a:bodyPr/>
          <a:lstStyle/>
          <a:p>
            <a:r>
              <a:rPr lang="fr-FR" sz="2800" dirty="0" smtClean="0"/>
              <a:t>Question 5:</a:t>
            </a:r>
            <a:br>
              <a:rPr lang="fr-FR" sz="2800" dirty="0" smtClean="0"/>
            </a:br>
            <a:r>
              <a:rPr lang="fr-FR" sz="2400" dirty="0" smtClean="0"/>
              <a:t>Quel nombre a la plus petite distance à zéro?</a:t>
            </a:r>
            <a:endParaRPr lang="fr-F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99794831"/>
                  </p:ext>
                </p:extLst>
              </p:nvPr>
            </p:nvGraphicFramePr>
            <p:xfrm>
              <a:off x="1146003" y="4634734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0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B05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𝟑𝟐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0070C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400" b="1" i="1" dirty="0" smtClean="0">
                                    <a:solidFill>
                                      <a:srgbClr val="FFC000"/>
                                    </a:solidFill>
                                    <a:latin typeface="Cambria Math" panose="02040503050406030204" pitchFamily="18" charset="0"/>
                                  </a:rPr>
                                  <m:t>𝟗𝟗𝟗𝟗</m:t>
                                </m:r>
                              </m:oMath>
                            </m:oMathPara>
                          </a14:m>
                          <a:endParaRPr lang="fr-FR" sz="2400" b="1" dirty="0">
                            <a:solidFill>
                              <a:srgbClr val="FFC00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99794831"/>
                  </p:ext>
                </p:extLst>
              </p:nvPr>
            </p:nvGraphicFramePr>
            <p:xfrm>
              <a:off x="1146003" y="4634734"/>
              <a:ext cx="9608432" cy="91440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402108"/>
                    <a:gridCol w="2402108"/>
                    <a:gridCol w="2402108"/>
                    <a:gridCol w="2402108"/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A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C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400" dirty="0" smtClean="0"/>
                            <a:t>D</a:t>
                          </a:r>
                          <a:endParaRPr lang="fr-FR" sz="2400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53" t="-112000" r="-300000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0508" t="-112000" r="-200761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0000" t="-112000" r="-100253" b="-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0761" t="-112000" r="-508" b="-2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2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23" y="8188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cteur droit 10"/>
          <p:cNvCxnSpPr/>
          <p:nvPr/>
        </p:nvCxnSpPr>
        <p:spPr>
          <a:xfrm>
            <a:off x="1205126" y="3563743"/>
            <a:ext cx="8093452" cy="11965"/>
          </a:xfrm>
          <a:prstGeom prst="line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6482689" y="3427374"/>
            <a:ext cx="0" cy="2711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5950426" y="3712190"/>
                <a:ext cx="106452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fr-FR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426" y="3712190"/>
                <a:ext cx="1064526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823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Addition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654152"/>
            <a:ext cx="9954272" cy="2665299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1. Règle:</a:t>
            </a:r>
            <a:r>
              <a:rPr lang="fr-FR" sz="2000" dirty="0" smtClean="0"/>
              <a:t> </a:t>
            </a:r>
          </a:p>
          <a:p>
            <a:r>
              <a:rPr lang="fr-FR" sz="2000" dirty="0" smtClean="0"/>
              <a:t>La somme de deux nombres relatifs de </a:t>
            </a:r>
            <a:r>
              <a:rPr lang="fr-FR" sz="2000" b="1" dirty="0" smtClean="0">
                <a:solidFill>
                  <a:srgbClr val="0070C0"/>
                </a:solidFill>
              </a:rPr>
              <a:t>même signe</a:t>
            </a:r>
            <a:r>
              <a:rPr lang="fr-FR" sz="2000" dirty="0" smtClean="0"/>
              <a:t>:</a:t>
            </a:r>
          </a:p>
          <a:p>
            <a:pPr lvl="1"/>
            <a:r>
              <a:rPr lang="fr-FR" sz="2000" dirty="0"/>
              <a:t>a</a:t>
            </a:r>
            <a:r>
              <a:rPr lang="fr-FR" sz="2000" dirty="0" smtClean="0"/>
              <a:t> pour signe le signe commun aux deux nombres.</a:t>
            </a:r>
          </a:p>
          <a:p>
            <a:pPr lvl="1"/>
            <a:r>
              <a:rPr lang="fr-FR" sz="2000" dirty="0"/>
              <a:t>a</a:t>
            </a:r>
            <a:r>
              <a:rPr lang="fr-FR" sz="2000" dirty="0" smtClean="0"/>
              <a:t> pour distance à zéro la somme des distances à zéro.</a:t>
            </a:r>
            <a:r>
              <a:rPr lang="fr-FR" sz="1800" dirty="0" smtClean="0"/>
              <a:t> </a:t>
            </a:r>
          </a:p>
          <a:p>
            <a:pPr lvl="1"/>
            <a:endParaRPr lang="fr-FR" sz="2400" dirty="0"/>
          </a:p>
          <a:p>
            <a:r>
              <a:rPr lang="fr-FR" sz="2000" dirty="0" smtClean="0"/>
              <a:t>Exemples: </a:t>
            </a:r>
          </a:p>
        </p:txBody>
      </p:sp>
      <p:grpSp>
        <p:nvGrpSpPr>
          <p:cNvPr id="9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7" name="Espace réservé du numéro de diapositive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9</a:t>
            </a:fld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4350918" y="4076473"/>
            <a:ext cx="723331" cy="62779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3264869" y="4037010"/>
            <a:ext cx="723331" cy="62779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3020505" y="4896672"/>
            <a:ext cx="1037368" cy="627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367777" y="4906721"/>
            <a:ext cx="1128307" cy="62779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558789" y="4075585"/>
            <a:ext cx="968990" cy="627797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/>
              <p:cNvSpPr txBox="1"/>
              <p:nvPr/>
            </p:nvSpPr>
            <p:spPr>
              <a:xfrm>
                <a:off x="5443674" y="4120075"/>
                <a:ext cx="11600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6" name="ZoneText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3674" y="4120075"/>
                <a:ext cx="1160060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Ellipse 15"/>
          <p:cNvSpPr/>
          <p:nvPr/>
        </p:nvSpPr>
        <p:spPr>
          <a:xfrm>
            <a:off x="5963625" y="4870545"/>
            <a:ext cx="1128307" cy="62779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ZoneTexte 18"/>
              <p:cNvSpPr txBox="1"/>
              <p:nvPr/>
            </p:nvSpPr>
            <p:spPr>
              <a:xfrm>
                <a:off x="3260393" y="4095415"/>
                <a:ext cx="23940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+   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   = 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0393" y="4095415"/>
                <a:ext cx="2394077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ZoneTexte 19"/>
              <p:cNvSpPr txBox="1"/>
              <p:nvPr/>
            </p:nvSpPr>
            <p:spPr>
              <a:xfrm>
                <a:off x="3037057" y="4919560"/>
                <a:ext cx="29334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+(−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)=</m:t>
                      </m:r>
                    </m:oMath>
                  </m:oMathPara>
                </a14:m>
                <a:endParaRPr lang="fr-FR" sz="2800" b="1" dirty="0"/>
              </a:p>
            </p:txBody>
          </p:sp>
        </mc:Choice>
        <mc:Fallback xmlns=""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7057" y="4919560"/>
                <a:ext cx="2933409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/>
              <p:cNvSpPr txBox="1"/>
              <p:nvPr/>
            </p:nvSpPr>
            <p:spPr>
              <a:xfrm>
                <a:off x="5948011" y="4898046"/>
                <a:ext cx="4001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1" name="ZoneText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011" y="4898046"/>
                <a:ext cx="400160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6221140" y="4908803"/>
                <a:ext cx="81027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fr-FR" sz="2800" b="1" i="1" dirty="0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140" y="4908803"/>
                <a:ext cx="810277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062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12" grpId="0" animBg="1"/>
      <p:bldP spid="13" grpId="0" animBg="1"/>
      <p:bldP spid="14" grpId="0" animBg="1"/>
      <p:bldP spid="15" grpId="0" animBg="1"/>
      <p:bldP spid="6" grpId="0"/>
      <p:bldP spid="16" grpId="0" animBg="1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735</Words>
  <Application>Microsoft Office PowerPoint</Application>
  <PresentationFormat>Grand écran</PresentationFormat>
  <Paragraphs>224</Paragraphs>
  <Slides>26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Cambria Math</vt:lpstr>
      <vt:lpstr>Trebuchet MS</vt:lpstr>
      <vt:lpstr>Wingdings 3</vt:lpstr>
      <vt:lpstr>Facette</vt:lpstr>
      <vt:lpstr>Bitmap Image</vt:lpstr>
      <vt:lpstr>Cinquième Chapitre 13:  Nombres Relatifs 2</vt:lpstr>
      <vt:lpstr>Chapitre 13: Nombres Relatifs 2</vt:lpstr>
      <vt:lpstr>Calcul mental ( Plickers )</vt:lpstr>
      <vt:lpstr>Calcul mental</vt:lpstr>
      <vt:lpstr>Calcul mental</vt:lpstr>
      <vt:lpstr>Calcul mental</vt:lpstr>
      <vt:lpstr>Calcul mental</vt:lpstr>
      <vt:lpstr>Calcul mental</vt:lpstr>
      <vt:lpstr>I. Addition</vt:lpstr>
      <vt:lpstr>I. Addition</vt:lpstr>
      <vt:lpstr>Exercice 1</vt:lpstr>
      <vt:lpstr>Exercices 24 et 25 page 41</vt:lpstr>
      <vt:lpstr>II. Soustraction</vt:lpstr>
      <vt:lpstr>II. Soustraction</vt:lpstr>
      <vt:lpstr>Exercice 2</vt:lpstr>
      <vt:lpstr>Exercice 3</vt:lpstr>
      <vt:lpstr>Problème 1:</vt:lpstr>
      <vt:lpstr>Problème 2</vt:lpstr>
      <vt:lpstr>Exercice 62 page 45</vt:lpstr>
      <vt:lpstr>Exercice 88 page 48</vt:lpstr>
      <vt:lpstr>Exercice 71 page 46</vt:lpstr>
      <vt:lpstr>Calcul mental ( Plickers )</vt:lpstr>
      <vt:lpstr>Calcul mental</vt:lpstr>
      <vt:lpstr>Calcul mental</vt:lpstr>
      <vt:lpstr>Calcul mental</vt:lpstr>
      <vt:lpstr>Calcul mental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339</cp:revision>
  <dcterms:created xsi:type="dcterms:W3CDTF">2016-06-28T13:11:46Z</dcterms:created>
  <dcterms:modified xsi:type="dcterms:W3CDTF">2019-05-08T20:02:18Z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f0c2ee62-763f-48a7-9186-d0cf38fdd02f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