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9" r:id="rId3"/>
    <p:sldId id="293" r:id="rId4"/>
    <p:sldId id="317" r:id="rId5"/>
    <p:sldId id="422" r:id="rId6"/>
    <p:sldId id="423" r:id="rId7"/>
    <p:sldId id="424" r:id="rId8"/>
    <p:sldId id="425" r:id="rId9"/>
    <p:sldId id="410" r:id="rId10"/>
    <p:sldId id="426" r:id="rId11"/>
    <p:sldId id="427" r:id="rId12"/>
    <p:sldId id="428" r:id="rId13"/>
    <p:sldId id="411" r:id="rId14"/>
    <p:sldId id="431" r:id="rId15"/>
    <p:sldId id="429" r:id="rId16"/>
    <p:sldId id="430" r:id="rId17"/>
    <p:sldId id="414" r:id="rId18"/>
    <p:sldId id="432" r:id="rId19"/>
    <p:sldId id="433" r:id="rId20"/>
    <p:sldId id="434" r:id="rId21"/>
    <p:sldId id="367" r:id="rId22"/>
    <p:sldId id="435" r:id="rId23"/>
    <p:sldId id="436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0C226"/>
    <a:srgbClr val="FF006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19/04/2018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19/04/2018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19/04/2018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19/04/2018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19/04/2018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19/04/2018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19/04/2018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7.png"/><Relationship Id="rId7" Type="http://schemas.openxmlformats.org/officeDocument/2006/relationships/image" Target="../media/image2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0.png"/><Relationship Id="rId4" Type="http://schemas.openxmlformats.org/officeDocument/2006/relationships/image" Target="../media/image25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br>
              <a:rPr lang="fr-FR" dirty="0" smtClean="0"/>
            </a:br>
            <a:r>
              <a:rPr lang="fr-FR" sz="3600" dirty="0" smtClean="0"/>
              <a:t>Chapitre 12: </a:t>
            </a:r>
            <a:br>
              <a:rPr lang="fr-FR" sz="3600" dirty="0" smtClean="0"/>
            </a:br>
            <a:r>
              <a:rPr lang="fr-FR" sz="3600" dirty="0" smtClean="0"/>
              <a:t>Longueurs et Aires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Périmètre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Exemple: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Calculer le périmètre du polygone</a:t>
            </a:r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486362" y="2793409"/>
                <a:ext cx="41524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62" y="2793409"/>
                <a:ext cx="4152487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4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necteur droit 20"/>
          <p:cNvCxnSpPr/>
          <p:nvPr/>
        </p:nvCxnSpPr>
        <p:spPr>
          <a:xfrm flipV="1">
            <a:off x="6798434" y="4675575"/>
            <a:ext cx="1792229" cy="45984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668724" y="4221661"/>
            <a:ext cx="1129710" cy="91376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5668724" y="3268465"/>
            <a:ext cx="909910" cy="95319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578634" y="3189213"/>
            <a:ext cx="1779603" cy="59192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8358237" y="3215474"/>
            <a:ext cx="232426" cy="146010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7299822" y="2675920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9822" y="2675920"/>
                <a:ext cx="422029" cy="400110"/>
              </a:xfrm>
              <a:prstGeom prst="rect">
                <a:avLst/>
              </a:prstGeom>
              <a:blipFill rotWithShape="0">
                <a:blip r:embed="rId4"/>
                <a:stretch>
                  <a:fillRect r="-7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ZoneTexte 34"/>
              <p:cNvSpPr txBox="1"/>
              <p:nvPr/>
            </p:nvSpPr>
            <p:spPr>
              <a:xfrm>
                <a:off x="8566094" y="3649406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" name="ZoneText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094" y="3649406"/>
                <a:ext cx="422029" cy="400110"/>
              </a:xfrm>
              <a:prstGeom prst="rect">
                <a:avLst/>
              </a:prstGeom>
              <a:blipFill rotWithShape="0">
                <a:blip r:embed="rId5"/>
                <a:stretch>
                  <a:fillRect r="-13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ZoneTexte 35"/>
              <p:cNvSpPr txBox="1"/>
              <p:nvPr/>
            </p:nvSpPr>
            <p:spPr>
              <a:xfrm>
                <a:off x="7494344" y="4953639"/>
                <a:ext cx="8183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</a:rPr>
                  <a:t>  </a:t>
                </a:r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ZoneText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344" y="4953639"/>
                <a:ext cx="818337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ZoneTexte 37"/>
              <p:cNvSpPr txBox="1"/>
              <p:nvPr/>
            </p:nvSpPr>
            <p:spPr>
              <a:xfrm>
                <a:off x="5377037" y="4611631"/>
                <a:ext cx="8183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8" name="ZoneText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037" y="4611631"/>
                <a:ext cx="818337" cy="400110"/>
              </a:xfrm>
              <a:prstGeom prst="rect">
                <a:avLst/>
              </a:prstGeom>
              <a:blipFill rotWithShape="0">
                <a:blip r:embed="rId7"/>
                <a:stretch>
                  <a:fillRect r="-201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ZoneTexte 38"/>
              <p:cNvSpPr txBox="1"/>
              <p:nvPr/>
            </p:nvSpPr>
            <p:spPr>
              <a:xfrm>
                <a:off x="5448924" y="3298367"/>
                <a:ext cx="8183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9" name="ZoneText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924" y="3298367"/>
                <a:ext cx="818337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ZoneTexte 39"/>
              <p:cNvSpPr txBox="1"/>
              <p:nvPr/>
            </p:nvSpPr>
            <p:spPr>
              <a:xfrm>
                <a:off x="459803" y="4049516"/>
                <a:ext cx="415248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latin typeface="+mj-lt"/>
                  </a:rPr>
                  <a:t>Le polygone a un périmètre 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400" b="1" i="0" dirty="0" smtClean="0">
                    <a:latin typeface="+mj-lt"/>
                  </a:rPr>
                  <a:t>.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0" name="ZoneText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03" y="4049516"/>
                <a:ext cx="4152487" cy="830997"/>
              </a:xfrm>
              <a:prstGeom prst="rect">
                <a:avLst/>
              </a:prstGeom>
              <a:blipFill rotWithShape="0">
                <a:blip r:embed="rId9"/>
                <a:stretch>
                  <a:fillRect l="-2199" t="-5839" b="-153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459804" y="3435203"/>
                <a:ext cx="41524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04" y="3435203"/>
                <a:ext cx="4152487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29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1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  <p:bldP spid="28" grpId="0"/>
      <p:bldP spid="35" grpId="0"/>
      <p:bldP spid="36" grpId="0"/>
      <p:bldP spid="38" grpId="0"/>
      <p:bldP spid="39" grpId="0"/>
      <p:bldP spid="40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Périmètre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Cas particuliers: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Le carré: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Le rectangle:</a:t>
            </a: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5545410" y="1465299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410" y="1465299"/>
                <a:ext cx="42202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191095" y="2720307"/>
                <a:ext cx="20585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95" y="2720307"/>
                <a:ext cx="2058541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975668" y="1926964"/>
            <a:ext cx="1561514" cy="1561514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975668" y="4961338"/>
            <a:ext cx="3024553" cy="106454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6326167" y="4499673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167" y="4499673"/>
                <a:ext cx="42202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8050002" y="5288260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0002" y="5288260"/>
                <a:ext cx="422029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1092258" y="4949928"/>
                <a:ext cx="29733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×(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258" y="4949928"/>
                <a:ext cx="2973305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1233354" y="5591419"/>
                <a:ext cx="29733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354" y="5591419"/>
                <a:ext cx="2973305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04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  <p:bldP spid="31" grpId="0"/>
      <p:bldP spid="4" grpId="0" animBg="1"/>
      <p:bldP spid="5" grpId="0" animBg="1"/>
      <p:bldP spid="23" grpId="0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Périmètre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Longueur d’un cercle:</a:t>
            </a:r>
            <a:r>
              <a:rPr lang="fr-FR" sz="2000" dirty="0" smtClean="0"/>
              <a:t> 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12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302310" y="2777571"/>
                <a:ext cx="23777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𝚷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310" y="2777571"/>
                <a:ext cx="2377792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7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1295123" y="3435222"/>
                <a:ext cx="21168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𝚷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123" y="3435222"/>
                <a:ext cx="2116817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5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Ellipse 20"/>
          <p:cNvSpPr/>
          <p:nvPr/>
        </p:nvSpPr>
        <p:spPr>
          <a:xfrm>
            <a:off x="6057209" y="2336577"/>
            <a:ext cx="2197290" cy="219729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Plus 22"/>
          <p:cNvSpPr/>
          <p:nvPr/>
        </p:nvSpPr>
        <p:spPr>
          <a:xfrm>
            <a:off x="7005396" y="3307843"/>
            <a:ext cx="319964" cy="319964"/>
          </a:xfrm>
          <a:prstGeom prst="mathPlus">
            <a:avLst>
              <a:gd name="adj1" fmla="val 417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7169502" y="2862041"/>
            <a:ext cx="892221" cy="6057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7104104" y="2764379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104" y="2764379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Connecteur droit 26"/>
          <p:cNvCxnSpPr/>
          <p:nvPr/>
        </p:nvCxnSpPr>
        <p:spPr>
          <a:xfrm>
            <a:off x="6127750" y="3079750"/>
            <a:ext cx="2024152" cy="76256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ZoneTexte 35"/>
              <p:cNvSpPr txBox="1"/>
              <p:nvPr/>
            </p:nvSpPr>
            <p:spPr>
              <a:xfrm>
                <a:off x="6083936" y="3227697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ZoneText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3936" y="3227697"/>
                <a:ext cx="92501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ZoneTexte 37"/>
              <p:cNvSpPr txBox="1"/>
              <p:nvPr/>
            </p:nvSpPr>
            <p:spPr>
              <a:xfrm>
                <a:off x="4330767" y="5148993"/>
                <a:ext cx="3452883" cy="523220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𝟏𝟒𝟏𝟓𝟗𝟐𝟔𝟓𝟑𝟓𝟗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8" name="ZoneText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67" y="5148993"/>
                <a:ext cx="3452883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603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  <p:bldP spid="20" grpId="0"/>
      <p:bldP spid="21" grpId="0" animBg="1"/>
      <p:bldP spid="23" grpId="0" animBg="1"/>
      <p:bldP spid="26" grpId="0"/>
      <p:bldP spid="36" grpId="0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19 page 339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13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668" y="1458391"/>
            <a:ext cx="3223326" cy="322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17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26 page 339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14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98" y="1270000"/>
            <a:ext cx="5783616" cy="144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4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337694"/>
            <a:ext cx="6201138" cy="49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72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27 page 339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16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70000"/>
            <a:ext cx="5758117" cy="229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6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1. Aire du rectangle:</a:t>
            </a:r>
          </a:p>
          <a:p>
            <a:endParaRPr lang="fr-FR" sz="2000" u="sng" dirty="0"/>
          </a:p>
          <a:p>
            <a:endParaRPr lang="fr-FR" sz="2000" u="sng" dirty="0" smtClean="0"/>
          </a:p>
          <a:p>
            <a:endParaRPr lang="fr-FR" sz="2000" u="sng" dirty="0"/>
          </a:p>
          <a:p>
            <a:endParaRPr lang="fr-FR" sz="2000" u="sng" dirty="0" smtClean="0"/>
          </a:p>
          <a:p>
            <a:r>
              <a:rPr lang="fr-FR" sz="2000" u="sng" dirty="0" smtClean="0"/>
              <a:t>Cas particulier: Aire du carré</a:t>
            </a:r>
            <a:r>
              <a:rPr lang="fr-FR" sz="2000" dirty="0" smtClean="0"/>
              <a:t> </a:t>
            </a:r>
            <a:endParaRPr lang="fr-FR" sz="1800" dirty="0" smtClean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17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875934" y="2122604"/>
            <a:ext cx="3024553" cy="106454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6226433" y="1660939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6433" y="1660939"/>
                <a:ext cx="42202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7950268" y="2449526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0268" y="2449526"/>
                <a:ext cx="4220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1705231" y="2513287"/>
                <a:ext cx="1822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231" y="2513287"/>
                <a:ext cx="1822787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00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241446" y="3813184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446" y="3813184"/>
                <a:ext cx="422029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5671704" y="4274849"/>
            <a:ext cx="1561514" cy="1561514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1785448" y="4993147"/>
                <a:ext cx="184796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448" y="4993147"/>
                <a:ext cx="1847966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9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1785449" y="5421743"/>
                <a:ext cx="14354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449" y="5421743"/>
                <a:ext cx="1435424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277" b="-26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7304349" y="4824773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4349" y="4824773"/>
                <a:ext cx="422029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239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Aire d’un triangle rectangle:</a:t>
            </a:r>
          </a:p>
          <a:p>
            <a:endParaRPr lang="fr-FR" sz="2000" u="sng" dirty="0"/>
          </a:p>
          <a:p>
            <a:endParaRPr lang="fr-FR" sz="2000" u="sng" dirty="0" smtClean="0"/>
          </a:p>
          <a:p>
            <a:endParaRPr lang="fr-FR" sz="2000" u="sng" dirty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4671192" y="2397658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1192" y="2397658"/>
                <a:ext cx="42202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6258165" y="3132873"/>
                <a:ext cx="4220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165" y="3132873"/>
                <a:ext cx="4220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1665378" y="2274621"/>
                <a:ext cx="1822787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378" y="2274621"/>
                <a:ext cx="1822787" cy="7914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riangle rectangle 3"/>
          <p:cNvSpPr/>
          <p:nvPr/>
        </p:nvSpPr>
        <p:spPr>
          <a:xfrm>
            <a:off x="5138114" y="2123479"/>
            <a:ext cx="3050722" cy="1043677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5137550" y="2102616"/>
            <a:ext cx="3051286" cy="106454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grpSp>
        <p:nvGrpSpPr>
          <p:cNvPr id="23" name="Groupe 22"/>
          <p:cNvGrpSpPr/>
          <p:nvPr/>
        </p:nvGrpSpPr>
        <p:grpSpPr>
          <a:xfrm>
            <a:off x="5137550" y="2859323"/>
            <a:ext cx="308949" cy="307833"/>
            <a:chOff x="5137550" y="2859323"/>
            <a:chExt cx="308949" cy="307833"/>
          </a:xfrm>
        </p:grpSpPr>
        <p:cxnSp>
          <p:nvCxnSpPr>
            <p:cNvPr id="7" name="Connecteur droit 6"/>
            <p:cNvCxnSpPr/>
            <p:nvPr/>
          </p:nvCxnSpPr>
          <p:spPr>
            <a:xfrm>
              <a:off x="5137550" y="2859323"/>
              <a:ext cx="300251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5446499" y="2862356"/>
              <a:ext cx="0" cy="30480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008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uiExpand="1"/>
      <p:bldP spid="13" grpId="0" uiExpand="1"/>
      <p:bldP spid="14" grpId="0" uiExpand="1"/>
      <p:bldP spid="4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isocèle 4"/>
          <p:cNvSpPr/>
          <p:nvPr/>
        </p:nvSpPr>
        <p:spPr>
          <a:xfrm>
            <a:off x="4341421" y="2943406"/>
            <a:ext cx="5436929" cy="2175099"/>
          </a:xfrm>
          <a:prstGeom prst="triangle">
            <a:avLst>
              <a:gd name="adj" fmla="val 19166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3. Aire d’un triangle:</a:t>
            </a:r>
          </a:p>
          <a:p>
            <a:endParaRPr lang="fr-FR" sz="2000" u="sng" dirty="0"/>
          </a:p>
          <a:p>
            <a:endParaRPr lang="fr-FR" sz="2000" u="sng" dirty="0" smtClean="0"/>
          </a:p>
          <a:p>
            <a:endParaRPr lang="fr-FR" sz="2000" u="sng" dirty="0"/>
          </a:p>
          <a:p>
            <a:endParaRPr lang="fr-FR" sz="2000" u="sng" dirty="0" smtClean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5292284" y="3933236"/>
                <a:ext cx="1737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𝒉𝒂𝒖𝒕𝒆𝒖𝒓</m:t>
                      </m:r>
                    </m:oMath>
                  </m:oMathPara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284" y="3933236"/>
                <a:ext cx="1737747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6471492" y="5326478"/>
                <a:ext cx="111707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𝒂𝒔𝒆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92" y="5326478"/>
                <a:ext cx="111707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794171" y="2384723"/>
                <a:ext cx="3614057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𝒃𝒂𝒔𝒆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𝒉𝒂𝒖𝒕𝒆𝒖𝒓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171" y="2384723"/>
                <a:ext cx="3614057" cy="7914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e 22"/>
          <p:cNvGrpSpPr/>
          <p:nvPr/>
        </p:nvGrpSpPr>
        <p:grpSpPr>
          <a:xfrm>
            <a:off x="5393172" y="4790128"/>
            <a:ext cx="308949" cy="307833"/>
            <a:chOff x="5137550" y="2859323"/>
            <a:chExt cx="308949" cy="307833"/>
          </a:xfrm>
        </p:grpSpPr>
        <p:cxnSp>
          <p:nvCxnSpPr>
            <p:cNvPr id="7" name="Connecteur droit 6"/>
            <p:cNvCxnSpPr/>
            <p:nvPr/>
          </p:nvCxnSpPr>
          <p:spPr>
            <a:xfrm>
              <a:off x="5137550" y="2859323"/>
              <a:ext cx="300251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5446499" y="2862356"/>
              <a:ext cx="0" cy="30480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onnecteur droit 7"/>
          <p:cNvCxnSpPr>
            <a:stCxn id="5" idx="0"/>
            <a:endCxn id="5" idx="3"/>
          </p:cNvCxnSpPr>
          <p:nvPr/>
        </p:nvCxnSpPr>
        <p:spPr>
          <a:xfrm>
            <a:off x="5383463" y="2943406"/>
            <a:ext cx="0" cy="2175099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4281714" y="5281470"/>
            <a:ext cx="5496636" cy="1730"/>
          </a:xfrm>
          <a:prstGeom prst="straightConnector1">
            <a:avLst/>
          </a:prstGeom>
          <a:ln w="381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03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12: Longueurs et 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4. Aire d’un disque:</a:t>
            </a:r>
          </a:p>
          <a:p>
            <a:endParaRPr lang="fr-FR" sz="2000" u="sng" dirty="0"/>
          </a:p>
          <a:p>
            <a:endParaRPr lang="fr-FR" sz="2000" u="sng" dirty="0" smtClean="0"/>
          </a:p>
          <a:p>
            <a:endParaRPr lang="fr-FR" sz="2000" u="sng" dirty="0"/>
          </a:p>
          <a:p>
            <a:endParaRPr lang="fr-FR" sz="2000" u="sng" dirty="0" smtClean="0"/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1403728" y="3270997"/>
                <a:ext cx="19635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𝚷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728" y="3270997"/>
                <a:ext cx="1963543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621" b="-2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Ellipse 16"/>
          <p:cNvSpPr/>
          <p:nvPr/>
        </p:nvSpPr>
        <p:spPr>
          <a:xfrm>
            <a:off x="6057209" y="2336577"/>
            <a:ext cx="2197290" cy="219729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Plus 17"/>
          <p:cNvSpPr/>
          <p:nvPr/>
        </p:nvSpPr>
        <p:spPr>
          <a:xfrm>
            <a:off x="7005396" y="3307843"/>
            <a:ext cx="319964" cy="319964"/>
          </a:xfrm>
          <a:prstGeom prst="mathPlus">
            <a:avLst>
              <a:gd name="adj1" fmla="val 417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 flipV="1">
            <a:off x="7169502" y="2862041"/>
            <a:ext cx="892221" cy="6057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104104" y="2764379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104" y="2764379"/>
                <a:ext cx="925016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056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  <p:bldP spid="17" grpId="0" animBg="1"/>
      <p:bldP spid="18" grpId="0" animBg="1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42 page 341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21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76" y="1416317"/>
            <a:ext cx="8400832" cy="286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3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51 page 341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22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0" y="1269999"/>
            <a:ext cx="6379936" cy="265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8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6005" y="0"/>
            <a:ext cx="8596668" cy="1320800"/>
          </a:xfrm>
        </p:spPr>
        <p:txBody>
          <a:bodyPr/>
          <a:lstStyle/>
          <a:p>
            <a:r>
              <a:rPr lang="fr-FR" dirty="0" smtClean="0"/>
              <a:t>Exercice 71 page 343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1275"/>
            <a:ext cx="9389660" cy="570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2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67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:r>
                  <a:rPr lang="fr-FR" sz="2400" dirty="0" smtClean="0"/>
                  <a:t>Le </a:t>
                </a:r>
                <a:r>
                  <a:rPr lang="fr-FR" sz="2400" b="1" dirty="0" smtClean="0">
                    <a:solidFill>
                      <a:schemeClr val="accent2"/>
                    </a:solidFill>
                  </a:rPr>
                  <a:t>périmètre</a:t>
                </a:r>
                <a:r>
                  <a:rPr lang="fr-FR" sz="2400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fr-FR" sz="2400" dirty="0" smtClean="0"/>
                  <a:t>d’un carré </a:t>
                </a:r>
                <a:br>
                  <a:rPr lang="fr-FR" sz="2400" dirty="0" smtClean="0"/>
                </a:br>
                <a:r>
                  <a:rPr lang="fr-FR" sz="2400" dirty="0" smtClean="0"/>
                  <a:t>de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400" dirty="0" smtClean="0"/>
                  <a:t> de côté est… 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481291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𝟐𝟎</m:t>
                                </m:r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𝒄𝒎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481291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00549" y="1241946"/>
            <a:ext cx="1848513" cy="184851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562297" y="841836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297" y="841836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7949062" y="2051108"/>
                <a:ext cx="8537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062" y="2051108"/>
                <a:ext cx="853744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4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dirty="0" smtClean="0"/>
                  <a:t>L’</a:t>
                </a:r>
                <a:r>
                  <a:rPr lang="fr-FR" sz="2400" b="1" dirty="0" smtClean="0">
                    <a:solidFill>
                      <a:schemeClr val="accent2"/>
                    </a:solidFill>
                  </a:rPr>
                  <a:t>aire</a:t>
                </a:r>
                <a:r>
                  <a:rPr lang="fr-FR" sz="2400" dirty="0" smtClean="0"/>
                  <a:t> d’un carré </a:t>
                </a:r>
                <a:br>
                  <a:rPr lang="fr-FR" sz="2400" dirty="0" smtClean="0"/>
                </a:br>
                <a:r>
                  <a:rPr lang="fr-FR" sz="2400" dirty="0" smtClean="0"/>
                  <a:t>de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sz="2400" dirty="0" smtClean="0"/>
                  <a:t> de côté est… 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𝟐𝟎</m:t>
                                </m:r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fr-FR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𝒄𝒎</m:t>
                                </m:r>
                                <m:r>
                                  <a:rPr lang="fr-FR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𝟐𝟓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00549" y="1241946"/>
            <a:ext cx="1848513" cy="184851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562297" y="841836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297" y="841836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7949062" y="2051108"/>
                <a:ext cx="8537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062" y="2051108"/>
                <a:ext cx="853744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836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dirty="0" smtClean="0"/>
                  <a:t>Le </a:t>
                </a:r>
                <a:r>
                  <a:rPr lang="fr-FR" sz="2400" b="1" dirty="0" smtClean="0">
                    <a:solidFill>
                      <a:schemeClr val="accent2"/>
                    </a:solidFill>
                  </a:rPr>
                  <a:t>périmètre</a:t>
                </a:r>
                <a:r>
                  <a:rPr lang="fr-FR" sz="2400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fr-FR" sz="2400" dirty="0" smtClean="0"/>
                  <a:t>d’un cercle </a:t>
                </a:r>
                <a:br>
                  <a:rPr lang="fr-FR" sz="2400" dirty="0" smtClean="0"/>
                </a:br>
                <a:r>
                  <a:rPr lang="fr-FR" sz="2400" dirty="0" smtClean="0"/>
                  <a:t>de rayon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fr-FR" sz="2400" dirty="0" smtClean="0"/>
                  <a:t> est… 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841221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0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𝚷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0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𝚷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𝟏𝟒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841221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5815653" y="1270000"/>
            <a:ext cx="2197290" cy="2197290"/>
          </a:xfrm>
          <a:prstGeom prst="ellipse">
            <a:avLst/>
          </a:prstGeom>
          <a:solidFill>
            <a:srgbClr val="90C22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Plus 9"/>
          <p:cNvSpPr/>
          <p:nvPr/>
        </p:nvSpPr>
        <p:spPr>
          <a:xfrm>
            <a:off x="6754316" y="2241266"/>
            <a:ext cx="319964" cy="319964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6927946" y="1795464"/>
            <a:ext cx="892221" cy="6057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862548" y="1697802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548" y="1697802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334681" y="5598819"/>
                <a:ext cx="3452883" cy="523220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𝟏𝟒𝟏𝟓𝟗𝟐𝟔𝟓𝟑𝟓𝟗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681" y="5598819"/>
                <a:ext cx="3452883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331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 smtClean="0"/>
                  <a:t>L’</a:t>
                </a:r>
                <a:r>
                  <a:rPr lang="fr-FR" sz="2400" b="1" dirty="0" smtClean="0">
                    <a:solidFill>
                      <a:schemeClr val="accent2"/>
                    </a:solidFill>
                  </a:rPr>
                  <a:t>aire</a:t>
                </a:r>
                <a:r>
                  <a:rPr lang="fr-FR" sz="2400" dirty="0" smtClean="0"/>
                  <a:t> d’un disque</a:t>
                </a:r>
                <a:br>
                  <a:rPr lang="fr-FR" sz="2400" dirty="0" smtClean="0"/>
                </a:br>
                <a:r>
                  <a:rPr lang="fr-FR" sz="2400" dirty="0" smtClean="0"/>
                  <a:t>de rayon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fr-FR" sz="2400" dirty="0" smtClean="0"/>
                  <a:t> est… 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0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𝚷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0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𝚷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𝟑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𝟏𝟒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×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𝑹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5815653" y="1270000"/>
            <a:ext cx="2197290" cy="2197290"/>
          </a:xfrm>
          <a:prstGeom prst="ellipse">
            <a:avLst/>
          </a:prstGeom>
          <a:solidFill>
            <a:srgbClr val="90C22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Plus 9"/>
          <p:cNvSpPr/>
          <p:nvPr/>
        </p:nvSpPr>
        <p:spPr>
          <a:xfrm>
            <a:off x="6754316" y="2241266"/>
            <a:ext cx="319964" cy="319964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6927946" y="1795464"/>
            <a:ext cx="892221" cy="6057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862548" y="1697802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548" y="1697802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34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5:</a:t>
            </a:r>
            <a:br>
              <a:rPr lang="fr-FR" sz="2800" dirty="0" smtClean="0"/>
            </a:br>
            <a:r>
              <a:rPr lang="fr-FR" sz="2400" dirty="0" smtClean="0"/>
              <a:t>L’</a:t>
            </a:r>
            <a:r>
              <a:rPr lang="fr-FR" sz="2400" b="1" dirty="0" smtClean="0">
                <a:solidFill>
                  <a:schemeClr val="accent2"/>
                </a:solidFill>
              </a:rPr>
              <a:t>aire</a:t>
            </a:r>
            <a:r>
              <a:rPr lang="fr-FR" sz="2400" dirty="0" smtClean="0"/>
              <a:t> du triangle rectangle</a:t>
            </a:r>
            <a:br>
              <a:rPr lang="fr-FR" sz="2400" dirty="0" smtClean="0"/>
            </a:br>
            <a:r>
              <a:rPr lang="fr-FR" sz="2400" dirty="0" smtClean="0"/>
              <a:t>ci-contre est… </a:t>
            </a:r>
            <a:endParaRPr lang="fr-F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51332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𝟗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𝒄𝒎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𝟏𝟐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𝒄𝒎</m:t>
                                </m:r>
                                <m:r>
                                  <a:rPr lang="en-US" sz="24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²</m:t>
                                </m:r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𝟏𝟖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lang="en-US" sz="2400" b="1" i="1" kern="1200" noProof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𝒄</m:t>
                                </m:r>
                                <m:sSup>
                                  <m:sSupPr>
                                    <m:ctrlPr>
                                      <a:rPr lang="en-US" sz="2400" b="1" i="1" kern="1200" noProof="0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 kern="1200" noProof="0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𝒎</m:t>
                                    </m:r>
                                  </m:e>
                                  <m:sup>
                                    <m:r>
                                      <a:rPr lang="en-US" sz="2400" b="1" i="1" kern="1200" noProof="0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551332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4485719" y="2016529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719" y="2016529"/>
                <a:ext cx="925016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riangle rectangle 4"/>
          <p:cNvSpPr/>
          <p:nvPr/>
        </p:nvSpPr>
        <p:spPr>
          <a:xfrm>
            <a:off x="5410735" y="1510637"/>
            <a:ext cx="3179928" cy="1499032"/>
          </a:xfrm>
          <a:prstGeom prst="rt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6538191" y="3153729"/>
                <a:ext cx="925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191" y="3153729"/>
                <a:ext cx="925016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11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Périmètre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1. Périmètre d’un polygone: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C’est la </a:t>
            </a:r>
            <a:r>
              <a:rPr lang="fr-FR" sz="2000" b="1" dirty="0" smtClean="0">
                <a:solidFill>
                  <a:schemeClr val="accent2"/>
                </a:solidFill>
              </a:rPr>
              <a:t>somme</a:t>
            </a:r>
            <a:r>
              <a:rPr lang="fr-FR" sz="2000" dirty="0" smtClean="0">
                <a:solidFill>
                  <a:schemeClr val="accent2"/>
                </a:solidFill>
              </a:rPr>
              <a:t> </a:t>
            </a:r>
            <a:r>
              <a:rPr lang="fr-FR" sz="2000" dirty="0" smtClean="0"/>
              <a:t>des longueurs de ses côtés:</a:t>
            </a:r>
          </a:p>
          <a:p>
            <a:pPr marL="0" indent="0">
              <a:buNone/>
            </a:pPr>
            <a:endParaRPr lang="fr-FR" sz="2000" dirty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6259665" y="3488478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9665" y="3488478"/>
                <a:ext cx="422029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e 28"/>
          <p:cNvGrpSpPr/>
          <p:nvPr/>
        </p:nvGrpSpPr>
        <p:grpSpPr>
          <a:xfrm>
            <a:off x="4975668" y="3232688"/>
            <a:ext cx="2921939" cy="2007207"/>
            <a:chOff x="4975668" y="3232688"/>
            <a:chExt cx="2921939" cy="2007207"/>
          </a:xfrm>
        </p:grpSpPr>
        <p:cxnSp>
          <p:nvCxnSpPr>
            <p:cNvPr id="14" name="Connecteur droit 13"/>
            <p:cNvCxnSpPr/>
            <p:nvPr/>
          </p:nvCxnSpPr>
          <p:spPr>
            <a:xfrm flipV="1">
              <a:off x="6105378" y="4780049"/>
              <a:ext cx="1792229" cy="459846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>
              <a:off x="4975668" y="4326135"/>
              <a:ext cx="1129710" cy="913760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 flipV="1">
              <a:off x="4975668" y="3232688"/>
              <a:ext cx="994713" cy="1093448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5970381" y="3239236"/>
              <a:ext cx="578568" cy="1086898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6548949" y="4326134"/>
              <a:ext cx="1348658" cy="453915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100091" y="4120148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091" y="4120148"/>
                <a:ext cx="422029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6855042" y="5040621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042" y="5040621"/>
                <a:ext cx="422029" cy="4001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5150822" y="4639731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822" y="4639731"/>
                <a:ext cx="422029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5118494" y="3458260"/>
                <a:ext cx="422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94" y="3458260"/>
                <a:ext cx="422029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951945" y="3128214"/>
                <a:ext cx="35455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fr-FR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945" y="3128214"/>
                <a:ext cx="3545548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38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  <p:bldP spid="30" grpId="0"/>
      <p:bldP spid="32" grpId="0"/>
      <p:bldP spid="33" grpId="0"/>
      <p:bldP spid="34" grpId="0"/>
      <p:bldP spid="31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b="1" i="0"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427</Words>
  <Application>Microsoft Office PowerPoint</Application>
  <PresentationFormat>Grand écran</PresentationFormat>
  <Paragraphs>174</Paragraphs>
  <Slides>23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Trebuchet MS</vt:lpstr>
      <vt:lpstr>Wingdings 3</vt:lpstr>
      <vt:lpstr>Facette</vt:lpstr>
      <vt:lpstr>Cinquième Chapitre 12:  Longueurs et Aires</vt:lpstr>
      <vt:lpstr>Chapitre 12: Longueurs et Aires</vt:lpstr>
      <vt:lpstr>Calcul mental ( Plickers )</vt:lpstr>
      <vt:lpstr>Calcul mental</vt:lpstr>
      <vt:lpstr>Calcul mental</vt:lpstr>
      <vt:lpstr>Calcul mental</vt:lpstr>
      <vt:lpstr>Calcul mental</vt:lpstr>
      <vt:lpstr>Calcul mental</vt:lpstr>
      <vt:lpstr>I. Périmètre</vt:lpstr>
      <vt:lpstr>I. Périmètre</vt:lpstr>
      <vt:lpstr>I. Périmètre</vt:lpstr>
      <vt:lpstr>I. Périmètre</vt:lpstr>
      <vt:lpstr>Exercice 19 page 339</vt:lpstr>
      <vt:lpstr>Exercice 26 page 339</vt:lpstr>
      <vt:lpstr>Exercices</vt:lpstr>
      <vt:lpstr>Exercices 27 page 339</vt:lpstr>
      <vt:lpstr>II. Aire</vt:lpstr>
      <vt:lpstr>II. Aire</vt:lpstr>
      <vt:lpstr>II. Aire</vt:lpstr>
      <vt:lpstr>II. Aire</vt:lpstr>
      <vt:lpstr>Exercice 42 page 341</vt:lpstr>
      <vt:lpstr>Exercice 51 page 341</vt:lpstr>
      <vt:lpstr>Exercice 71 page 343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382</cp:revision>
  <dcterms:created xsi:type="dcterms:W3CDTF">2016-06-28T13:11:46Z</dcterms:created>
  <dcterms:modified xsi:type="dcterms:W3CDTF">2018-04-21T11:26:52Z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8604de56-251b-4c4e-b045-f9e975c4bdca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