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93" r:id="rId4"/>
    <p:sldId id="317" r:id="rId5"/>
    <p:sldId id="406" r:id="rId6"/>
    <p:sldId id="408" r:id="rId7"/>
    <p:sldId id="409" r:id="rId8"/>
    <p:sldId id="299" r:id="rId9"/>
    <p:sldId id="410" r:id="rId10"/>
    <p:sldId id="411" r:id="rId11"/>
    <p:sldId id="412" r:id="rId12"/>
    <p:sldId id="414" r:id="rId13"/>
    <p:sldId id="415" r:id="rId14"/>
    <p:sldId id="416" r:id="rId15"/>
    <p:sldId id="422" r:id="rId16"/>
    <p:sldId id="423" r:id="rId17"/>
    <p:sldId id="424" r:id="rId18"/>
    <p:sldId id="417" r:id="rId19"/>
    <p:sldId id="418" r:id="rId20"/>
    <p:sldId id="367" r:id="rId21"/>
    <p:sldId id="425" r:id="rId22"/>
    <p:sldId id="276" r:id="rId23"/>
    <p:sldId id="370" r:id="rId24"/>
    <p:sldId id="419" r:id="rId25"/>
    <p:sldId id="421" r:id="rId26"/>
    <p:sldId id="42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des ages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Feuil1!$A$2:$A$5</c:f>
              <c:strCache>
                <c:ptCount val="4"/>
                <c:pt idx="0">
                  <c:v>0 à 3 ans</c:v>
                </c:pt>
                <c:pt idx="1">
                  <c:v>4 à 8 ans</c:v>
                </c:pt>
                <c:pt idx="2">
                  <c:v>9 à 12 ans</c:v>
                </c:pt>
                <c:pt idx="3">
                  <c:v>13 ans et +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606849761993609E-3"/>
          <c:y val="0.39106092715883051"/>
          <c:w val="0.2567151624133126"/>
          <c:h val="0.2215327426318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90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24/04/2019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24/04/2019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24/04/2019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24/04/2019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5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br>
              <a:rPr lang="fr-FR" dirty="0" smtClean="0"/>
            </a:br>
            <a:r>
              <a:rPr lang="fr-FR" sz="3600" dirty="0" smtClean="0"/>
              <a:t>Chapitre 11: </a:t>
            </a:r>
            <a:br>
              <a:rPr lang="fr-FR" sz="3600" dirty="0" smtClean="0"/>
            </a:br>
            <a:r>
              <a:rPr lang="fr-FR" sz="3600" dirty="0" smtClean="0"/>
              <a:t>Données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15 page 197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86" y="1270000"/>
            <a:ext cx="7675257" cy="49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917825"/>
            <a:ext cx="6438900" cy="35623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Moyennes du semestre:</a:t>
            </a:r>
            <a:endParaRPr lang="fr-FR" sz="1800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323833" y="5895833"/>
            <a:ext cx="5909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323833" y="2974952"/>
            <a:ext cx="29617" cy="2920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183017" y="5418811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418280" y="2766474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Effectif</a:t>
            </a:r>
            <a:endParaRPr lang="fr-FR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77272"/>
              </p:ext>
            </p:extLst>
          </p:nvPr>
        </p:nvGraphicFramePr>
        <p:xfrm>
          <a:off x="4278573" y="2129218"/>
          <a:ext cx="7734300" cy="7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</a:tblGrid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Note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16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19</a:t>
                      </a:r>
                      <a:endParaRPr lang="fr-FR" noProof="0" dirty="0"/>
                    </a:p>
                  </a:txBody>
                  <a:tcPr/>
                </a:tc>
              </a:tr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Effectif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Quand les données sont nombreuses, on peut les regrouper en </a:t>
            </a:r>
            <a:r>
              <a:rPr lang="fr-FR" sz="2000" b="1" dirty="0" smtClean="0">
                <a:solidFill>
                  <a:srgbClr val="0070C0"/>
                </a:solidFill>
              </a:rPr>
              <a:t>classes</a:t>
            </a:r>
            <a:r>
              <a:rPr lang="fr-FR" sz="2000" dirty="0" smtClean="0"/>
              <a:t>.</a:t>
            </a:r>
            <a:endParaRPr lang="fr-FR" sz="1800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173527"/>
                  </p:ext>
                </p:extLst>
              </p:nvPr>
            </p:nvGraphicFramePr>
            <p:xfrm>
              <a:off x="1170576" y="1450047"/>
              <a:ext cx="10119724" cy="11726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433"/>
                    <a:gridCol w="1785433"/>
                    <a:gridCol w="1441572"/>
                    <a:gridCol w="1796392"/>
                    <a:gridCol w="1655447"/>
                    <a:gridCol w="1655447"/>
                  </a:tblGrid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Notes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1" i="1" noProof="0" smtClean="0"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noProof="0" dirty="0"/>
                        </a:p>
                      </a:txBody>
                      <a:tcPr anchor="ctr"/>
                    </a:tc>
                  </a:tr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Effectif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173527"/>
                  </p:ext>
                </p:extLst>
              </p:nvPr>
            </p:nvGraphicFramePr>
            <p:xfrm>
              <a:off x="1170576" y="1450047"/>
              <a:ext cx="10119724" cy="11726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433"/>
                    <a:gridCol w="1785433"/>
                    <a:gridCol w="1441572"/>
                    <a:gridCol w="1796392"/>
                    <a:gridCol w="1655447"/>
                    <a:gridCol w="1655447"/>
                  </a:tblGrid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Notes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83" t="-1031" r="-368259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8101" t="-1031" r="-355274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79661" t="-1031" r="-185424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13284" t="-1031" r="-101845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11397" t="-1031" r="-1471" b="-102062"/>
                          </a:stretch>
                        </a:blipFill>
                      </a:tcPr>
                    </a:tc>
                  </a:tr>
                  <a:tr h="586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noProof="0" dirty="0" smtClean="0"/>
                            <a:t>Effectif</a:t>
                          </a:r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noProof="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917825"/>
            <a:ext cx="6438900" cy="3562350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1323833" y="5895833"/>
            <a:ext cx="59094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323833" y="2974952"/>
            <a:ext cx="29617" cy="2920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18280" y="2766474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Effectif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83017" y="5418811"/>
            <a:ext cx="148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00269"/>
              </p:ext>
            </p:extLst>
          </p:nvPr>
        </p:nvGraphicFramePr>
        <p:xfrm>
          <a:off x="4278573" y="118178"/>
          <a:ext cx="7734300" cy="76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24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  <a:gridCol w="515620"/>
              </a:tblGrid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Note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16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17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18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19</a:t>
                      </a:r>
                      <a:endParaRPr lang="fr-FR" noProof="0" dirty="0"/>
                    </a:p>
                  </a:txBody>
                  <a:tcPr/>
                </a:tc>
              </a:tr>
              <a:tr h="383732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Effectif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5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4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3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0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2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0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Représentations graphiques</a:t>
            </a:r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1454"/>
              </p:ext>
            </p:extLst>
          </p:nvPr>
        </p:nvGraphicFramePr>
        <p:xfrm>
          <a:off x="1535973" y="1270000"/>
          <a:ext cx="8600442" cy="257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85"/>
                <a:gridCol w="1517385"/>
                <a:gridCol w="1225148"/>
                <a:gridCol w="1526698"/>
                <a:gridCol w="1406913"/>
                <a:gridCol w="1406913"/>
              </a:tblGrid>
              <a:tr h="514877"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 à 3 </a:t>
                      </a:r>
                      <a:r>
                        <a:rPr lang="en-US" noProof="0" dirty="0" err="1" smtClean="0"/>
                        <a:t>ans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4 à 8 </a:t>
                      </a:r>
                      <a:r>
                        <a:rPr lang="en-US" noProof="0" dirty="0" err="1" smtClean="0"/>
                        <a:t>ans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9 à 12 </a:t>
                      </a:r>
                      <a:r>
                        <a:rPr lang="en-US" noProof="0" dirty="0" err="1" smtClean="0"/>
                        <a:t>ans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13 </a:t>
                      </a:r>
                      <a:r>
                        <a:rPr lang="en-US" noProof="0" dirty="0" err="1" smtClean="0"/>
                        <a:t>ans</a:t>
                      </a:r>
                      <a:r>
                        <a:rPr lang="en-US" noProof="0" dirty="0" smtClean="0"/>
                        <a:t> et +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Total</a:t>
                      </a:r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Effectif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14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16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Fréquence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%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  <a:tr h="514877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Angle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548368669"/>
              </p:ext>
            </p:extLst>
          </p:nvPr>
        </p:nvGraphicFramePr>
        <p:xfrm>
          <a:off x="2640016" y="3844385"/>
          <a:ext cx="6392356" cy="325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4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page 198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24" y="1359477"/>
            <a:ext cx="5614121" cy="47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36 page 200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18" y="1177636"/>
            <a:ext cx="5632018" cy="38327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623" y="2304473"/>
            <a:ext cx="5591673" cy="26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200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65" y="433524"/>
            <a:ext cx="51149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/>
              <a:t>M</a:t>
            </a:r>
            <a:r>
              <a:rPr lang="fr-FR" dirty="0" smtClean="0"/>
              <a:t>oyenne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chemeClr val="accent2"/>
                </a:solidFill>
              </a:rPr>
              <a:t>moyenne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d’une </a:t>
            </a:r>
            <a:r>
              <a:rPr lang="fr-FR" sz="2000" b="1" dirty="0" smtClean="0">
                <a:solidFill>
                  <a:srgbClr val="FFC000"/>
                </a:solidFill>
              </a:rPr>
              <a:t>série de donnée</a:t>
            </a:r>
            <a:r>
              <a:rPr lang="fr-FR" sz="2000" dirty="0" smtClean="0"/>
              <a:t> est égale au quotient de la </a:t>
            </a:r>
            <a:r>
              <a:rPr lang="fr-FR" sz="2000" b="1" dirty="0" smtClean="0">
                <a:solidFill>
                  <a:srgbClr val="0070C0"/>
                </a:solidFill>
              </a:rPr>
              <a:t>somme de ces données </a:t>
            </a:r>
            <a:r>
              <a:rPr lang="fr-FR" sz="2000" dirty="0" smtClean="0"/>
              <a:t>par l’</a:t>
            </a:r>
            <a:r>
              <a:rPr lang="fr-FR" sz="2000" b="1" dirty="0" smtClean="0">
                <a:solidFill>
                  <a:srgbClr val="FF0000"/>
                </a:solidFill>
              </a:rPr>
              <a:t>effectif total</a:t>
            </a:r>
            <a:r>
              <a:rPr lang="fr-FR" sz="2000" dirty="0" smtClean="0"/>
              <a:t>:</a:t>
            </a:r>
            <a:endParaRPr lang="fr-FR" sz="18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770687" y="3800313"/>
                <a:ext cx="3179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>
                    <a:solidFill>
                      <a:schemeClr val="accent2"/>
                    </a:solidFill>
                  </a:rPr>
                  <a:t>moyenne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687" y="3800313"/>
                <a:ext cx="3179928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2111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>
            <a:off x="4360651" y="4072281"/>
            <a:ext cx="2579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60651" y="3672171"/>
            <a:ext cx="317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somme des données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4865" y="4116312"/>
            <a:ext cx="170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e</a:t>
            </a:r>
            <a:r>
              <a:rPr lang="fr-FR" sz="2000" b="1" dirty="0" smtClean="0">
                <a:solidFill>
                  <a:srgbClr val="FF0000"/>
                </a:solidFill>
              </a:rPr>
              <a:t>ffectif total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/>
              <a:t>M</a:t>
            </a:r>
            <a:r>
              <a:rPr lang="fr-FR" dirty="0" smtClean="0"/>
              <a:t>oyenne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ZoneTexte 19"/>
          <p:cNvSpPr txBox="1"/>
          <p:nvPr/>
        </p:nvSpPr>
        <p:spPr>
          <a:xfrm>
            <a:off x="1373783" y="2566348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626956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6" y="2539053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52582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82" y="2539053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441762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2" y="2539053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330942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42" y="2539053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049761" y="25390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1" y="2539053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216759" y="3870817"/>
                <a:ext cx="17086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accent2"/>
                    </a:solidFill>
                  </a:rPr>
                  <a:t>Moyenne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 </a:t>
                </a:r>
                <a:endParaRPr lang="fr-FR" sz="24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759" y="3870817"/>
                <a:ext cx="170860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714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2746731" y="35784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731" y="3578429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3136563" y="35784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3" y="3578429"/>
                <a:ext cx="65509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3526395" y="35784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95" y="3578429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881870" y="3566928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70" y="3566928"/>
                <a:ext cx="65509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236997" y="357843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97" y="3578430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592472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72" y="3589932"/>
                <a:ext cx="65509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982304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04" y="3589932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347991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91" y="3589932"/>
                <a:ext cx="65509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653548" y="35899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48" y="3589932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2856230" y="4113152"/>
            <a:ext cx="3353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149743" y="418053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43" y="4180537"/>
                <a:ext cx="65509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11: Données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46 &amp; 47 page 202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5523820" cy="23598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47" y="3192098"/>
            <a:ext cx="6040755" cy="3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Exercices 51page 202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41" y="660400"/>
            <a:ext cx="4891309" cy="60326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54" y="2796313"/>
            <a:ext cx="6040755" cy="3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L’effectif des escargots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3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04577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04577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3" t="-61481" r="-300000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8" t="-61481" r="-200761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1481" r="-100253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761" t="-61481" r="-508" b="-96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7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6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La fréquence des escargots 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3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67788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677880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3" t="-61481" r="-300000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8" t="-61481" r="-200761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1481" r="-100253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761" t="-61481" r="-508" b="-96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7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1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Le pourcentage des escargots 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3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839972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1839972"/>
                  </p:ext>
                </p:extLst>
              </p:nvPr>
            </p:nvGraphicFramePr>
            <p:xfrm>
              <a:off x="1146003" y="45990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3" t="-61481" r="-300000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08" t="-61481" r="-200761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1481" r="-100253" b="-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0761" t="-61481" r="-508" b="-96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7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1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2939387"/>
            <a:ext cx="2182684" cy="1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La taille moyenne des escargots est…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475685"/>
                  </p:ext>
                </p:extLst>
              </p:nvPr>
            </p:nvGraphicFramePr>
            <p:xfrm>
              <a:off x="1146003" y="45990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6475685"/>
                  </p:ext>
                </p:extLst>
              </p:nvPr>
            </p:nvGraphicFramePr>
            <p:xfrm>
              <a:off x="1146003" y="45990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44423" y="1399163"/>
            <a:ext cx="58295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On mesure la taille de différents escargots, on trouve:</a:t>
            </a:r>
          </a:p>
          <a:p>
            <a:r>
              <a:rPr lang="fr-FR" dirty="0" smtClean="0"/>
              <a:t>3 – 10 – 4 – 3 – 4 – 4 – 10 – 16 – 3 - 3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0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49701 -0.00139 " pathEditMode="relative" rAng="0" ptsTypes="AA">
                                      <p:cBhvr>
                                        <p:cTn id="21" dur="3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dirty="0" smtClean="0"/>
              <a:t>Le métal le plus obtenu est…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68910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Argent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Bronze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66196"/>
              </p:ext>
            </p:extLst>
          </p:nvPr>
        </p:nvGraphicFramePr>
        <p:xfrm>
          <a:off x="3935951" y="1357194"/>
          <a:ext cx="5338051" cy="1146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2007"/>
                <a:gridCol w="955343"/>
                <a:gridCol w="955344"/>
                <a:gridCol w="1025357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Métal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Or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Argent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Bronze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médailles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18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dirty="0" smtClean="0"/>
              <a:t>Le nombre total de médailles remportées à Rio 2016 est…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31864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𝟓𝟕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31864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38250"/>
              </p:ext>
            </p:extLst>
          </p:nvPr>
        </p:nvGraphicFramePr>
        <p:xfrm>
          <a:off x="3935951" y="1357194"/>
          <a:ext cx="5338051" cy="1146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2007"/>
                <a:gridCol w="955343"/>
                <a:gridCol w="955344"/>
                <a:gridCol w="1025357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Métal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Or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Argent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Bronze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médailles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18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dirty="0" smtClean="0"/>
              <a:t>Combien de nageurs sont en moins de 23 secondes ?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914164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𝟑𝟏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𝟒𝟒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9141649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53652"/>
              </p:ext>
            </p:extLst>
          </p:nvPr>
        </p:nvGraphicFramePr>
        <p:xfrm>
          <a:off x="3944204" y="1336401"/>
          <a:ext cx="6387152" cy="11879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76394"/>
                <a:gridCol w="825837"/>
                <a:gridCol w="825838"/>
                <a:gridCol w="886361"/>
                <a:gridCol w="886361"/>
                <a:gridCol w="886361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Temps ( secondes) 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22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25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nageurs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Combien de nageurs sont entre 23 et 25 secondes ?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27801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noProof="0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noProof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627801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944204" y="1336401"/>
          <a:ext cx="6387152" cy="11879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76394"/>
                <a:gridCol w="825837"/>
                <a:gridCol w="825838"/>
                <a:gridCol w="886361"/>
                <a:gridCol w="886361"/>
                <a:gridCol w="886361"/>
              </a:tblGrid>
              <a:tr h="547917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Temps ( secondes) 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22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25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95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Nombre de nageurs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31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endParaRPr lang="fr-FR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" y="81887"/>
            <a:ext cx="3274682" cy="18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Dates de naissance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21131"/>
              </p:ext>
            </p:extLst>
          </p:nvPr>
        </p:nvGraphicFramePr>
        <p:xfrm>
          <a:off x="968992" y="1623602"/>
          <a:ext cx="9171294" cy="267356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28549"/>
                <a:gridCol w="1528549"/>
                <a:gridCol w="1528549"/>
                <a:gridCol w="1528549"/>
                <a:gridCol w="1528549"/>
                <a:gridCol w="1528549"/>
              </a:tblGrid>
              <a:tr h="891188"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Saison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Hiver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Printemps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Été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noProof="0" dirty="0" smtClean="0"/>
                        <a:t>Automne</a:t>
                      </a:r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188"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188"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41358" y="2743200"/>
            <a:ext cx="121970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Effectif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743161" y="1895746"/>
            <a:ext cx="121970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Total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996287" y="3613624"/>
            <a:ext cx="144666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Fréquence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Effectifs, fréquences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Dans une </a:t>
            </a:r>
            <a:r>
              <a:rPr lang="fr-FR" sz="2000" b="1" dirty="0" smtClean="0">
                <a:solidFill>
                  <a:srgbClr val="FFC000"/>
                </a:solidFill>
              </a:rPr>
              <a:t>série de données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/>
              <a:t>L’</a:t>
            </a:r>
            <a:r>
              <a:rPr lang="fr-FR" sz="1800" b="1" dirty="0" smtClean="0">
                <a:solidFill>
                  <a:srgbClr val="0070C0"/>
                </a:solidFill>
              </a:rPr>
              <a:t>effectif</a:t>
            </a:r>
            <a:r>
              <a:rPr lang="fr-FR" sz="1800" dirty="0" smtClean="0"/>
              <a:t> d’une donnée est le nombre de fois où cette donnée apparait.</a:t>
            </a:r>
          </a:p>
          <a:p>
            <a:pPr lvl="1"/>
            <a:r>
              <a:rPr lang="fr-FR" sz="1800" dirty="0" smtClean="0"/>
              <a:t>L’</a:t>
            </a:r>
            <a:r>
              <a:rPr lang="fr-FR" sz="1800" b="1" dirty="0" smtClean="0">
                <a:solidFill>
                  <a:srgbClr val="FF0000"/>
                </a:solidFill>
              </a:rPr>
              <a:t>effectif total</a:t>
            </a:r>
            <a:r>
              <a:rPr lang="fr-FR" sz="1800" dirty="0" smtClean="0"/>
              <a:t> est la somme de tous les effectifs.</a:t>
            </a:r>
          </a:p>
          <a:p>
            <a:pPr lvl="1"/>
            <a:r>
              <a:rPr lang="fr-FR" sz="1800" dirty="0" smtClean="0"/>
              <a:t>La </a:t>
            </a:r>
            <a:r>
              <a:rPr lang="fr-FR" sz="1800" b="1" dirty="0" smtClean="0">
                <a:solidFill>
                  <a:schemeClr val="accent2"/>
                </a:solidFill>
              </a:rPr>
              <a:t>fréquence</a:t>
            </a:r>
            <a:r>
              <a:rPr lang="fr-FR" sz="1800" dirty="0" smtClean="0">
                <a:solidFill>
                  <a:schemeClr val="accent2"/>
                </a:solidFill>
              </a:rPr>
              <a:t> </a:t>
            </a:r>
            <a:r>
              <a:rPr lang="fr-FR" sz="1800" dirty="0" smtClean="0"/>
              <a:t>d’une donnée est le quotient de son </a:t>
            </a:r>
            <a:r>
              <a:rPr lang="fr-FR" sz="1800" b="1" dirty="0" smtClean="0">
                <a:solidFill>
                  <a:srgbClr val="0070C0"/>
                </a:solidFill>
              </a:rPr>
              <a:t>effectif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smtClean="0"/>
              <a:t>par l’</a:t>
            </a:r>
            <a:r>
              <a:rPr lang="fr-FR" sz="1800" b="1" dirty="0" smtClean="0">
                <a:solidFill>
                  <a:srgbClr val="FF0000"/>
                </a:solidFill>
              </a:rPr>
              <a:t>effectif total</a:t>
            </a:r>
            <a:r>
              <a:rPr lang="fr-FR" sz="1800" dirty="0" smtClean="0"/>
              <a:t>:</a:t>
            </a: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289112" y="4258101"/>
                <a:ext cx="3179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accent2"/>
                    </a:solidFill>
                  </a:rPr>
                  <a:t>fréquence d’une donnée</a:t>
                </a:r>
                <a:r>
                  <a:rPr lang="fr-FR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2" y="4258101"/>
                <a:ext cx="317992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27" t="-1166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/>
          <p:nvPr/>
        </p:nvCxnSpPr>
        <p:spPr>
          <a:xfrm>
            <a:off x="6400802" y="4490112"/>
            <a:ext cx="2579427" cy="27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537025" y="4073435"/>
            <a:ext cx="317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e</a:t>
            </a:r>
            <a:r>
              <a:rPr lang="fr-FR" b="1" dirty="0" smtClean="0">
                <a:solidFill>
                  <a:srgbClr val="0070C0"/>
                </a:solidFill>
              </a:rPr>
              <a:t>ffectif de la donnée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83273" y="4564752"/>
            <a:ext cx="170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ffectif total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661</Words>
  <Application>Microsoft Office PowerPoint</Application>
  <PresentationFormat>Grand écran</PresentationFormat>
  <Paragraphs>303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Trebuchet MS</vt:lpstr>
      <vt:lpstr>Wingdings 3</vt:lpstr>
      <vt:lpstr>Facette</vt:lpstr>
      <vt:lpstr>Cinquième Chapitre 11:  Données</vt:lpstr>
      <vt:lpstr>Chapitre 11: Données</vt:lpstr>
      <vt:lpstr>Calcul mental ( Plickers )</vt:lpstr>
      <vt:lpstr>Calcul mental</vt:lpstr>
      <vt:lpstr>Calcul mental</vt:lpstr>
      <vt:lpstr>Calcul mental</vt:lpstr>
      <vt:lpstr>Calcul mental</vt:lpstr>
      <vt:lpstr>Dates de naissance</vt:lpstr>
      <vt:lpstr>I. Effectifs, fréquences</vt:lpstr>
      <vt:lpstr>Exercice 15 page 197</vt:lpstr>
      <vt:lpstr>II. Représentations graphiques</vt:lpstr>
      <vt:lpstr>II. Représentations graphiques</vt:lpstr>
      <vt:lpstr>II. Représentations graphiques</vt:lpstr>
      <vt:lpstr>II. Représentations graphiques</vt:lpstr>
      <vt:lpstr>Exercice 25 page 198</vt:lpstr>
      <vt:lpstr>Exercice 36 page 200</vt:lpstr>
      <vt:lpstr>Exercice 35 page 200</vt:lpstr>
      <vt:lpstr>III. Moyenne</vt:lpstr>
      <vt:lpstr>III. Moyenne</vt:lpstr>
      <vt:lpstr>Exercices 46 &amp; 47 page 202</vt:lpstr>
      <vt:lpstr>Exercices 51page 202</vt:lpstr>
      <vt:lpstr>Calcul mental ( Plickers )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373</cp:revision>
  <dcterms:created xsi:type="dcterms:W3CDTF">2016-06-28T13:11:46Z</dcterms:created>
  <dcterms:modified xsi:type="dcterms:W3CDTF">2019-04-24T20:08:55Z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07572ec7-082f-47e2-9b25-b809125cbac0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