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7" r:id="rId2"/>
    <p:sldId id="259" r:id="rId3"/>
    <p:sldId id="293" r:id="rId4"/>
    <p:sldId id="317" r:id="rId5"/>
    <p:sldId id="392" r:id="rId6"/>
    <p:sldId id="393" r:id="rId7"/>
    <p:sldId id="396" r:id="rId8"/>
    <p:sldId id="397" r:id="rId9"/>
    <p:sldId id="299" r:id="rId10"/>
    <p:sldId id="398" r:id="rId11"/>
    <p:sldId id="399" r:id="rId12"/>
    <p:sldId id="400" r:id="rId13"/>
    <p:sldId id="401" r:id="rId14"/>
    <p:sldId id="402" r:id="rId15"/>
    <p:sldId id="367" r:id="rId16"/>
    <p:sldId id="384" r:id="rId17"/>
    <p:sldId id="276" r:id="rId18"/>
    <p:sldId id="370" r:id="rId19"/>
    <p:sldId id="357" r:id="rId20"/>
    <p:sldId id="404" r:id="rId21"/>
    <p:sldId id="371" r:id="rId22"/>
    <p:sldId id="405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90C226"/>
    <a:srgbClr val="F8D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939B8-9ACC-4AC3-8665-E41076F0C9BF}" type="datetimeFigureOut">
              <a:rPr lang="fr-FR" smtClean="0"/>
              <a:t>25/03/2017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7A23-2D41-4A95-B55C-1453D69680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26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7A23-2D41-4A95-B55C-1453D696800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5444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E7D4-FA1C-447E-AC9A-9A8601CED994}" type="datetime1">
              <a:rPr lang="fr-FR" smtClean="0"/>
              <a:t>25/03/2017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59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5AA0-F475-47EB-89AD-2B802668C106}" type="datetime1">
              <a:rPr lang="fr-FR" smtClean="0"/>
              <a:t>25/03/2017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06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B92B-36DF-4399-BA2C-55A81C44AFF0}" type="datetime1">
              <a:rPr lang="fr-FR" smtClean="0"/>
              <a:t>25/03/2017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683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98AB-6485-4253-B574-9CEFA1F0FA59}" type="datetime1">
              <a:rPr lang="fr-FR" smtClean="0"/>
              <a:t>25/03/2017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3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64518-D49E-4D48-9168-5045404A6FB4}" type="datetime1">
              <a:rPr lang="fr-FR" smtClean="0"/>
              <a:t>25/03/2017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54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1BC-161B-4DEC-B341-EA11DC181652}" type="datetime1">
              <a:rPr lang="fr-FR" smtClean="0"/>
              <a:t>25/03/2017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477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5DF6-9810-489B-9322-71698BE7483F}" type="datetime1">
              <a:rPr lang="fr-FR" smtClean="0"/>
              <a:t>25/03/2017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58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17A-9219-41F6-B469-5AF22A0B825E}" type="datetime1">
              <a:rPr lang="fr-FR" smtClean="0"/>
              <a:t>25/03/2017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5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A695-4D41-4E42-AB11-966BF4C64F3C}" type="datetime1">
              <a:rPr lang="fr-FR" smtClean="0"/>
              <a:t>25/03/2017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09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5621-2B37-48EB-BD95-B23755748C36}" type="datetime1">
              <a:rPr lang="fr-FR" smtClean="0"/>
              <a:t>25/03/2017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00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28E1-4097-4577-9A29-5824132D9717}" type="datetime1">
              <a:rPr lang="fr-FR" smtClean="0"/>
              <a:t>25/03/2017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7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2D47-871B-4C21-BAD0-EADD4DB15756}" type="datetime1">
              <a:rPr lang="fr-FR" smtClean="0"/>
              <a:t>25/03/2017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91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FFC1-AD10-46AD-B4D1-570F440C316C}" type="datetime1">
              <a:rPr lang="fr-FR" smtClean="0"/>
              <a:t>25/03/2017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57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0010-FD8C-4745-A2D6-318F12B95524}" type="datetime1">
              <a:rPr lang="fr-FR" smtClean="0"/>
              <a:t>25/03/2017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41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F865-FE01-4A73-89C6-499BE30633C3}" type="datetime1">
              <a:rPr lang="fr-FR" smtClean="0"/>
              <a:t>25/03/2017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3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D76-95F2-4321-83D4-5CB3D0915E5C}" type="datetime1">
              <a:rPr lang="fr-FR" smtClean="0"/>
              <a:t>25/03/2017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89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9A5E-F9B9-4E9D-BDF1-7514D7535D4F}" type="datetime1">
              <a:rPr lang="fr-FR" smtClean="0"/>
              <a:t>25/03/2017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9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29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8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36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40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43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42.png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8.png"/><Relationship Id="rId7" Type="http://schemas.openxmlformats.org/officeDocument/2006/relationships/image" Target="../media/image51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8.png"/><Relationship Id="rId7" Type="http://schemas.openxmlformats.org/officeDocument/2006/relationships/image" Target="../media/image51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0.png"/><Relationship Id="rId3" Type="http://schemas.openxmlformats.org/officeDocument/2006/relationships/image" Target="../media/image55.png"/><Relationship Id="rId7" Type="http://schemas.openxmlformats.org/officeDocument/2006/relationships/image" Target="../media/image58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0.png"/><Relationship Id="rId3" Type="http://schemas.openxmlformats.org/officeDocument/2006/relationships/image" Target="../media/image580.png"/><Relationship Id="rId7" Type="http://schemas.openxmlformats.org/officeDocument/2006/relationships/image" Target="../media/image62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0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20.png"/><Relationship Id="rId7" Type="http://schemas.openxmlformats.org/officeDocument/2006/relationships/image" Target="../media/image1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0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Cinquième</a:t>
            </a:r>
            <a:br>
              <a:rPr lang="fr-FR" dirty="0" smtClean="0"/>
            </a:br>
            <a:r>
              <a:rPr lang="fr-FR" sz="3600" dirty="0" smtClean="0"/>
              <a:t>Chapitre 10: </a:t>
            </a:r>
            <a:br>
              <a:rPr lang="fr-FR" sz="3600" dirty="0" smtClean="0"/>
            </a:br>
            <a:r>
              <a:rPr lang="fr-FR" sz="3600" dirty="0" smtClean="0"/>
              <a:t>Triangles et propriétés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</a:t>
            </a:r>
            <a:r>
              <a:rPr lang="fr-FR" dirty="0" smtClean="0"/>
              <a:t>FELT</a:t>
            </a:r>
            <a:endParaRPr lang="fr-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2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Triangle rectangle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54152"/>
                <a:ext cx="9954272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Propriété:</a:t>
                </a:r>
                <a:r>
                  <a:rPr lang="fr-FR" sz="2000" dirty="0" smtClean="0"/>
                  <a:t> </a:t>
                </a:r>
              </a:p>
              <a:p>
                <a:r>
                  <a:rPr lang="fr-FR" sz="2000" dirty="0" smtClean="0"/>
                  <a:t>Si un triangle est </a:t>
                </a:r>
                <a:r>
                  <a:rPr lang="fr-FR" sz="2000" b="1" dirty="0" smtClean="0">
                    <a:solidFill>
                      <a:srgbClr val="FF0000"/>
                    </a:solidFill>
                  </a:rPr>
                  <a:t>rectangle</a:t>
                </a:r>
                <a:r>
                  <a:rPr lang="fr-FR" sz="2000" dirty="0" smtClean="0"/>
                  <a:t>,</a:t>
                </a:r>
                <a:br>
                  <a:rPr lang="fr-FR" sz="2000" dirty="0" smtClean="0"/>
                </a:br>
                <a:r>
                  <a:rPr lang="fr-FR" sz="2000" dirty="0" smtClean="0"/>
                  <a:t>alors la </a:t>
                </a:r>
                <a:r>
                  <a:rPr lang="fr-FR" sz="2000" b="1" dirty="0" smtClean="0">
                    <a:solidFill>
                      <a:srgbClr val="7030A0"/>
                    </a:solidFill>
                  </a:rPr>
                  <a:t>somme</a:t>
                </a:r>
                <a:r>
                  <a:rPr lang="fr-FR" sz="2000" dirty="0" smtClean="0">
                    <a:solidFill>
                      <a:srgbClr val="7030A0"/>
                    </a:solidFill>
                  </a:rPr>
                  <a:t> </a:t>
                </a:r>
                <a:r>
                  <a:rPr lang="fr-FR" sz="2000" dirty="0" smtClean="0"/>
                  <a:t>des mesures de ses deux angles aigus est égale à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𝟗𝟎</m:t>
                    </m:r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fr-FR" sz="2000" dirty="0" smtClean="0"/>
                  <a:t>.</a:t>
                </a:r>
                <a:endParaRPr lang="fr-FR" sz="2000" u="sng" dirty="0"/>
              </a:p>
              <a:p>
                <a:pPr marL="0" indent="0">
                  <a:buNone/>
                </a:pPr>
                <a:endParaRPr lang="fr-FR" sz="20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54152"/>
                <a:ext cx="9954272" cy="3880773"/>
              </a:xfrm>
              <a:blipFill rotWithShape="0">
                <a:blip r:embed="rId2"/>
                <a:stretch>
                  <a:fillRect l="-245" t="-9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10</a:t>
            </a:fld>
            <a:endParaRPr lang="fr-FR"/>
          </a:p>
        </p:txBody>
      </p:sp>
      <p:sp>
        <p:nvSpPr>
          <p:cNvPr id="12" name="Secteurs 11"/>
          <p:cNvSpPr/>
          <p:nvPr/>
        </p:nvSpPr>
        <p:spPr>
          <a:xfrm>
            <a:off x="1498434" y="3312563"/>
            <a:ext cx="796393" cy="778317"/>
          </a:xfrm>
          <a:prstGeom prst="pie">
            <a:avLst>
              <a:gd name="adj1" fmla="val 1696278"/>
              <a:gd name="adj2" fmla="val 5384013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Secteurs 13"/>
          <p:cNvSpPr/>
          <p:nvPr/>
        </p:nvSpPr>
        <p:spPr>
          <a:xfrm>
            <a:off x="4713517" y="5098914"/>
            <a:ext cx="979220" cy="872022"/>
          </a:xfrm>
          <a:prstGeom prst="pie">
            <a:avLst>
              <a:gd name="adj1" fmla="val 10783456"/>
              <a:gd name="adj2" fmla="val 12907764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1278915" y="5408751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915" y="5408751"/>
                <a:ext cx="592428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1477705" y="3171462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7705" y="3171462"/>
                <a:ext cx="592428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5203127" y="5281202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3127" y="5281202"/>
                <a:ext cx="592428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Flèche droite 20"/>
          <p:cNvSpPr/>
          <p:nvPr/>
        </p:nvSpPr>
        <p:spPr>
          <a:xfrm>
            <a:off x="5298953" y="4088970"/>
            <a:ext cx="1688943" cy="7778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Propriété</a:t>
            </a:r>
            <a:endParaRPr lang="fr-FR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7310321" y="4240791"/>
                <a:ext cx="3052879" cy="47397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𝑩𝑨𝑪</m:t>
                          </m:r>
                        </m:e>
                      </m:acc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sz="24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𝑨𝑪𝑩</m:t>
                          </m:r>
                        </m:e>
                      </m:acc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𝟗𝟎</m:t>
                      </m:r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321" y="4240791"/>
                <a:ext cx="3052879" cy="47397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/>
          <p:cNvSpPr/>
          <p:nvPr/>
        </p:nvSpPr>
        <p:spPr>
          <a:xfrm>
            <a:off x="1869514" y="5158459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isocèle 7"/>
          <p:cNvSpPr/>
          <p:nvPr/>
        </p:nvSpPr>
        <p:spPr>
          <a:xfrm>
            <a:off x="1871343" y="3667488"/>
            <a:ext cx="3425781" cy="1867437"/>
          </a:xfrm>
          <a:prstGeom prst="triangle">
            <a:avLst>
              <a:gd name="adj" fmla="val 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1029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 animBg="1"/>
      <p:bldP spid="14" grpId="0" animBg="1"/>
      <p:bldP spid="15" grpId="0"/>
      <p:bldP spid="16" grpId="0"/>
      <p:bldP spid="17" grpId="0"/>
      <p:bldP spid="21" grpId="0" animBg="1"/>
      <p:bldP spid="22" grpId="0" animBg="1"/>
      <p:bldP spid="20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Triangle rectangle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54152"/>
                <a:ext cx="9954272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Propriété: (réciproque)</a:t>
                </a:r>
                <a:r>
                  <a:rPr lang="fr-FR" sz="2000" dirty="0" smtClean="0"/>
                  <a:t> </a:t>
                </a:r>
              </a:p>
              <a:p>
                <a:r>
                  <a:rPr lang="fr-FR" sz="2000" dirty="0" smtClean="0"/>
                  <a:t>Si un triangle est </a:t>
                </a:r>
                <a:r>
                  <a:rPr lang="fr-FR" sz="2000" b="1" dirty="0" smtClean="0">
                    <a:solidFill>
                      <a:srgbClr val="FF0000"/>
                    </a:solidFill>
                  </a:rPr>
                  <a:t>rectangle</a:t>
                </a:r>
                <a:r>
                  <a:rPr lang="fr-FR" sz="2000" dirty="0" smtClean="0"/>
                  <a:t>,</a:t>
                </a:r>
                <a:br>
                  <a:rPr lang="fr-FR" sz="2000" dirty="0" smtClean="0"/>
                </a:br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:r>
                  <a:rPr lang="fr-FR" sz="2000" dirty="0" smtClean="0"/>
                  <a:t>alors la somme des mesures de ses deux angles aigus est égale à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𝟗𝟎</m:t>
                    </m:r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fr-FR" sz="2000" dirty="0" smtClean="0"/>
                  <a:t>.</a:t>
                </a:r>
                <a:endParaRPr lang="en-US" sz="2000" dirty="0"/>
              </a:p>
              <a:p>
                <a:endParaRPr lang="fr-FR" sz="2000" u="sng" dirty="0" smtClean="0"/>
              </a:p>
              <a:p>
                <a:r>
                  <a:rPr lang="fr-FR" sz="2000" dirty="0" smtClean="0"/>
                  <a:t>Si</a:t>
                </a:r>
                <a:br>
                  <a:rPr lang="fr-FR" sz="2000" dirty="0" smtClean="0"/>
                </a:br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:r>
                  <a:rPr lang="fr-FR" sz="2000" dirty="0" smtClean="0"/>
                  <a:t>alors</a:t>
                </a:r>
                <a:endParaRPr lang="fr-FR" sz="20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54152"/>
                <a:ext cx="9954272" cy="3880773"/>
              </a:xfrm>
              <a:blipFill rotWithShape="0">
                <a:blip r:embed="rId2"/>
                <a:stretch>
                  <a:fillRect l="-245" t="-9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11</a:t>
            </a:fld>
            <a:endParaRPr lang="fr-FR"/>
          </a:p>
        </p:txBody>
      </p:sp>
      <p:sp>
        <p:nvSpPr>
          <p:cNvPr id="18" name="Rectangle à coins arrondis 17"/>
          <p:cNvSpPr/>
          <p:nvPr/>
        </p:nvSpPr>
        <p:spPr>
          <a:xfrm>
            <a:off x="1379395" y="2089784"/>
            <a:ext cx="3301788" cy="431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>
                <a:solidFill>
                  <a:srgbClr val="0070C0"/>
                </a:solidFill>
              </a:rPr>
              <a:t>u</a:t>
            </a:r>
            <a:r>
              <a:rPr lang="fr-FR" sz="2000" b="1" dirty="0" smtClean="0">
                <a:solidFill>
                  <a:srgbClr val="0070C0"/>
                </a:solidFill>
              </a:rPr>
              <a:t>n triangle est </a:t>
            </a:r>
            <a:r>
              <a:rPr lang="fr-FR" sz="2000" b="1" dirty="0" smtClean="0">
                <a:solidFill>
                  <a:srgbClr val="FF0000"/>
                </a:solidFill>
              </a:rPr>
              <a:t>rectangle</a:t>
            </a:r>
            <a:endParaRPr lang="fr-FR" sz="2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ounded Rectangle 2"/>
              <p:cNvSpPr/>
              <p:nvPr/>
            </p:nvSpPr>
            <p:spPr>
              <a:xfrm>
                <a:off x="1756181" y="2712836"/>
                <a:ext cx="7796578" cy="392929"/>
              </a:xfrm>
              <a:prstGeom prst="round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fr-FR" sz="2000" b="1" dirty="0">
                    <a:solidFill>
                      <a:schemeClr val="accent2"/>
                    </a:solidFill>
                  </a:rPr>
                  <a:t>l</a:t>
                </a:r>
                <a:r>
                  <a:rPr lang="fr-FR" sz="2000" b="1" dirty="0" smtClean="0">
                    <a:solidFill>
                      <a:schemeClr val="accent2"/>
                    </a:solidFill>
                  </a:rPr>
                  <a:t>a somme des mesures de ses deux angles aigus est égale à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𝟗𝟎</m:t>
                    </m:r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fr-FR" sz="2000" b="1" dirty="0" smtClean="0">
                    <a:solidFill>
                      <a:schemeClr val="accent2"/>
                    </a:solidFill>
                  </a:rPr>
                  <a:t>.</a:t>
                </a:r>
                <a:endParaRPr lang="fr-FR" sz="2000" dirty="0"/>
              </a:p>
            </p:txBody>
          </p:sp>
        </mc:Choice>
        <mc:Fallback xmlns="">
          <p:sp>
            <p:nvSpPr>
              <p:cNvPr id="19" name="Rounded 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6181" y="2712836"/>
                <a:ext cx="7796578" cy="392929"/>
              </a:xfrm>
              <a:prstGeom prst="roundRect">
                <a:avLst/>
              </a:prstGeom>
              <a:blipFill rotWithShape="0">
                <a:blip r:embed="rId3"/>
                <a:stretch>
                  <a:fillRect l="-468" t="-8955" r="-156" b="-2388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5459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4.07407E-6 L -0.02383 0.12871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8" y="6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11111E-6 L 0.0263 0.3044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5" y="15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8" grpId="0" animBg="1"/>
      <p:bldP spid="18" grpId="1" animBg="1"/>
      <p:bldP spid="19" grpId="0" animBg="1"/>
      <p:bldP spid="19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Triangle rectangle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54152"/>
                <a:ext cx="9954272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/>
                  <a:t>Propriété: (réciproque)</a:t>
                </a:r>
                <a:r>
                  <a:rPr lang="fr-FR" sz="2000" dirty="0" smtClean="0"/>
                  <a:t> </a:t>
                </a:r>
              </a:p>
              <a:p>
                <a:r>
                  <a:rPr lang="fr-FR" sz="2000" dirty="0" smtClean="0"/>
                  <a:t>Si un triangle a deux angles dont la </a:t>
                </a:r>
                <a:r>
                  <a:rPr lang="fr-FR" sz="2000" b="1" dirty="0" smtClean="0">
                    <a:solidFill>
                      <a:srgbClr val="7030A0"/>
                    </a:solidFill>
                  </a:rPr>
                  <a:t>somme</a:t>
                </a:r>
                <a:r>
                  <a:rPr lang="fr-FR" sz="2000" dirty="0" smtClean="0">
                    <a:solidFill>
                      <a:srgbClr val="7030A0"/>
                    </a:solidFill>
                  </a:rPr>
                  <a:t> </a:t>
                </a:r>
                <a:r>
                  <a:rPr lang="fr-FR" sz="2000" dirty="0" smtClean="0"/>
                  <a:t>des mesures est égale à </a:t>
                </a:r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𝟗𝟎</m:t>
                    </m:r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fr-FR" sz="2000" dirty="0" smtClean="0"/>
                  <a:t>,</a:t>
                </a:r>
                <a:br>
                  <a:rPr lang="fr-FR" sz="2000" dirty="0" smtClean="0"/>
                </a:br>
                <a:r>
                  <a:rPr lang="fr-FR" sz="2000" dirty="0" smtClean="0"/>
                  <a:t>alors c’est un triangle </a:t>
                </a:r>
                <a:r>
                  <a:rPr lang="fr-FR" sz="2000" b="1" dirty="0" smtClean="0">
                    <a:solidFill>
                      <a:srgbClr val="FF0000"/>
                    </a:solidFill>
                  </a:rPr>
                  <a:t>rectangle</a:t>
                </a:r>
                <a:r>
                  <a:rPr lang="fr-FR" sz="2000" dirty="0" smtClean="0"/>
                  <a:t>.</a:t>
                </a:r>
                <a:endParaRPr lang="fr-FR" sz="2000" u="sng" dirty="0"/>
              </a:p>
              <a:p>
                <a:pPr marL="0" indent="0">
                  <a:buNone/>
                </a:pPr>
                <a:endParaRPr lang="fr-FR" sz="20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54152"/>
                <a:ext cx="9954272" cy="3880773"/>
              </a:xfrm>
              <a:blipFill rotWithShape="0">
                <a:blip r:embed="rId2"/>
                <a:stretch>
                  <a:fillRect l="-245" t="-9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12</a:t>
            </a:fld>
            <a:endParaRPr lang="fr-FR"/>
          </a:p>
        </p:txBody>
      </p:sp>
      <p:sp>
        <p:nvSpPr>
          <p:cNvPr id="12" name="Secteurs 11"/>
          <p:cNvSpPr/>
          <p:nvPr/>
        </p:nvSpPr>
        <p:spPr>
          <a:xfrm>
            <a:off x="5674657" y="3312563"/>
            <a:ext cx="796393" cy="778317"/>
          </a:xfrm>
          <a:prstGeom prst="pie">
            <a:avLst>
              <a:gd name="adj1" fmla="val 1696278"/>
              <a:gd name="adj2" fmla="val 5384013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Secteurs 13"/>
          <p:cNvSpPr/>
          <p:nvPr/>
        </p:nvSpPr>
        <p:spPr>
          <a:xfrm>
            <a:off x="8889740" y="5098914"/>
            <a:ext cx="979220" cy="872022"/>
          </a:xfrm>
          <a:prstGeom prst="pie">
            <a:avLst>
              <a:gd name="adj1" fmla="val 10783456"/>
              <a:gd name="adj2" fmla="val 12907764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5922722" y="5628240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2722" y="5628240"/>
                <a:ext cx="592428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5653928" y="3171462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3928" y="3171462"/>
                <a:ext cx="592428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9379350" y="5281202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9350" y="5281202"/>
                <a:ext cx="592428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Flèche droite 20"/>
          <p:cNvSpPr/>
          <p:nvPr/>
        </p:nvSpPr>
        <p:spPr>
          <a:xfrm rot="1368941">
            <a:off x="4250174" y="4601184"/>
            <a:ext cx="1688943" cy="7778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Propriété</a:t>
            </a:r>
            <a:endParaRPr lang="fr-FR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961199" y="4364218"/>
                <a:ext cx="3052879" cy="47397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𝑩𝑨𝑪</m:t>
                          </m:r>
                        </m:e>
                      </m:acc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sz="24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𝑨𝑪𝑩</m:t>
                          </m:r>
                        </m:e>
                      </m:acc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𝟗𝟎</m:t>
                      </m:r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199" y="4364218"/>
                <a:ext cx="3052879" cy="47397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/>
          <p:cNvSpPr/>
          <p:nvPr/>
        </p:nvSpPr>
        <p:spPr>
          <a:xfrm>
            <a:off x="6045737" y="5158459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isocèle 7"/>
          <p:cNvSpPr/>
          <p:nvPr/>
        </p:nvSpPr>
        <p:spPr>
          <a:xfrm>
            <a:off x="6047566" y="3667488"/>
            <a:ext cx="3425781" cy="1867437"/>
          </a:xfrm>
          <a:prstGeom prst="triangle">
            <a:avLst>
              <a:gd name="adj" fmla="val 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54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 animBg="1"/>
      <p:bldP spid="14" grpId="0" animBg="1"/>
      <p:bldP spid="15" grpId="0"/>
      <p:bldP spid="16" grpId="0"/>
      <p:bldP spid="17" grpId="0"/>
      <p:bldP spid="21" grpId="0" animBg="1"/>
      <p:bldP spid="22" grpId="0" animBg="1"/>
      <p:bldP spid="20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III. Triangle rectangle isocèle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54152"/>
                <a:ext cx="9954272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Propriété:</a:t>
                </a:r>
                <a:r>
                  <a:rPr lang="fr-FR" sz="2000" dirty="0" smtClean="0"/>
                  <a:t> </a:t>
                </a:r>
              </a:p>
              <a:p>
                <a:r>
                  <a:rPr lang="fr-FR" sz="2000" dirty="0" smtClean="0"/>
                  <a:t>Si un triangle est </a:t>
                </a:r>
                <a:r>
                  <a:rPr lang="fr-FR" sz="2000" b="1" dirty="0" smtClean="0">
                    <a:solidFill>
                      <a:srgbClr val="FF0000"/>
                    </a:solidFill>
                  </a:rPr>
                  <a:t>rectangle isocèle</a:t>
                </a:r>
                <a:r>
                  <a:rPr lang="fr-FR" sz="2000" dirty="0" smtClean="0"/>
                  <a:t>,</a:t>
                </a:r>
                <a:br>
                  <a:rPr lang="fr-FR" sz="2000" dirty="0" smtClean="0"/>
                </a:br>
                <a:r>
                  <a:rPr lang="fr-FR" sz="2000" dirty="0" smtClean="0"/>
                  <a:t>alors chacun de ses angles aigus mesure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𝟒𝟓</m:t>
                    </m:r>
                    <m:r>
                      <a:rPr lang="fr-FR" sz="2000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fr-FR" sz="2000" dirty="0" smtClean="0"/>
                  <a:t>.</a:t>
                </a:r>
                <a:endParaRPr lang="fr-FR" sz="2000" u="sng" dirty="0"/>
              </a:p>
              <a:p>
                <a:pPr marL="0" indent="0">
                  <a:buNone/>
                </a:pPr>
                <a:endParaRPr lang="fr-FR" sz="20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54152"/>
                <a:ext cx="9954272" cy="3880773"/>
              </a:xfrm>
              <a:blipFill rotWithShape="0">
                <a:blip r:embed="rId2"/>
                <a:stretch>
                  <a:fillRect l="-245" t="-9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13</a:t>
            </a:fld>
            <a:endParaRPr lang="fr-FR"/>
          </a:p>
        </p:txBody>
      </p:sp>
      <p:sp>
        <p:nvSpPr>
          <p:cNvPr id="12" name="Secteurs 11"/>
          <p:cNvSpPr/>
          <p:nvPr/>
        </p:nvSpPr>
        <p:spPr>
          <a:xfrm>
            <a:off x="1472233" y="2816221"/>
            <a:ext cx="796393" cy="778317"/>
          </a:xfrm>
          <a:prstGeom prst="pie">
            <a:avLst>
              <a:gd name="adj1" fmla="val 2626895"/>
              <a:gd name="adj2" fmla="val 5384013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Secteurs 13"/>
          <p:cNvSpPr/>
          <p:nvPr/>
        </p:nvSpPr>
        <p:spPr>
          <a:xfrm>
            <a:off x="3951047" y="5121752"/>
            <a:ext cx="979220" cy="872022"/>
          </a:xfrm>
          <a:prstGeom prst="pie">
            <a:avLst>
              <a:gd name="adj1" fmla="val 10783456"/>
              <a:gd name="adj2" fmla="val 13093237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1278915" y="5408751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915" y="5408751"/>
                <a:ext cx="592428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1349693" y="2871963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9693" y="2871963"/>
                <a:ext cx="592428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4461549" y="5378004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549" y="5378004"/>
                <a:ext cx="592428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Flèche droite 20"/>
          <p:cNvSpPr/>
          <p:nvPr/>
        </p:nvSpPr>
        <p:spPr>
          <a:xfrm>
            <a:off x="5298953" y="4088970"/>
            <a:ext cx="1688943" cy="7778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Propriété</a:t>
            </a:r>
            <a:endParaRPr lang="fr-FR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7310321" y="4240791"/>
                <a:ext cx="3052879" cy="47397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𝑩𝑨𝑪</m:t>
                          </m:r>
                        </m:e>
                      </m:acc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4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𝑨𝑪𝑩</m:t>
                          </m:r>
                        </m:e>
                      </m:acc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US" sz="2400" b="1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321" y="4240791"/>
                <a:ext cx="3052879" cy="47397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/>
          <p:cNvSpPr/>
          <p:nvPr/>
        </p:nvSpPr>
        <p:spPr>
          <a:xfrm>
            <a:off x="1869514" y="5158459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isocèle 7"/>
          <p:cNvSpPr/>
          <p:nvPr/>
        </p:nvSpPr>
        <p:spPr>
          <a:xfrm>
            <a:off x="1871344" y="3182520"/>
            <a:ext cx="2548383" cy="2352406"/>
          </a:xfrm>
          <a:prstGeom prst="triangle">
            <a:avLst>
              <a:gd name="adj" fmla="val 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 flipV="1">
            <a:off x="2961923" y="5380713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V="1">
            <a:off x="3063523" y="5380713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1689715" y="4354842"/>
            <a:ext cx="253245" cy="1571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1702443" y="4274557"/>
            <a:ext cx="253245" cy="1571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645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 animBg="1"/>
      <p:bldP spid="14" grpId="0" animBg="1"/>
      <p:bldP spid="15" grpId="0"/>
      <p:bldP spid="16" grpId="0"/>
      <p:bldP spid="17" grpId="0"/>
      <p:bldP spid="21" grpId="0" animBg="1"/>
      <p:bldP spid="22" grpId="0" animBg="1"/>
      <p:bldP spid="20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IV. Triangle équilatéral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54152"/>
                <a:ext cx="9954272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Propriété:</a:t>
                </a:r>
                <a:r>
                  <a:rPr lang="fr-FR" sz="2000" dirty="0" smtClean="0"/>
                  <a:t> </a:t>
                </a:r>
              </a:p>
              <a:p>
                <a:r>
                  <a:rPr lang="fr-FR" sz="2000" dirty="0" smtClean="0"/>
                  <a:t>Si un triangle est </a:t>
                </a:r>
                <a:r>
                  <a:rPr lang="fr-FR" sz="2000" b="1" dirty="0" smtClean="0">
                    <a:solidFill>
                      <a:srgbClr val="FF0000"/>
                    </a:solidFill>
                  </a:rPr>
                  <a:t>équilatéral</a:t>
                </a:r>
                <a:r>
                  <a:rPr lang="fr-FR" sz="2000" dirty="0" smtClean="0"/>
                  <a:t>,</a:t>
                </a:r>
                <a:br>
                  <a:rPr lang="fr-FR" sz="2000" dirty="0" smtClean="0"/>
                </a:br>
                <a:r>
                  <a:rPr lang="fr-FR" sz="2000" dirty="0" smtClean="0"/>
                  <a:t>alors chacun de ses angles mesure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𝟔𝟎</m:t>
                    </m:r>
                    <m:r>
                      <a:rPr lang="fr-FR" sz="2000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fr-FR" sz="2000" dirty="0" smtClean="0"/>
                  <a:t>.</a:t>
                </a:r>
                <a:endParaRPr lang="fr-FR" sz="2000" u="sng" dirty="0"/>
              </a:p>
              <a:p>
                <a:pPr marL="0" indent="0">
                  <a:buNone/>
                </a:pPr>
                <a:endParaRPr lang="fr-FR" sz="20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54152"/>
                <a:ext cx="9954272" cy="3880773"/>
              </a:xfrm>
              <a:blipFill rotWithShape="0">
                <a:blip r:embed="rId2"/>
                <a:stretch>
                  <a:fillRect l="-245" t="-9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14</a:t>
            </a:fld>
            <a:endParaRPr lang="fr-FR"/>
          </a:p>
        </p:txBody>
      </p:sp>
      <p:sp>
        <p:nvSpPr>
          <p:cNvPr id="12" name="Secteurs 11"/>
          <p:cNvSpPr/>
          <p:nvPr/>
        </p:nvSpPr>
        <p:spPr>
          <a:xfrm>
            <a:off x="2716126" y="2816221"/>
            <a:ext cx="796393" cy="778317"/>
          </a:xfrm>
          <a:prstGeom prst="pie">
            <a:avLst>
              <a:gd name="adj1" fmla="val 3609758"/>
              <a:gd name="adj2" fmla="val 6771869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Secteurs 13"/>
          <p:cNvSpPr/>
          <p:nvPr/>
        </p:nvSpPr>
        <p:spPr>
          <a:xfrm>
            <a:off x="3951047" y="5121752"/>
            <a:ext cx="979220" cy="872022"/>
          </a:xfrm>
          <a:prstGeom prst="pie">
            <a:avLst>
              <a:gd name="adj1" fmla="val 10783456"/>
              <a:gd name="adj2" fmla="val 14506513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1278915" y="5408751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915" y="5408751"/>
                <a:ext cx="592428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3139723" y="2681627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9723" y="2681627"/>
                <a:ext cx="592428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4461549" y="5378004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549" y="5378004"/>
                <a:ext cx="592428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Flèche droite 20"/>
          <p:cNvSpPr/>
          <p:nvPr/>
        </p:nvSpPr>
        <p:spPr>
          <a:xfrm>
            <a:off x="5039644" y="4088970"/>
            <a:ext cx="1688943" cy="7778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Propriété</a:t>
            </a:r>
            <a:endParaRPr lang="fr-FR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6939399" y="4251698"/>
                <a:ext cx="3698571" cy="47397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𝑩𝑨𝑪</m:t>
                          </m:r>
                        </m:e>
                      </m:acc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4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𝑨𝑪𝑩</m:t>
                          </m:r>
                        </m:e>
                      </m:acc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4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24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𝑩𝑪</m:t>
                          </m:r>
                        </m:e>
                      </m:acc>
                      <m:r>
                        <a:rPr lang="en-US" sz="2400" b="1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𝟔𝟎</m:t>
                      </m:r>
                      <m:r>
                        <a:rPr lang="en-US" sz="2400" b="1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9399" y="4251698"/>
                <a:ext cx="3698571" cy="47397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Connecteur droit 17"/>
          <p:cNvCxnSpPr/>
          <p:nvPr/>
        </p:nvCxnSpPr>
        <p:spPr>
          <a:xfrm flipV="1">
            <a:off x="2961923" y="5380713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V="1">
            <a:off x="3063523" y="5380713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2372104" y="4300251"/>
            <a:ext cx="253245" cy="1571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2384832" y="4219966"/>
            <a:ext cx="253245" cy="15711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3692736" y="4339341"/>
            <a:ext cx="240517" cy="13099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flipV="1">
            <a:off x="3692736" y="4259056"/>
            <a:ext cx="253245" cy="13099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Secteurs 26"/>
          <p:cNvSpPr/>
          <p:nvPr/>
        </p:nvSpPr>
        <p:spPr>
          <a:xfrm>
            <a:off x="1494058" y="5134711"/>
            <a:ext cx="796393" cy="778317"/>
          </a:xfrm>
          <a:prstGeom prst="pie">
            <a:avLst>
              <a:gd name="adj1" fmla="val 17571353"/>
              <a:gd name="adj2" fmla="val 2159956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Triangle isocèle 7"/>
          <p:cNvSpPr/>
          <p:nvPr/>
        </p:nvSpPr>
        <p:spPr>
          <a:xfrm>
            <a:off x="1871344" y="3182520"/>
            <a:ext cx="2548383" cy="2352406"/>
          </a:xfrm>
          <a:prstGeom prst="triangle">
            <a:avLst>
              <a:gd name="adj" fmla="val 49806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395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 animBg="1"/>
      <p:bldP spid="14" grpId="0" animBg="1"/>
      <p:bldP spid="15" grpId="0"/>
      <p:bldP spid="16" grpId="0"/>
      <p:bldP spid="17" grpId="0"/>
      <p:bldP spid="21" grpId="0" animBg="1"/>
      <p:bldP spid="22" grpId="0" animBg="1"/>
      <p:bldP spid="2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Exercices 22 et 23 page 503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15</a:t>
            </a:fld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2973" y="1254552"/>
            <a:ext cx="6537690" cy="4786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73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Exercices 48 et 49 page 505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16</a:t>
            </a:fld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8904" y="1270000"/>
            <a:ext cx="8294519" cy="477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37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Plickers 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sz="1600" b="1" dirty="0"/>
          </a:p>
          <a:p>
            <a:pPr lvl="2"/>
            <a:endParaRPr lang="fr-FR" sz="1800" dirty="0" smtClean="0"/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17</a:t>
            </a:fld>
            <a:endParaRPr lang="fr-F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128" y="1665097"/>
            <a:ext cx="4810125" cy="4619625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716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299179" cy="3880773"/>
          </a:xfrm>
        </p:spPr>
        <p:txBody>
          <a:bodyPr/>
          <a:lstStyle/>
          <a:p>
            <a:r>
              <a:rPr lang="fr-FR" sz="2800" dirty="0" smtClean="0"/>
              <a:t>Question 1:</a:t>
            </a:r>
            <a:br>
              <a:rPr lang="fr-FR" sz="2800" dirty="0" smtClean="0"/>
            </a:br>
            <a:r>
              <a:rPr lang="fr-FR" sz="2400" dirty="0" smtClean="0"/>
              <a:t>La somme des mesures des trois angles d’un triangle</a:t>
            </a:r>
            <a:br>
              <a:rPr lang="fr-FR" sz="2400" dirty="0" smtClean="0"/>
            </a:br>
            <a:r>
              <a:rPr lang="fr-FR" sz="2400" dirty="0" smtClean="0"/>
              <a:t>est égale à…</a:t>
            </a:r>
            <a:endParaRPr lang="fr-F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18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02986434"/>
                  </p:ext>
                </p:extLst>
              </p:nvPr>
            </p:nvGraphicFramePr>
            <p:xfrm>
              <a:off x="1146003" y="3938695"/>
              <a:ext cx="9608432" cy="127171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𝟗𝟎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𝟏𝟖𝟎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𝟑𝟔𝟎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Aucune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de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ces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propositions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02986434"/>
                  </p:ext>
                </p:extLst>
              </p:nvPr>
            </p:nvGraphicFramePr>
            <p:xfrm>
              <a:off x="1146003" y="3938695"/>
              <a:ext cx="9608432" cy="127171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14515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53" t="-61940" r="-300000" b="-10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00508" t="-61940" r="-200761" b="-10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0000" t="-61940" r="-100253" b="-10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300761" t="-61940" r="-508" b="-10448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976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2:</a:t>
                </a:r>
                <a:br>
                  <a:rPr lang="fr-FR" sz="2800" dirty="0" smtClean="0"/>
                </a:br>
                <a:r>
                  <a:rPr lang="fr-FR" sz="2400" b="0" dirty="0" smtClean="0">
                    <a:ea typeface="Cambria Math" panose="02040503050406030204" pitchFamily="18" charset="0"/>
                  </a:rPr>
                  <a:t>La mesure de l’angle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𝑩𝑨𝑪</m:t>
                        </m:r>
                      </m:e>
                    </m:acc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b="0" dirty="0" smtClean="0">
                    <a:ea typeface="Cambria Math" panose="02040503050406030204" pitchFamily="18" charset="0"/>
                  </a:rPr>
                  <a:t>est…</a:t>
                </a:r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19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24175062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𝟑𝟓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𝟔𝟓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24175062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5848902" y="901206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8902" y="901206"/>
                <a:ext cx="592428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9593760" y="2989766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3760" y="2989766"/>
                <a:ext cx="592428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Secteurs 12"/>
          <p:cNvSpPr/>
          <p:nvPr/>
        </p:nvSpPr>
        <p:spPr>
          <a:xfrm>
            <a:off x="9135070" y="2887775"/>
            <a:ext cx="796393" cy="778317"/>
          </a:xfrm>
          <a:prstGeom prst="pie">
            <a:avLst>
              <a:gd name="adj1" fmla="val 10783574"/>
              <a:gd name="adj2" fmla="val 13008862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Secteurs 13"/>
          <p:cNvSpPr/>
          <p:nvPr/>
        </p:nvSpPr>
        <p:spPr>
          <a:xfrm>
            <a:off x="5814037" y="1067197"/>
            <a:ext cx="796393" cy="778317"/>
          </a:xfrm>
          <a:prstGeom prst="pie">
            <a:avLst>
              <a:gd name="adj1" fmla="val 1807931"/>
              <a:gd name="adj2" fmla="val 5427723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5552688" y="3109695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2688" y="3109695"/>
                <a:ext cx="592428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6184043" y="2902196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isocèle 7"/>
          <p:cNvSpPr/>
          <p:nvPr/>
        </p:nvSpPr>
        <p:spPr>
          <a:xfrm>
            <a:off x="6184043" y="1414303"/>
            <a:ext cx="3425781" cy="1867437"/>
          </a:xfrm>
          <a:prstGeom prst="triangle">
            <a:avLst>
              <a:gd name="adj" fmla="val 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/>
              <p:cNvSpPr txBox="1"/>
              <p:nvPr/>
            </p:nvSpPr>
            <p:spPr>
              <a:xfrm>
                <a:off x="6202036" y="1811450"/>
                <a:ext cx="816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𝟔𝟓</m:t>
                      </m:r>
                      <m:r>
                        <a:rPr lang="en-US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2036" y="1811450"/>
                <a:ext cx="816788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0251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/>
              <a:t>Chapitre </a:t>
            </a:r>
            <a:r>
              <a:rPr lang="fr-FR" dirty="0" smtClean="0"/>
              <a:t>10: Triangles et propriétés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6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3:</a:t>
                </a:r>
                <a:br>
                  <a:rPr lang="fr-FR" sz="2800" dirty="0" smtClean="0"/>
                </a:br>
                <a:r>
                  <a:rPr lang="fr-FR" sz="2400" b="0" dirty="0" smtClean="0">
                    <a:ea typeface="Cambria Math" panose="02040503050406030204" pitchFamily="18" charset="0"/>
                  </a:rPr>
                  <a:t>La mesure de l’angle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𝑩𝑪𝑨</m:t>
                        </m:r>
                      </m:e>
                    </m:acc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b="0" dirty="0" smtClean="0">
                    <a:ea typeface="Cambria Math" panose="02040503050406030204" pitchFamily="18" charset="0"/>
                  </a:rPr>
                  <a:t>est…</a:t>
                </a:r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20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00038845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𝟑𝟓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𝟔𝟓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00038845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5848902" y="901206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8902" y="901206"/>
                <a:ext cx="592428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9593760" y="2989766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3760" y="2989766"/>
                <a:ext cx="592428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Secteurs 12"/>
          <p:cNvSpPr/>
          <p:nvPr/>
        </p:nvSpPr>
        <p:spPr>
          <a:xfrm>
            <a:off x="9135070" y="2887775"/>
            <a:ext cx="796393" cy="778317"/>
          </a:xfrm>
          <a:prstGeom prst="pie">
            <a:avLst>
              <a:gd name="adj1" fmla="val 10783574"/>
              <a:gd name="adj2" fmla="val 13008862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Secteurs 13"/>
          <p:cNvSpPr/>
          <p:nvPr/>
        </p:nvSpPr>
        <p:spPr>
          <a:xfrm>
            <a:off x="5814037" y="1067197"/>
            <a:ext cx="796393" cy="778317"/>
          </a:xfrm>
          <a:prstGeom prst="pie">
            <a:avLst>
              <a:gd name="adj1" fmla="val 1807931"/>
              <a:gd name="adj2" fmla="val 5427723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5552688" y="3109695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2688" y="3109695"/>
                <a:ext cx="592428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6184043" y="2902196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isocèle 7"/>
          <p:cNvSpPr/>
          <p:nvPr/>
        </p:nvSpPr>
        <p:spPr>
          <a:xfrm>
            <a:off x="6184043" y="1414303"/>
            <a:ext cx="3425781" cy="1867437"/>
          </a:xfrm>
          <a:prstGeom prst="triangle">
            <a:avLst>
              <a:gd name="adj" fmla="val 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/>
              <p:cNvSpPr txBox="1"/>
              <p:nvPr/>
            </p:nvSpPr>
            <p:spPr>
              <a:xfrm>
                <a:off x="6202036" y="1811450"/>
                <a:ext cx="816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𝟔𝟓</m:t>
                      </m:r>
                      <m:r>
                        <a:rPr lang="en-US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2036" y="1811450"/>
                <a:ext cx="816788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547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4:</a:t>
                </a:r>
                <a:br>
                  <a:rPr lang="fr-FR" sz="2800" dirty="0" smtClean="0"/>
                </a:br>
                <a:r>
                  <a:rPr lang="fr-FR" sz="2400" dirty="0">
                    <a:ea typeface="Cambria Math" panose="02040503050406030204" pitchFamily="18" charset="0"/>
                  </a:rPr>
                  <a:t>La mesure de l’angle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𝒀𝑨𝑺</m:t>
                        </m:r>
                      </m:e>
                    </m:acc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>
                    <a:ea typeface="Cambria Math" panose="02040503050406030204" pitchFamily="18" charset="0"/>
                  </a:rPr>
                  <a:t>est…</a:t>
                </a:r>
                <a:endParaRPr lang="fr-FR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21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15576477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𝟒𝟓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𝟓𝟎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𝟔𝟎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15576477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5039177" y="291653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𝒀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9177" y="2916535"/>
                <a:ext cx="762000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/>
              <p:cNvSpPr txBox="1"/>
              <p:nvPr/>
            </p:nvSpPr>
            <p:spPr>
              <a:xfrm>
                <a:off x="7528377" y="28643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ZoneText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8377" y="286435"/>
                <a:ext cx="762000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8446862" y="290439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6862" y="2904395"/>
                <a:ext cx="762000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Connecteur droit 24"/>
          <p:cNvCxnSpPr/>
          <p:nvPr/>
        </p:nvCxnSpPr>
        <p:spPr>
          <a:xfrm flipV="1">
            <a:off x="7985577" y="1993900"/>
            <a:ext cx="304800" cy="194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6819219" y="3034988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6920819" y="3034988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V="1">
            <a:off x="7972877" y="1891511"/>
            <a:ext cx="304800" cy="194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ecteurs 28"/>
          <p:cNvSpPr/>
          <p:nvPr/>
        </p:nvSpPr>
        <p:spPr>
          <a:xfrm>
            <a:off x="8083732" y="2763115"/>
            <a:ext cx="796393" cy="778317"/>
          </a:xfrm>
          <a:prstGeom prst="pie">
            <a:avLst>
              <a:gd name="adj1" fmla="val 10768406"/>
              <a:gd name="adj2" fmla="val 15483734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21" name="Triangle isocèle 20"/>
          <p:cNvSpPr/>
          <p:nvPr/>
        </p:nvSpPr>
        <p:spPr>
          <a:xfrm>
            <a:off x="5702300" y="825500"/>
            <a:ext cx="2794000" cy="2336800"/>
          </a:xfrm>
          <a:prstGeom prst="triangle">
            <a:avLst>
              <a:gd name="adj" fmla="val 74545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7535689" y="2591123"/>
                <a:ext cx="816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𝟖𝟎</m:t>
                      </m:r>
                      <m:r>
                        <a:rPr lang="en-US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5689" y="2591123"/>
                <a:ext cx="816788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3153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5:</a:t>
                </a:r>
                <a:br>
                  <a:rPr lang="fr-FR" sz="2800" dirty="0" smtClean="0"/>
                </a:br>
                <a:r>
                  <a:rPr lang="fr-FR" sz="2400" dirty="0">
                    <a:ea typeface="Cambria Math" panose="02040503050406030204" pitchFamily="18" charset="0"/>
                  </a:rPr>
                  <a:t>La mesure de l’angle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𝑹𝒀𝑨</m:t>
                        </m:r>
                      </m:e>
                    </m:acc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>
                    <a:ea typeface="Cambria Math" panose="02040503050406030204" pitchFamily="18" charset="0"/>
                  </a:rPr>
                  <a:t>est…</a:t>
                </a:r>
                <a:endParaRPr lang="fr-FR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22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89088103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𝟒𝟓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𝟓𝟎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𝟓𝟓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89088103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5039177" y="291653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9177" y="2916535"/>
                <a:ext cx="762000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/>
              <p:cNvSpPr txBox="1"/>
              <p:nvPr/>
            </p:nvSpPr>
            <p:spPr>
              <a:xfrm>
                <a:off x="6776182" y="337531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𝒀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ZoneText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6182" y="337531"/>
                <a:ext cx="762000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8446862" y="290439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6862" y="2904395"/>
                <a:ext cx="762000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Connecteur droit 24"/>
          <p:cNvCxnSpPr/>
          <p:nvPr/>
        </p:nvCxnSpPr>
        <p:spPr>
          <a:xfrm flipV="1">
            <a:off x="7697715" y="1879688"/>
            <a:ext cx="304800" cy="194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6819219" y="3034988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6920819" y="3034988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V="1">
            <a:off x="7649260" y="1815149"/>
            <a:ext cx="304800" cy="194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ecteurs 28"/>
          <p:cNvSpPr/>
          <p:nvPr/>
        </p:nvSpPr>
        <p:spPr>
          <a:xfrm>
            <a:off x="8083732" y="2763115"/>
            <a:ext cx="796393" cy="778317"/>
          </a:xfrm>
          <a:prstGeom prst="pie">
            <a:avLst>
              <a:gd name="adj1" fmla="val 10768406"/>
              <a:gd name="adj2" fmla="val 14446787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21" name="Triangle isocèle 20"/>
          <p:cNvSpPr/>
          <p:nvPr/>
        </p:nvSpPr>
        <p:spPr>
          <a:xfrm>
            <a:off x="5702300" y="825500"/>
            <a:ext cx="2794000" cy="23368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7506250" y="2676966"/>
                <a:ext cx="816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𝟕𝟎</m:t>
                      </m:r>
                      <m:r>
                        <a:rPr lang="en-US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250" y="2676966"/>
                <a:ext cx="816788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Connecteur droit 30"/>
          <p:cNvCxnSpPr/>
          <p:nvPr/>
        </p:nvCxnSpPr>
        <p:spPr>
          <a:xfrm flipH="1" flipV="1">
            <a:off x="6270886" y="1882950"/>
            <a:ext cx="205247" cy="24283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 flipH="1" flipV="1">
            <a:off x="6334627" y="1815149"/>
            <a:ext cx="180727" cy="22448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0989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Plickers 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sz="1600" b="1" dirty="0"/>
          </a:p>
          <a:p>
            <a:pPr lvl="2"/>
            <a:endParaRPr lang="fr-FR" sz="1800" dirty="0" smtClean="0"/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128" y="1665097"/>
            <a:ext cx="4810125" cy="4619625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467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619746" y="2695411"/>
            <a:ext cx="272955" cy="27295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1:</a:t>
                </a:r>
                <a:br>
                  <a:rPr lang="fr-FR" sz="2800" dirty="0" smtClean="0"/>
                </a:b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𝑨𝑩𝑪</m:t>
                    </m:r>
                  </m:oMath>
                </a14:m>
                <a:r>
                  <a:rPr lang="fr-FR" sz="2400" dirty="0" smtClean="0"/>
                  <a:t> est un triangle… 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772119"/>
              </p:ext>
            </p:extLst>
          </p:nvPr>
        </p:nvGraphicFramePr>
        <p:xfrm>
          <a:off x="1146003" y="3938695"/>
          <a:ext cx="9608432" cy="1280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2108"/>
                <a:gridCol w="2402108"/>
                <a:gridCol w="2402108"/>
                <a:gridCol w="24021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A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B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C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i="0" kern="1200" noProof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Équilatéral</a:t>
                      </a:r>
                      <a:endParaRPr lang="fr-FR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i="0" noProof="0" dirty="0" smtClean="0">
                          <a:solidFill>
                            <a:srgbClr val="00B050"/>
                          </a:solidFill>
                          <a:latin typeface="+mj-lt"/>
                        </a:rPr>
                        <a:t>Isocèle</a:t>
                      </a:r>
                      <a:endParaRPr lang="fr-FR" sz="2400" b="1" noProof="0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kern="1200" noProof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Rectangle</a:t>
                      </a:r>
                      <a:endParaRPr lang="fr-FR" sz="2400" b="1" noProof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rgbClr val="FFC000"/>
                          </a:solidFill>
                        </a:rPr>
                        <a:t>Aucune de ces propositions</a:t>
                      </a:r>
                      <a:endParaRPr lang="fr-FR" sz="2400" b="1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riangle isocèle 4"/>
          <p:cNvSpPr/>
          <p:nvPr/>
        </p:nvSpPr>
        <p:spPr>
          <a:xfrm>
            <a:off x="5326922" y="1352812"/>
            <a:ext cx="2565779" cy="1615554"/>
          </a:xfrm>
          <a:prstGeom prst="triangle">
            <a:avLst>
              <a:gd name="adj" fmla="val 100000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4651104" y="272782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1104" y="2727825"/>
                <a:ext cx="762000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/>
              <p:cNvSpPr txBox="1"/>
              <p:nvPr/>
            </p:nvSpPr>
            <p:spPr>
              <a:xfrm>
                <a:off x="7630867" y="803298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0867" y="803298"/>
                <a:ext cx="762000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7756223" y="2888801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6223" y="2888801"/>
                <a:ext cx="762000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744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2:</a:t>
                </a:r>
                <a:br>
                  <a:rPr lang="fr-FR" sz="2800" dirty="0" smtClean="0"/>
                </a:br>
                <a:r>
                  <a:rPr lang="fr-FR" sz="2400" dirty="0" smtClean="0"/>
                  <a:t>Le triangle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𝑼𝑮𝑶</m:t>
                    </m:r>
                  </m:oMath>
                </a14:m>
                <a:r>
                  <a:rPr lang="fr-FR" sz="2400" dirty="0" smtClean="0"/>
                  <a:t> est…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146003" y="3938694"/>
          <a:ext cx="9608432" cy="14334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2108"/>
                <a:gridCol w="2402108"/>
                <a:gridCol w="2402108"/>
                <a:gridCol w="2402108"/>
              </a:tblGrid>
              <a:tr h="51193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A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B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C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1475">
                <a:tc>
                  <a:txBody>
                    <a:bodyPr/>
                    <a:lstStyle/>
                    <a:p>
                      <a:pPr algn="ctr"/>
                      <a:r>
                        <a:rPr lang="fr-FR" sz="2400" b="1" i="0" noProof="0" dirty="0" smtClean="0">
                          <a:solidFill>
                            <a:srgbClr val="FF0000"/>
                          </a:solidFill>
                          <a:latin typeface="+mj-lt"/>
                        </a:rPr>
                        <a:t>Équilatéral</a:t>
                      </a:r>
                      <a:endParaRPr lang="fr-FR" sz="24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i="0" noProof="0" dirty="0" smtClean="0">
                          <a:solidFill>
                            <a:srgbClr val="00B050"/>
                          </a:solidFill>
                          <a:latin typeface="+mj-lt"/>
                        </a:rPr>
                        <a:t>Isocèle</a:t>
                      </a:r>
                      <a:endParaRPr lang="fr-FR" sz="2400" b="1" noProof="0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0070C0"/>
                          </a:solidFill>
                          <a:latin typeface="+mj-lt"/>
                        </a:rPr>
                        <a:t>Rectangle</a:t>
                      </a:r>
                      <a:endParaRPr lang="fr-FR" sz="2400" b="1" noProof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rgbClr val="FFC000"/>
                          </a:solidFill>
                        </a:rPr>
                        <a:t>Quelconque</a:t>
                      </a:r>
                      <a:endParaRPr lang="fr-FR" sz="2400" b="1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riangle isocèle 4"/>
          <p:cNvSpPr/>
          <p:nvPr/>
        </p:nvSpPr>
        <p:spPr>
          <a:xfrm>
            <a:off x="5702300" y="825500"/>
            <a:ext cx="2794000" cy="2336800"/>
          </a:xfrm>
          <a:prstGeom prst="triangle">
            <a:avLst>
              <a:gd name="adj" fmla="val 745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5039177" y="291653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𝑮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9177" y="2916535"/>
                <a:ext cx="762000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7528377" y="28643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8377" y="286435"/>
                <a:ext cx="762000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8446862" y="290439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𝑶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6862" y="2904395"/>
                <a:ext cx="762000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Connecteur droit 12"/>
          <p:cNvCxnSpPr/>
          <p:nvPr/>
        </p:nvCxnSpPr>
        <p:spPr>
          <a:xfrm flipV="1">
            <a:off x="7985577" y="1993900"/>
            <a:ext cx="304800" cy="194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V="1">
            <a:off x="6819219" y="3034988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V="1">
            <a:off x="6920819" y="3034988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V="1">
            <a:off x="7972877" y="1891511"/>
            <a:ext cx="304800" cy="194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332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3:</a:t>
                </a:r>
                <a:br>
                  <a:rPr lang="fr-FR" sz="2800" dirty="0" smtClean="0"/>
                </a:br>
                <a:r>
                  <a:rPr lang="fr-FR" sz="2400" dirty="0" smtClean="0"/>
                  <a:t>Le triangle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𝒁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𝑬</m:t>
                    </m:r>
                  </m:oMath>
                </a14:m>
                <a:r>
                  <a:rPr lang="fr-FR" sz="2400" dirty="0" smtClean="0"/>
                  <a:t> est…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146003" y="3938694"/>
          <a:ext cx="9608432" cy="14334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2108"/>
                <a:gridCol w="2402108"/>
                <a:gridCol w="2402108"/>
                <a:gridCol w="2402108"/>
              </a:tblGrid>
              <a:tr h="51193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A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B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C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D</a:t>
                      </a:r>
                      <a:endParaRPr lang="fr-F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1475">
                <a:tc>
                  <a:txBody>
                    <a:bodyPr/>
                    <a:lstStyle/>
                    <a:p>
                      <a:pPr algn="ctr"/>
                      <a:r>
                        <a:rPr lang="fr-FR" sz="2400" b="1" i="0" noProof="0" dirty="0" smtClean="0">
                          <a:solidFill>
                            <a:srgbClr val="FF0000"/>
                          </a:solidFill>
                          <a:latin typeface="+mj-lt"/>
                        </a:rPr>
                        <a:t>Équilatéral</a:t>
                      </a:r>
                      <a:endParaRPr lang="fr-FR" sz="24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i="0" noProof="0" dirty="0" smtClean="0">
                          <a:solidFill>
                            <a:srgbClr val="00B050"/>
                          </a:solidFill>
                          <a:latin typeface="+mj-lt"/>
                        </a:rPr>
                        <a:t>Isocèle</a:t>
                      </a:r>
                      <a:endParaRPr lang="fr-FR" sz="2400" b="1" noProof="0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0070C0"/>
                          </a:solidFill>
                          <a:latin typeface="+mj-lt"/>
                        </a:rPr>
                        <a:t>Rectangle</a:t>
                      </a:r>
                      <a:endParaRPr lang="fr-FR" sz="2400" b="1" noProof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rgbClr val="FFC000"/>
                          </a:solidFill>
                        </a:rPr>
                        <a:t>Quelconque</a:t>
                      </a:r>
                      <a:endParaRPr lang="fr-FR" sz="2400" b="1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riangle isocèle 4"/>
          <p:cNvSpPr/>
          <p:nvPr/>
        </p:nvSpPr>
        <p:spPr>
          <a:xfrm>
            <a:off x="5702300" y="825500"/>
            <a:ext cx="2794000" cy="2336800"/>
          </a:xfrm>
          <a:prstGeom prst="triangle">
            <a:avLst>
              <a:gd name="adj" fmla="val 496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5039177" y="291653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9177" y="2916535"/>
                <a:ext cx="762000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6718300" y="24447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𝒁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8300" y="244475"/>
                <a:ext cx="762000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8446862" y="290439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𝑶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6862" y="2904395"/>
                <a:ext cx="762000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Connecteur droit 12"/>
          <p:cNvCxnSpPr/>
          <p:nvPr/>
        </p:nvCxnSpPr>
        <p:spPr>
          <a:xfrm flipV="1">
            <a:off x="7604577" y="1803100"/>
            <a:ext cx="304800" cy="194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V="1">
            <a:off x="6819219" y="3034988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V="1">
            <a:off x="6920819" y="3034988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V="1">
            <a:off x="7542547" y="1712388"/>
            <a:ext cx="304800" cy="194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H="1" flipV="1">
            <a:off x="6276153" y="1803100"/>
            <a:ext cx="343011" cy="18947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 flipV="1">
            <a:off x="6338183" y="1719017"/>
            <a:ext cx="343011" cy="18947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966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4:</a:t>
                </a:r>
                <a:br>
                  <a:rPr lang="fr-FR" sz="2800" dirty="0" smtClean="0"/>
                </a:br>
                <a:r>
                  <a:rPr lang="fr-FR" sz="2400" dirty="0" smtClean="0"/>
                  <a:t>L’angle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𝒃𝒍𝒆𝒖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 smtClean="0"/>
                  <a:t>se nomme…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80850765"/>
                  </p:ext>
                </p:extLst>
              </p:nvPr>
            </p:nvGraphicFramePr>
            <p:xfrm>
              <a:off x="1146003" y="3938695"/>
              <a:ext cx="9608432" cy="1684183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226983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3600" b="1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3600" b="1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𝑨𝑫𝑪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fr-FR" sz="36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3600" b="1" i="1" dirty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3600" b="1" i="1" dirty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𝑨𝑩𝑪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fr-FR" sz="36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3600" b="1" i="1" dirty="0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3600" b="1" i="1" dirty="0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𝑨𝑪𝑫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fr-FR" sz="36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80850765"/>
                  </p:ext>
                </p:extLst>
              </p:nvPr>
            </p:nvGraphicFramePr>
            <p:xfrm>
              <a:off x="1146003" y="3938695"/>
              <a:ext cx="9608432" cy="1684183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22698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41089" r="-300000" b="-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41089" r="-200761" b="-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41089" r="-100253" b="-9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riangle isocèle 4"/>
          <p:cNvSpPr/>
          <p:nvPr/>
        </p:nvSpPr>
        <p:spPr>
          <a:xfrm>
            <a:off x="5406121" y="1018518"/>
            <a:ext cx="3425781" cy="1867437"/>
          </a:xfrm>
          <a:prstGeom prst="triangle">
            <a:avLst>
              <a:gd name="adj" fmla="val 22768"/>
            </a:avLst>
          </a:prstGeom>
          <a:solidFill>
            <a:srgbClr val="90C226">
              <a:alpha val="65882"/>
            </a:srgb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4891626" y="2721530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1626" y="2721530"/>
                <a:ext cx="592428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5950219" y="495298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219" y="495298"/>
                <a:ext cx="592428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8815838" y="2593981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5838" y="2593981"/>
                <a:ext cx="592428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Connecteur droit 11"/>
          <p:cNvCxnSpPr>
            <a:stCxn id="5" idx="0"/>
          </p:cNvCxnSpPr>
          <p:nvPr/>
        </p:nvCxnSpPr>
        <p:spPr>
          <a:xfrm>
            <a:off x="6186103" y="1018518"/>
            <a:ext cx="900642" cy="184464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ecteurs 13"/>
          <p:cNvSpPr/>
          <p:nvPr/>
        </p:nvSpPr>
        <p:spPr>
          <a:xfrm>
            <a:off x="5054569" y="2458813"/>
            <a:ext cx="796393" cy="778317"/>
          </a:xfrm>
          <a:prstGeom prst="pie">
            <a:avLst>
              <a:gd name="adj1" fmla="val 17571353"/>
              <a:gd name="adj2" fmla="val 21599562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6790531" y="2929708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0531" y="2929708"/>
                <a:ext cx="592428" cy="52322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Secteurs 15"/>
          <p:cNvSpPr/>
          <p:nvPr/>
        </p:nvSpPr>
        <p:spPr>
          <a:xfrm>
            <a:off x="5845855" y="696141"/>
            <a:ext cx="796393" cy="778317"/>
          </a:xfrm>
          <a:prstGeom prst="pie">
            <a:avLst>
              <a:gd name="adj1" fmla="val 2166350"/>
              <a:gd name="adj2" fmla="val 381256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Secteurs 16"/>
          <p:cNvSpPr/>
          <p:nvPr/>
        </p:nvSpPr>
        <p:spPr>
          <a:xfrm>
            <a:off x="6712596" y="2471513"/>
            <a:ext cx="796393" cy="778317"/>
          </a:xfrm>
          <a:prstGeom prst="pie">
            <a:avLst>
              <a:gd name="adj1" fmla="val 14672819"/>
              <a:gd name="adj2" fmla="val 21599562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525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5:</a:t>
                </a:r>
                <a:br>
                  <a:rPr lang="fr-FR" sz="2800" dirty="0" smtClean="0"/>
                </a:br>
                <a:r>
                  <a:rPr lang="fr-FR" sz="2400" dirty="0" smtClean="0"/>
                  <a:t>L’angle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𝒃𝒍𝒆𝒖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 smtClean="0"/>
                  <a:t>mesure…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3712899"/>
                  </p:ext>
                </p:extLst>
              </p:nvPr>
            </p:nvGraphicFramePr>
            <p:xfrm>
              <a:off x="1146003" y="3938695"/>
              <a:ext cx="9608432" cy="91440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𝟔𝟎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𝟗𝟎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𝟏𝟑𝟓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73712899"/>
                  </p:ext>
                </p:extLst>
              </p:nvPr>
            </p:nvGraphicFramePr>
            <p:xfrm>
              <a:off x="1146003" y="3938695"/>
              <a:ext cx="9608432" cy="91440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112000" r="-300000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112000" r="-200761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112000" r="-100253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00761" t="-112000" r="-508" b="-266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riangle isocèle 4"/>
          <p:cNvSpPr/>
          <p:nvPr/>
        </p:nvSpPr>
        <p:spPr>
          <a:xfrm>
            <a:off x="5406121" y="1018518"/>
            <a:ext cx="3425781" cy="1867437"/>
          </a:xfrm>
          <a:prstGeom prst="triangle">
            <a:avLst>
              <a:gd name="adj" fmla="val 22768"/>
            </a:avLst>
          </a:prstGeom>
          <a:solidFill>
            <a:srgbClr val="90C226">
              <a:alpha val="65882"/>
            </a:srgb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4891626" y="2721530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1626" y="2721530"/>
                <a:ext cx="592428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5950219" y="495298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219" y="495298"/>
                <a:ext cx="592428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8815838" y="2593981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5838" y="2593981"/>
                <a:ext cx="592428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Connecteur droit 11"/>
          <p:cNvCxnSpPr>
            <a:stCxn id="5" idx="0"/>
          </p:cNvCxnSpPr>
          <p:nvPr/>
        </p:nvCxnSpPr>
        <p:spPr>
          <a:xfrm>
            <a:off x="6186103" y="1018518"/>
            <a:ext cx="900642" cy="184464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ecteurs 13"/>
          <p:cNvSpPr/>
          <p:nvPr/>
        </p:nvSpPr>
        <p:spPr>
          <a:xfrm>
            <a:off x="5054569" y="2458813"/>
            <a:ext cx="796393" cy="778317"/>
          </a:xfrm>
          <a:prstGeom prst="pie">
            <a:avLst>
              <a:gd name="adj1" fmla="val 17571353"/>
              <a:gd name="adj2" fmla="val 21599562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6790531" y="2929708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0531" y="2929708"/>
                <a:ext cx="592428" cy="52322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Secteurs 15"/>
          <p:cNvSpPr/>
          <p:nvPr/>
        </p:nvSpPr>
        <p:spPr>
          <a:xfrm>
            <a:off x="5845855" y="696141"/>
            <a:ext cx="796393" cy="778317"/>
          </a:xfrm>
          <a:prstGeom prst="pie">
            <a:avLst>
              <a:gd name="adj1" fmla="val 2166350"/>
              <a:gd name="adj2" fmla="val 3812569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Secteurs 16"/>
          <p:cNvSpPr/>
          <p:nvPr/>
        </p:nvSpPr>
        <p:spPr>
          <a:xfrm>
            <a:off x="6712596" y="2471513"/>
            <a:ext cx="796393" cy="778317"/>
          </a:xfrm>
          <a:prstGeom prst="pie">
            <a:avLst>
              <a:gd name="adj1" fmla="val 14672819"/>
              <a:gd name="adj2" fmla="val 21599562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85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Somme des mesures des angles</a:t>
            </a:r>
            <a:br>
              <a:rPr lang="fr-FR" dirty="0" smtClean="0"/>
            </a:br>
            <a:r>
              <a:rPr lang="fr-FR" dirty="0" smtClean="0"/>
              <a:t>d’un triangle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54152"/>
                <a:ext cx="9954272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Propriété:</a:t>
                </a:r>
                <a:r>
                  <a:rPr lang="fr-FR" sz="2000" dirty="0" smtClean="0"/>
                  <a:t> </a:t>
                </a:r>
              </a:p>
              <a:p>
                <a:r>
                  <a:rPr lang="fr-FR" sz="2000" dirty="0" smtClean="0"/>
                  <a:t>Dans un triangle, la </a:t>
                </a:r>
                <a:r>
                  <a:rPr lang="fr-FR" sz="2000" b="1" dirty="0" smtClean="0">
                    <a:solidFill>
                      <a:srgbClr val="7030A0"/>
                    </a:solidFill>
                  </a:rPr>
                  <a:t>somme</a:t>
                </a:r>
                <a:r>
                  <a:rPr lang="fr-FR" sz="2000" dirty="0" smtClean="0">
                    <a:solidFill>
                      <a:srgbClr val="7030A0"/>
                    </a:solidFill>
                  </a:rPr>
                  <a:t> </a:t>
                </a:r>
                <a:r>
                  <a:rPr lang="fr-FR" sz="2000" dirty="0" smtClean="0"/>
                  <a:t>des mesures des trois angles est égale à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𝟏𝟖𝟎</m:t>
                    </m:r>
                    <m:r>
                      <a:rPr lang="fr-FR" sz="2000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fr-FR" sz="2000" dirty="0" smtClean="0"/>
                  <a:t>.</a:t>
                </a:r>
                <a:endParaRPr lang="fr-FR" sz="2000" u="sng" dirty="0"/>
              </a:p>
              <a:p>
                <a:pPr marL="0" indent="0">
                  <a:buNone/>
                </a:pPr>
                <a:endParaRPr lang="fr-FR" sz="20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54152"/>
                <a:ext cx="9954272" cy="3880773"/>
              </a:xfrm>
              <a:blipFill rotWithShape="0">
                <a:blip r:embed="rId2"/>
                <a:stretch>
                  <a:fillRect l="-245" t="-9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9</a:t>
            </a:fld>
            <a:endParaRPr lang="fr-FR"/>
          </a:p>
        </p:txBody>
      </p:sp>
      <p:sp>
        <p:nvSpPr>
          <p:cNvPr id="12" name="Secteurs 11"/>
          <p:cNvSpPr/>
          <p:nvPr/>
        </p:nvSpPr>
        <p:spPr>
          <a:xfrm>
            <a:off x="1473146" y="5145766"/>
            <a:ext cx="796393" cy="778317"/>
          </a:xfrm>
          <a:prstGeom prst="pie">
            <a:avLst>
              <a:gd name="adj1" fmla="val 17571353"/>
              <a:gd name="adj2" fmla="val 21599562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Secteurs 12"/>
          <p:cNvSpPr/>
          <p:nvPr/>
        </p:nvSpPr>
        <p:spPr>
          <a:xfrm>
            <a:off x="2269539" y="3310653"/>
            <a:ext cx="796393" cy="778317"/>
          </a:xfrm>
          <a:prstGeom prst="pie">
            <a:avLst>
              <a:gd name="adj1" fmla="val 2166350"/>
              <a:gd name="adj2" fmla="val 698540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Secteurs 13"/>
          <p:cNvSpPr/>
          <p:nvPr/>
        </p:nvSpPr>
        <p:spPr>
          <a:xfrm>
            <a:off x="4821662" y="5145765"/>
            <a:ext cx="796393" cy="778317"/>
          </a:xfrm>
          <a:prstGeom prst="pie">
            <a:avLst>
              <a:gd name="adj1" fmla="val 10783456"/>
              <a:gd name="adj2" fmla="val 1322228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1278915" y="5408751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915" y="5408751"/>
                <a:ext cx="592428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2337508" y="3182519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7508" y="3182519"/>
                <a:ext cx="592428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5203127" y="5281202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3127" y="5281202"/>
                <a:ext cx="592428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Secteurs 17"/>
          <p:cNvSpPr/>
          <p:nvPr/>
        </p:nvSpPr>
        <p:spPr>
          <a:xfrm rot="10800000">
            <a:off x="2218422" y="3273223"/>
            <a:ext cx="796393" cy="778317"/>
          </a:xfrm>
          <a:prstGeom prst="pie">
            <a:avLst>
              <a:gd name="adj1" fmla="val 17571353"/>
              <a:gd name="adj2" fmla="val 21599562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Secteurs 18"/>
          <p:cNvSpPr/>
          <p:nvPr/>
        </p:nvSpPr>
        <p:spPr>
          <a:xfrm rot="10578151">
            <a:off x="2294423" y="3297004"/>
            <a:ext cx="796393" cy="778317"/>
          </a:xfrm>
          <a:prstGeom prst="pie">
            <a:avLst>
              <a:gd name="adj1" fmla="val 10783456"/>
              <a:gd name="adj2" fmla="val 1322228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Triangle isocèle 7"/>
          <p:cNvSpPr/>
          <p:nvPr/>
        </p:nvSpPr>
        <p:spPr>
          <a:xfrm>
            <a:off x="1871343" y="3667488"/>
            <a:ext cx="3425781" cy="1867437"/>
          </a:xfrm>
          <a:prstGeom prst="triangle">
            <a:avLst>
              <a:gd name="adj" fmla="val 22768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>
            <a:off x="68232" y="3649525"/>
            <a:ext cx="5431109" cy="8556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lèche droite 20"/>
          <p:cNvSpPr/>
          <p:nvPr/>
        </p:nvSpPr>
        <p:spPr>
          <a:xfrm>
            <a:off x="5298953" y="4088970"/>
            <a:ext cx="1688943" cy="7778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Propriété</a:t>
            </a:r>
            <a:endParaRPr lang="fr-FR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7310321" y="4240791"/>
                <a:ext cx="3984494" cy="47416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𝑩𝑨𝑪</m:t>
                          </m:r>
                        </m:e>
                      </m:acc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𝑨𝑩𝑪</m:t>
                          </m:r>
                        </m:e>
                      </m:acc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sz="24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𝑨𝑪𝑩</m:t>
                          </m:r>
                        </m:e>
                      </m:acc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𝟏𝟖𝟎</m:t>
                      </m:r>
                      <m:r>
                        <a:rPr lang="en-US" sz="2400" b="1" i="1" dirty="0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321" y="4240791"/>
                <a:ext cx="3984494" cy="47416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Connecteur droit 19"/>
          <p:cNvCxnSpPr/>
          <p:nvPr/>
        </p:nvCxnSpPr>
        <p:spPr>
          <a:xfrm>
            <a:off x="529786" y="5549361"/>
            <a:ext cx="5431109" cy="8556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1367109" y="2760618"/>
            <a:ext cx="4924920" cy="3489433"/>
          </a:xfrm>
          <a:prstGeom prst="line">
            <a:avLst/>
          </a:prstGeom>
          <a:ln w="5715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H="1">
            <a:off x="1455669" y="2630993"/>
            <a:ext cx="1628357" cy="3923363"/>
          </a:xfrm>
          <a:prstGeom prst="line">
            <a:avLst/>
          </a:prstGeom>
          <a:ln w="5715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0626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 animBg="1"/>
      <p:bldP spid="19" grpId="0" animBg="1"/>
      <p:bldP spid="8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400</Words>
  <Application>Microsoft Office PowerPoint</Application>
  <PresentationFormat>Grand écran</PresentationFormat>
  <Paragraphs>216</Paragraphs>
  <Slides>22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Cambria Math</vt:lpstr>
      <vt:lpstr>Trebuchet MS</vt:lpstr>
      <vt:lpstr>Wingdings 3</vt:lpstr>
      <vt:lpstr>Facette</vt:lpstr>
      <vt:lpstr>Cinquième Chapitre 10:  Triangles et propriétés</vt:lpstr>
      <vt:lpstr>Chapitre 10: Triangles et propriétés</vt:lpstr>
      <vt:lpstr>Calcul mental ( Plickers )</vt:lpstr>
      <vt:lpstr>Calcul mental</vt:lpstr>
      <vt:lpstr>Calcul mental</vt:lpstr>
      <vt:lpstr>Calcul mental</vt:lpstr>
      <vt:lpstr>Calcul mental</vt:lpstr>
      <vt:lpstr>Calcul mental</vt:lpstr>
      <vt:lpstr>I. Somme des mesures des angles d’un triangle</vt:lpstr>
      <vt:lpstr>II. Triangle rectangle</vt:lpstr>
      <vt:lpstr>II. Triangle rectangle</vt:lpstr>
      <vt:lpstr>II. Triangle rectangle</vt:lpstr>
      <vt:lpstr>III. Triangle rectangle isocèle</vt:lpstr>
      <vt:lpstr>IV. Triangle équilatéral</vt:lpstr>
      <vt:lpstr>Exercices 22 et 23 page 503</vt:lpstr>
      <vt:lpstr>Exercices 48 et 49 page 505</vt:lpstr>
      <vt:lpstr>Calcul mental ( Plickers )</vt:lpstr>
      <vt:lpstr>Calcul mental</vt:lpstr>
      <vt:lpstr>Calcul mental</vt:lpstr>
      <vt:lpstr>Calcul mental</vt:lpstr>
      <vt:lpstr>Calcul mental</vt:lpstr>
      <vt:lpstr>Calcul mental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1: Nombres décimaux</dc:title>
  <dc:creator>Jean-Louis FELT</dc:creator>
  <cp:lastModifiedBy>Jean-Louis FELT</cp:lastModifiedBy>
  <cp:revision>322</cp:revision>
  <dcterms:created xsi:type="dcterms:W3CDTF">2016-06-28T13:11:46Z</dcterms:created>
  <dcterms:modified xsi:type="dcterms:W3CDTF">2017-03-25T15:31:05Z</dcterms:modified>
</cp:coreProperties>
</file>